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tags/tag13.xml" ContentType="application/vnd.openxmlformats-officedocument.presentationml.tags+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notesSlides/notesSlide2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4.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5.xml" ContentType="application/vnd.openxmlformats-officedocument.themeOverride+xml"/>
  <Override PartName="/ppt/notesSlides/notesSlide2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33"/>
  </p:notesMasterIdLst>
  <p:sldIdLst>
    <p:sldId id="256" r:id="rId2"/>
    <p:sldId id="300" r:id="rId3"/>
    <p:sldId id="307" r:id="rId4"/>
    <p:sldId id="302" r:id="rId5"/>
    <p:sldId id="305" r:id="rId6"/>
    <p:sldId id="306" r:id="rId7"/>
    <p:sldId id="308" r:id="rId8"/>
    <p:sldId id="309" r:id="rId9"/>
    <p:sldId id="324" r:id="rId10"/>
    <p:sldId id="285" r:id="rId11"/>
    <p:sldId id="294" r:id="rId12"/>
    <p:sldId id="293" r:id="rId13"/>
    <p:sldId id="295" r:id="rId14"/>
    <p:sldId id="296" r:id="rId15"/>
    <p:sldId id="310" r:id="rId16"/>
    <p:sldId id="297" r:id="rId17"/>
    <p:sldId id="298" r:id="rId18"/>
    <p:sldId id="311" r:id="rId19"/>
    <p:sldId id="312" r:id="rId20"/>
    <p:sldId id="314" r:id="rId21"/>
    <p:sldId id="313" r:id="rId22"/>
    <p:sldId id="316" r:id="rId23"/>
    <p:sldId id="315" r:id="rId24"/>
    <p:sldId id="317" r:id="rId25"/>
    <p:sldId id="322" r:id="rId26"/>
    <p:sldId id="319" r:id="rId27"/>
    <p:sldId id="323" r:id="rId28"/>
    <p:sldId id="320" r:id="rId29"/>
    <p:sldId id="321" r:id="rId30"/>
    <p:sldId id="318" r:id="rId31"/>
    <p:sldId id="325" r:id="rId32"/>
  </p:sldIdLst>
  <p:sldSz cx="12188825" cy="6858000"/>
  <p:notesSz cx="6858000" cy="9144000"/>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ngyaoz" initials="x" lastIdx="1" clrIdx="0">
    <p:extLst>
      <p:ext uri="{19B8F6BF-5375-455C-9EA6-DF929625EA0E}">
        <p15:presenceInfo xmlns:p15="http://schemas.microsoft.com/office/powerpoint/2012/main" userId="S::xingyaoz@uw.edu::6daf81a0-b872-45e8-87e4-780df81098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5E06"/>
    <a:srgbClr val="FF9300"/>
    <a:srgbClr val="E8D3A2"/>
    <a:srgbClr val="8DFF55"/>
    <a:srgbClr val="BCFCA9"/>
    <a:srgbClr val="A8D080"/>
    <a:srgbClr val="FFC208"/>
    <a:srgbClr val="000000"/>
    <a:srgbClr val="FAFAFA"/>
    <a:srgbClr val="2500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512E2-CF3C-7140-9EE1-AD7D848BA3B7}" v="27" dt="2021-06-03T00:51:29.087"/>
  </p1510:revLst>
</p1510:revInfo>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8"/>
    <p:restoredTop sz="79184"/>
  </p:normalViewPr>
  <p:slideViewPr>
    <p:cSldViewPr snapToGrid="0" snapToObjects="1">
      <p:cViewPr varScale="1">
        <p:scale>
          <a:sx n="100" d="100"/>
          <a:sy n="100" d="100"/>
        </p:scale>
        <p:origin x="1208" y="168"/>
      </p:cViewPr>
      <p:guideLst>
        <p:guide orient="horz" pos="2160"/>
        <p:guide pos="3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xzhang59\Google%20Drive\Paper_work\LSTM%20Training\Data\isca_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Users\xzhang59\Google%20Drive\Paper_work\LSTM%20Training\Data\isca_data.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C:\Users\xzhang59\Google%20Drive\Paper_work\LSTM%20Training\Data\isca_data.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xzhang59\Google%20Drive\Paper_work\LSTM%20Training\Data\isca_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xzhang59\Google%20Drive\Paper_work\LSTM%20Training\Data\isca_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xzhang59\Google%20Drive\Paper_work\LSTM%20Training\Data\isca_data.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C:\Users\xzhang59\Google%20Drive\Paper_work\LSTM%20Training\Data\isca_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xzhang59\Google%20Drive\Paper_work\LSTM%20Training\Data\isca_data.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xzhang59\Google%20Drive\Paper_work\LSTM%20Training\Data\isca_data.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Users\xzhang59\Google%20Drive\Paper_work\LSTM%20Training\Data\isca_data.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C:\Users\xzhang59\Google%20Drive\Paper_work\LSTM%20Training\Data\isca_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Combined!$K$3</c:f>
              <c:strCache>
                <c:ptCount val="1"/>
                <c:pt idx="0">
                  <c:v>RTX-Throughput</c:v>
                </c:pt>
              </c:strCache>
            </c:strRef>
          </c:tx>
          <c:spPr>
            <a:solidFill>
              <a:schemeClr val="accent6">
                <a:lumMod val="60000"/>
                <a:lumOff val="40000"/>
              </a:schemeClr>
            </a:solidFill>
            <a:ln>
              <a:noFill/>
            </a:ln>
            <a:effectLst/>
          </c:spPr>
          <c:invertIfNegative val="0"/>
          <c:cat>
            <c:numRef>
              <c:f>Combined!$J$4:$J$8</c:f>
              <c:numCache>
                <c:formatCode>General</c:formatCode>
                <c:ptCount val="5"/>
                <c:pt idx="0">
                  <c:v>256</c:v>
                </c:pt>
                <c:pt idx="1">
                  <c:v>512</c:v>
                </c:pt>
                <c:pt idx="2">
                  <c:v>1024</c:v>
                </c:pt>
                <c:pt idx="3">
                  <c:v>2048</c:v>
                </c:pt>
                <c:pt idx="4">
                  <c:v>3072</c:v>
                </c:pt>
              </c:numCache>
            </c:numRef>
          </c:cat>
          <c:val>
            <c:numRef>
              <c:f>Combined!$K$4:$K$8</c:f>
              <c:numCache>
                <c:formatCode>General</c:formatCode>
                <c:ptCount val="5"/>
                <c:pt idx="0">
                  <c:v>3.0217883544303792</c:v>
                </c:pt>
                <c:pt idx="1">
                  <c:v>4.0058729411764702</c:v>
                </c:pt>
                <c:pt idx="2">
                  <c:v>7.4864760707269156</c:v>
                </c:pt>
                <c:pt idx="3">
                  <c:v>7.4758920163682943</c:v>
                </c:pt>
                <c:pt idx="4">
                  <c:v>7.474367512956003</c:v>
                </c:pt>
              </c:numCache>
            </c:numRef>
          </c:val>
          <c:extLst>
            <c:ext xmlns:c16="http://schemas.microsoft.com/office/drawing/2014/chart" uri="{C3380CC4-5D6E-409C-BE32-E72D297353CC}">
              <c16:uniqueId val="{00000000-9228-9C49-A6BC-BE7022D41A62}"/>
            </c:ext>
          </c:extLst>
        </c:ser>
        <c:ser>
          <c:idx val="0"/>
          <c:order val="2"/>
          <c:tx>
            <c:strRef>
              <c:f>Combined!$K$11</c:f>
              <c:strCache>
                <c:ptCount val="1"/>
                <c:pt idx="0">
                  <c:v>V100-Throughput</c:v>
                </c:pt>
              </c:strCache>
            </c:strRef>
          </c:tx>
          <c:spPr>
            <a:solidFill>
              <a:schemeClr val="accent5">
                <a:lumMod val="60000"/>
                <a:lumOff val="40000"/>
              </a:schemeClr>
            </a:solidFill>
            <a:ln>
              <a:noFill/>
            </a:ln>
            <a:effectLst/>
          </c:spPr>
          <c:invertIfNegative val="0"/>
          <c:cat>
            <c:numRef>
              <c:f>Combined!$J$12:$J$16</c:f>
              <c:numCache>
                <c:formatCode>General</c:formatCode>
                <c:ptCount val="5"/>
                <c:pt idx="0">
                  <c:v>256</c:v>
                </c:pt>
                <c:pt idx="1">
                  <c:v>512</c:v>
                </c:pt>
                <c:pt idx="2">
                  <c:v>1024</c:v>
                </c:pt>
                <c:pt idx="3">
                  <c:v>2048</c:v>
                </c:pt>
                <c:pt idx="4">
                  <c:v>3072</c:v>
                </c:pt>
              </c:numCache>
            </c:numRef>
          </c:cat>
          <c:val>
            <c:numRef>
              <c:f>Combined!$K$12:$K$16</c:f>
              <c:numCache>
                <c:formatCode>General</c:formatCode>
                <c:ptCount val="5"/>
                <c:pt idx="0">
                  <c:v>4.1880926315789475</c:v>
                </c:pt>
                <c:pt idx="1">
                  <c:v>6.6361793039443153</c:v>
                </c:pt>
                <c:pt idx="2">
                  <c:v>10.216129544235924</c:v>
                </c:pt>
                <c:pt idx="3">
                  <c:v>10.45219690844233</c:v>
                </c:pt>
                <c:pt idx="4">
                  <c:v>10.545361808952467</c:v>
                </c:pt>
              </c:numCache>
            </c:numRef>
          </c:val>
          <c:extLst>
            <c:ext xmlns:c16="http://schemas.microsoft.com/office/drawing/2014/chart" uri="{C3380CC4-5D6E-409C-BE32-E72D297353CC}">
              <c16:uniqueId val="{00000001-9228-9C49-A6BC-BE7022D41A62}"/>
            </c:ext>
          </c:extLst>
        </c:ser>
        <c:dLbls>
          <c:showLegendKey val="0"/>
          <c:showVal val="0"/>
          <c:showCatName val="0"/>
          <c:showSerName val="0"/>
          <c:showPercent val="0"/>
          <c:showBubbleSize val="0"/>
        </c:dLbls>
        <c:gapWidth val="219"/>
        <c:overlap val="-27"/>
        <c:axId val="186192144"/>
        <c:axId val="186192704"/>
      </c:barChart>
      <c:lineChart>
        <c:grouping val="standard"/>
        <c:varyColors val="0"/>
        <c:ser>
          <c:idx val="3"/>
          <c:order val="1"/>
          <c:tx>
            <c:strRef>
              <c:f>Combined!$L$3</c:f>
              <c:strCache>
                <c:ptCount val="1"/>
                <c:pt idx="0">
                  <c:v>RTX-Energy Efficiency</c:v>
                </c:pt>
              </c:strCache>
            </c:strRef>
          </c:tx>
          <c:spPr>
            <a:ln w="28575" cap="rnd">
              <a:solidFill>
                <a:schemeClr val="accent4"/>
              </a:solidFill>
              <a:round/>
            </a:ln>
            <a:effectLst/>
          </c:spPr>
          <c:marker>
            <c:symbol val="circle"/>
            <c:size val="7"/>
            <c:spPr>
              <a:solidFill>
                <a:schemeClr val="accent4"/>
              </a:solidFill>
              <a:ln w="9525">
                <a:solidFill>
                  <a:schemeClr val="accent4"/>
                </a:solidFill>
              </a:ln>
              <a:effectLst/>
            </c:spPr>
          </c:marker>
          <c:cat>
            <c:numRef>
              <c:f>Combined!$J$4:$J$8</c:f>
              <c:numCache>
                <c:formatCode>General</c:formatCode>
                <c:ptCount val="5"/>
                <c:pt idx="0">
                  <c:v>256</c:v>
                </c:pt>
                <c:pt idx="1">
                  <c:v>512</c:v>
                </c:pt>
                <c:pt idx="2">
                  <c:v>1024</c:v>
                </c:pt>
                <c:pt idx="3">
                  <c:v>2048</c:v>
                </c:pt>
                <c:pt idx="4">
                  <c:v>3072</c:v>
                </c:pt>
              </c:numCache>
            </c:numRef>
          </c:cat>
          <c:val>
            <c:numRef>
              <c:f>Combined!$L$4:$L$8</c:f>
              <c:numCache>
                <c:formatCode>General</c:formatCode>
                <c:ptCount val="5"/>
                <c:pt idx="0">
                  <c:v>23.120033316223253</c:v>
                </c:pt>
                <c:pt idx="1">
                  <c:v>25.678672699849169</c:v>
                </c:pt>
                <c:pt idx="2">
                  <c:v>39.737134133370034</c:v>
                </c:pt>
                <c:pt idx="3">
                  <c:v>34.999494458653068</c:v>
                </c:pt>
                <c:pt idx="4">
                  <c:v>34.113954874285731</c:v>
                </c:pt>
              </c:numCache>
            </c:numRef>
          </c:val>
          <c:smooth val="0"/>
          <c:extLst>
            <c:ext xmlns:c16="http://schemas.microsoft.com/office/drawing/2014/chart" uri="{C3380CC4-5D6E-409C-BE32-E72D297353CC}">
              <c16:uniqueId val="{00000002-9228-9C49-A6BC-BE7022D41A62}"/>
            </c:ext>
          </c:extLst>
        </c:ser>
        <c:ser>
          <c:idx val="1"/>
          <c:order val="3"/>
          <c:tx>
            <c:strRef>
              <c:f>Combined!$L$11</c:f>
              <c:strCache>
                <c:ptCount val="1"/>
                <c:pt idx="0">
                  <c:v>V100-Energy Efficiency</c:v>
                </c:pt>
              </c:strCache>
            </c:strRef>
          </c:tx>
          <c:spPr>
            <a:ln w="28575" cap="rnd">
              <a:solidFill>
                <a:schemeClr val="accent2"/>
              </a:solidFill>
              <a:round/>
            </a:ln>
            <a:effectLst/>
          </c:spPr>
          <c:marker>
            <c:symbol val="star"/>
            <c:size val="7"/>
            <c:spPr>
              <a:solidFill>
                <a:schemeClr val="accent2"/>
              </a:solidFill>
              <a:ln w="9525">
                <a:solidFill>
                  <a:schemeClr val="accent2"/>
                </a:solidFill>
              </a:ln>
              <a:effectLst/>
            </c:spPr>
          </c:marker>
          <c:cat>
            <c:numRef>
              <c:f>Combined!$J$12:$J$16</c:f>
              <c:numCache>
                <c:formatCode>General</c:formatCode>
                <c:ptCount val="5"/>
                <c:pt idx="0">
                  <c:v>256</c:v>
                </c:pt>
                <c:pt idx="1">
                  <c:v>512</c:v>
                </c:pt>
                <c:pt idx="2">
                  <c:v>1024</c:v>
                </c:pt>
                <c:pt idx="3">
                  <c:v>2048</c:v>
                </c:pt>
                <c:pt idx="4">
                  <c:v>3072</c:v>
                </c:pt>
              </c:numCache>
            </c:numRef>
          </c:cat>
          <c:val>
            <c:numRef>
              <c:f>Combined!$L$12:$L$16</c:f>
              <c:numCache>
                <c:formatCode>General</c:formatCode>
                <c:ptCount val="5"/>
                <c:pt idx="0">
                  <c:v>29.083976608187136</c:v>
                </c:pt>
                <c:pt idx="1">
                  <c:v>37.705564226956341</c:v>
                </c:pt>
                <c:pt idx="2">
                  <c:v>47.296896038129283</c:v>
                </c:pt>
                <c:pt idx="3">
                  <c:v>40.355972619468453</c:v>
                </c:pt>
                <c:pt idx="4">
                  <c:v>37.79699573101243</c:v>
                </c:pt>
              </c:numCache>
            </c:numRef>
          </c:val>
          <c:smooth val="0"/>
          <c:extLst>
            <c:ext xmlns:c16="http://schemas.microsoft.com/office/drawing/2014/chart" uri="{C3380CC4-5D6E-409C-BE32-E72D297353CC}">
              <c16:uniqueId val="{00000003-9228-9C49-A6BC-BE7022D41A62}"/>
            </c:ext>
          </c:extLst>
        </c:ser>
        <c:dLbls>
          <c:showLegendKey val="0"/>
          <c:showVal val="0"/>
          <c:showCatName val="0"/>
          <c:showSerName val="0"/>
          <c:showPercent val="0"/>
          <c:showBubbleSize val="0"/>
        </c:dLbls>
        <c:marker val="1"/>
        <c:smooth val="0"/>
        <c:axId val="186193824"/>
        <c:axId val="186193264"/>
      </c:lineChart>
      <c:catAx>
        <c:axId val="18619214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Hidden Size</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192704"/>
        <c:crosses val="autoZero"/>
        <c:auto val="1"/>
        <c:lblAlgn val="ctr"/>
        <c:lblOffset val="100"/>
        <c:noMultiLvlLbl val="0"/>
      </c:catAx>
      <c:valAx>
        <c:axId val="186192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TFLOPS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192144"/>
        <c:crosses val="autoZero"/>
        <c:crossBetween val="between"/>
      </c:valAx>
      <c:valAx>
        <c:axId val="186193264"/>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GFLOPS/Watt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193824"/>
        <c:crosses val="max"/>
        <c:crossBetween val="between"/>
      </c:valAx>
      <c:catAx>
        <c:axId val="186193824"/>
        <c:scaling>
          <c:orientation val="minMax"/>
        </c:scaling>
        <c:delete val="1"/>
        <c:axPos val="b"/>
        <c:numFmt formatCode="General" sourceLinked="1"/>
        <c:majorTickMark val="out"/>
        <c:minorTickMark val="none"/>
        <c:tickLblPos val="nextTo"/>
        <c:crossAx val="186193264"/>
        <c:crosses val="autoZero"/>
        <c:auto val="1"/>
        <c:lblAlgn val="ctr"/>
        <c:lblOffset val="100"/>
        <c:noMultiLvlLbl val="0"/>
      </c:catAx>
      <c:spPr>
        <a:noFill/>
        <a:ln w="19050">
          <a:solidFill>
            <a:srgbClr val="000000"/>
          </a:solid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Eva!$M$70</c:f>
              <c:strCache>
                <c:ptCount val="1"/>
                <c:pt idx="0">
                  <c:v>TREC10</c:v>
                </c:pt>
              </c:strCache>
            </c:strRef>
          </c:tx>
          <c:spPr>
            <a:ln w="28575" cap="rnd">
              <a:solidFill>
                <a:schemeClr val="accent1"/>
              </a:solidFill>
              <a:round/>
            </a:ln>
            <a:effectLst/>
          </c:spPr>
          <c:marker>
            <c:symbol val="circle"/>
            <c:size val="9"/>
            <c:spPr>
              <a:solidFill>
                <a:schemeClr val="bg1"/>
              </a:solidFill>
              <a:ln w="25400">
                <a:solidFill>
                  <a:schemeClr val="accent1"/>
                </a:solidFill>
              </a:ln>
              <a:effectLst/>
            </c:spPr>
          </c:marker>
          <c:cat>
            <c:strRef>
              <c:f>Eva!$N$69:$Q$69</c:f>
              <c:strCache>
                <c:ptCount val="4"/>
                <c:pt idx="0">
                  <c:v>Baseline</c:v>
                </c:pt>
                <c:pt idx="1">
                  <c:v>MS1</c:v>
                </c:pt>
                <c:pt idx="2">
                  <c:v>MS2</c:v>
                </c:pt>
                <c:pt idx="3">
                  <c:v>ŋ-LSTM</c:v>
                </c:pt>
              </c:strCache>
            </c:strRef>
          </c:cat>
          <c:val>
            <c:numRef>
              <c:f>Eva!$N$70:$Q$70</c:f>
              <c:numCache>
                <c:formatCode>General</c:formatCode>
                <c:ptCount val="4"/>
                <c:pt idx="0">
                  <c:v>1</c:v>
                </c:pt>
                <c:pt idx="1">
                  <c:v>0.32727272727272727</c:v>
                </c:pt>
                <c:pt idx="2">
                  <c:v>0.64</c:v>
                </c:pt>
                <c:pt idx="3">
                  <c:v>0.20945454545454548</c:v>
                </c:pt>
              </c:numCache>
            </c:numRef>
          </c:val>
          <c:smooth val="0"/>
          <c:extLst>
            <c:ext xmlns:c16="http://schemas.microsoft.com/office/drawing/2014/chart" uri="{C3380CC4-5D6E-409C-BE32-E72D297353CC}">
              <c16:uniqueId val="{00000000-E1CF-764C-9603-94DA14617FC5}"/>
            </c:ext>
          </c:extLst>
        </c:ser>
        <c:ser>
          <c:idx val="1"/>
          <c:order val="1"/>
          <c:tx>
            <c:strRef>
              <c:f>Eva!$M$71</c:f>
              <c:strCache>
                <c:ptCount val="1"/>
                <c:pt idx="0">
                  <c:v>PTB</c:v>
                </c:pt>
              </c:strCache>
            </c:strRef>
          </c:tx>
          <c:spPr>
            <a:ln w="28575" cap="rnd">
              <a:solidFill>
                <a:schemeClr val="accent2"/>
              </a:solidFill>
              <a:round/>
            </a:ln>
            <a:effectLst/>
          </c:spPr>
          <c:marker>
            <c:symbol val="square"/>
            <c:size val="9"/>
            <c:spPr>
              <a:solidFill>
                <a:schemeClr val="bg1"/>
              </a:solidFill>
              <a:ln w="25400">
                <a:solidFill>
                  <a:schemeClr val="accent2"/>
                </a:solidFill>
              </a:ln>
              <a:effectLst/>
            </c:spPr>
          </c:marker>
          <c:cat>
            <c:strRef>
              <c:f>Eva!$N$69:$Q$69</c:f>
              <c:strCache>
                <c:ptCount val="4"/>
                <c:pt idx="0">
                  <c:v>Baseline</c:v>
                </c:pt>
                <c:pt idx="1">
                  <c:v>MS1</c:v>
                </c:pt>
                <c:pt idx="2">
                  <c:v>MS2</c:v>
                </c:pt>
                <c:pt idx="3">
                  <c:v>ŋ-LSTM</c:v>
                </c:pt>
              </c:strCache>
            </c:strRef>
          </c:cat>
          <c:val>
            <c:numRef>
              <c:f>Eva!$N$71:$Q$71</c:f>
              <c:numCache>
                <c:formatCode>General</c:formatCode>
                <c:ptCount val="4"/>
                <c:pt idx="0">
                  <c:v>1</c:v>
                </c:pt>
                <c:pt idx="1">
                  <c:v>0.43636363636363634</c:v>
                </c:pt>
                <c:pt idx="2">
                  <c:v>0.6</c:v>
                </c:pt>
                <c:pt idx="3">
                  <c:v>0.26181818181818178</c:v>
                </c:pt>
              </c:numCache>
            </c:numRef>
          </c:val>
          <c:smooth val="0"/>
          <c:extLst>
            <c:ext xmlns:c16="http://schemas.microsoft.com/office/drawing/2014/chart" uri="{C3380CC4-5D6E-409C-BE32-E72D297353CC}">
              <c16:uniqueId val="{00000001-E1CF-764C-9603-94DA14617FC5}"/>
            </c:ext>
          </c:extLst>
        </c:ser>
        <c:ser>
          <c:idx val="2"/>
          <c:order val="2"/>
          <c:tx>
            <c:strRef>
              <c:f>Eva!$M$72</c:f>
              <c:strCache>
                <c:ptCount val="1"/>
                <c:pt idx="0">
                  <c:v>IMDB</c:v>
                </c:pt>
              </c:strCache>
            </c:strRef>
          </c:tx>
          <c:spPr>
            <a:ln w="28575" cap="rnd">
              <a:solidFill>
                <a:schemeClr val="accent3"/>
              </a:solidFill>
              <a:round/>
            </a:ln>
            <a:effectLst/>
          </c:spPr>
          <c:marker>
            <c:symbol val="triangle"/>
            <c:size val="9"/>
            <c:spPr>
              <a:solidFill>
                <a:schemeClr val="bg1"/>
              </a:solidFill>
              <a:ln w="25400">
                <a:solidFill>
                  <a:schemeClr val="accent3"/>
                </a:solidFill>
              </a:ln>
              <a:effectLst/>
            </c:spPr>
          </c:marker>
          <c:cat>
            <c:strRef>
              <c:f>Eva!$N$69:$Q$69</c:f>
              <c:strCache>
                <c:ptCount val="4"/>
                <c:pt idx="0">
                  <c:v>Baseline</c:v>
                </c:pt>
                <c:pt idx="1">
                  <c:v>MS1</c:v>
                </c:pt>
                <c:pt idx="2">
                  <c:v>MS2</c:v>
                </c:pt>
                <c:pt idx="3">
                  <c:v>ŋ-LSTM</c:v>
                </c:pt>
              </c:strCache>
            </c:strRef>
          </c:cat>
          <c:val>
            <c:numRef>
              <c:f>Eva!$N$72:$Q$72</c:f>
              <c:numCache>
                <c:formatCode>General</c:formatCode>
                <c:ptCount val="4"/>
                <c:pt idx="0">
                  <c:v>1</c:v>
                </c:pt>
                <c:pt idx="1">
                  <c:v>0.37090909090909091</c:v>
                </c:pt>
                <c:pt idx="2">
                  <c:v>0.56000000000000005</c:v>
                </c:pt>
                <c:pt idx="3">
                  <c:v>0.20770909090909093</c:v>
                </c:pt>
              </c:numCache>
            </c:numRef>
          </c:val>
          <c:smooth val="0"/>
          <c:extLst>
            <c:ext xmlns:c16="http://schemas.microsoft.com/office/drawing/2014/chart" uri="{C3380CC4-5D6E-409C-BE32-E72D297353CC}">
              <c16:uniqueId val="{00000002-E1CF-764C-9603-94DA14617FC5}"/>
            </c:ext>
          </c:extLst>
        </c:ser>
        <c:ser>
          <c:idx val="3"/>
          <c:order val="3"/>
          <c:tx>
            <c:strRef>
              <c:f>Eva!$M$73</c:f>
              <c:strCache>
                <c:ptCount val="1"/>
                <c:pt idx="0">
                  <c:v>WAYMO</c:v>
                </c:pt>
              </c:strCache>
            </c:strRef>
          </c:tx>
          <c:spPr>
            <a:ln w="28575" cap="rnd">
              <a:solidFill>
                <a:schemeClr val="accent4"/>
              </a:solidFill>
              <a:round/>
            </a:ln>
            <a:effectLst/>
          </c:spPr>
          <c:marker>
            <c:symbol val="diamond"/>
            <c:size val="9"/>
            <c:spPr>
              <a:solidFill>
                <a:schemeClr val="bg1"/>
              </a:solidFill>
              <a:ln w="25400">
                <a:solidFill>
                  <a:schemeClr val="accent4"/>
                </a:solidFill>
              </a:ln>
              <a:effectLst/>
            </c:spPr>
          </c:marker>
          <c:cat>
            <c:strRef>
              <c:f>Eva!$N$69:$Q$69</c:f>
              <c:strCache>
                <c:ptCount val="4"/>
                <c:pt idx="0">
                  <c:v>Baseline</c:v>
                </c:pt>
                <c:pt idx="1">
                  <c:v>MS1</c:v>
                </c:pt>
                <c:pt idx="2">
                  <c:v>MS2</c:v>
                </c:pt>
                <c:pt idx="3">
                  <c:v>ŋ-LSTM</c:v>
                </c:pt>
              </c:strCache>
            </c:strRef>
          </c:cat>
          <c:val>
            <c:numRef>
              <c:f>Eva!$N$73:$Q$73</c:f>
              <c:numCache>
                <c:formatCode>General</c:formatCode>
                <c:ptCount val="4"/>
                <c:pt idx="0">
                  <c:v>1</c:v>
                </c:pt>
                <c:pt idx="1">
                  <c:v>0.4363636363636364</c:v>
                </c:pt>
                <c:pt idx="2">
                  <c:v>0.48</c:v>
                </c:pt>
                <c:pt idx="3">
                  <c:v>0.20945454545454545</c:v>
                </c:pt>
              </c:numCache>
            </c:numRef>
          </c:val>
          <c:smooth val="0"/>
          <c:extLst>
            <c:ext xmlns:c16="http://schemas.microsoft.com/office/drawing/2014/chart" uri="{C3380CC4-5D6E-409C-BE32-E72D297353CC}">
              <c16:uniqueId val="{00000003-E1CF-764C-9603-94DA14617FC5}"/>
            </c:ext>
          </c:extLst>
        </c:ser>
        <c:ser>
          <c:idx val="4"/>
          <c:order val="4"/>
          <c:tx>
            <c:strRef>
              <c:f>Eva!$M$74</c:f>
              <c:strCache>
                <c:ptCount val="1"/>
                <c:pt idx="0">
                  <c:v>WMT</c:v>
                </c:pt>
              </c:strCache>
            </c:strRef>
          </c:tx>
          <c:spPr>
            <a:ln w="28575" cap="rnd">
              <a:solidFill>
                <a:schemeClr val="accent5"/>
              </a:solidFill>
              <a:round/>
            </a:ln>
            <a:effectLst/>
          </c:spPr>
          <c:marker>
            <c:symbol val="plus"/>
            <c:size val="9"/>
            <c:spPr>
              <a:noFill/>
              <a:ln w="25400">
                <a:solidFill>
                  <a:schemeClr val="accent5"/>
                </a:solidFill>
              </a:ln>
              <a:effectLst/>
            </c:spPr>
          </c:marker>
          <c:cat>
            <c:strRef>
              <c:f>Eva!$N$69:$Q$69</c:f>
              <c:strCache>
                <c:ptCount val="4"/>
                <c:pt idx="0">
                  <c:v>Baseline</c:v>
                </c:pt>
                <c:pt idx="1">
                  <c:v>MS1</c:v>
                </c:pt>
                <c:pt idx="2">
                  <c:v>MS2</c:v>
                </c:pt>
                <c:pt idx="3">
                  <c:v>ŋ-LSTM</c:v>
                </c:pt>
              </c:strCache>
            </c:strRef>
          </c:cat>
          <c:val>
            <c:numRef>
              <c:f>Eva!$N$74:$Q$74</c:f>
              <c:numCache>
                <c:formatCode>General</c:formatCode>
                <c:ptCount val="4"/>
                <c:pt idx="0">
                  <c:v>1</c:v>
                </c:pt>
                <c:pt idx="1">
                  <c:v>0.42</c:v>
                </c:pt>
                <c:pt idx="2">
                  <c:v>0.39999999999999997</c:v>
                </c:pt>
                <c:pt idx="3">
                  <c:v>0.16800000000000001</c:v>
                </c:pt>
              </c:numCache>
            </c:numRef>
          </c:val>
          <c:smooth val="0"/>
          <c:extLst>
            <c:ext xmlns:c16="http://schemas.microsoft.com/office/drawing/2014/chart" uri="{C3380CC4-5D6E-409C-BE32-E72D297353CC}">
              <c16:uniqueId val="{00000004-E1CF-764C-9603-94DA14617FC5}"/>
            </c:ext>
          </c:extLst>
        </c:ser>
        <c:ser>
          <c:idx val="5"/>
          <c:order val="5"/>
          <c:tx>
            <c:strRef>
              <c:f>Eva!$M$75</c:f>
              <c:strCache>
                <c:ptCount val="1"/>
                <c:pt idx="0">
                  <c:v>BABI</c:v>
                </c:pt>
              </c:strCache>
            </c:strRef>
          </c:tx>
          <c:spPr>
            <a:ln w="28575" cap="rnd">
              <a:solidFill>
                <a:schemeClr val="accent6"/>
              </a:solidFill>
              <a:round/>
            </a:ln>
            <a:effectLst/>
          </c:spPr>
          <c:marker>
            <c:symbol val="x"/>
            <c:size val="9"/>
            <c:spPr>
              <a:noFill/>
              <a:ln w="25400">
                <a:solidFill>
                  <a:schemeClr val="accent6"/>
                </a:solidFill>
              </a:ln>
              <a:effectLst/>
            </c:spPr>
          </c:marker>
          <c:cat>
            <c:strRef>
              <c:f>Eva!$N$69:$Q$69</c:f>
              <c:strCache>
                <c:ptCount val="4"/>
                <c:pt idx="0">
                  <c:v>Baseline</c:v>
                </c:pt>
                <c:pt idx="1">
                  <c:v>MS1</c:v>
                </c:pt>
                <c:pt idx="2">
                  <c:v>MS2</c:v>
                </c:pt>
                <c:pt idx="3">
                  <c:v>ŋ-LSTM</c:v>
                </c:pt>
              </c:strCache>
            </c:strRef>
          </c:cat>
          <c:val>
            <c:numRef>
              <c:f>Eva!$N$75:$Q$75</c:f>
              <c:numCache>
                <c:formatCode>General</c:formatCode>
                <c:ptCount val="4"/>
                <c:pt idx="0">
                  <c:v>1</c:v>
                </c:pt>
                <c:pt idx="1">
                  <c:v>0.3927272727272727</c:v>
                </c:pt>
                <c:pt idx="2">
                  <c:v>0.36</c:v>
                </c:pt>
                <c:pt idx="3">
                  <c:v>0.14138181818181816</c:v>
                </c:pt>
              </c:numCache>
            </c:numRef>
          </c:val>
          <c:smooth val="0"/>
          <c:extLst>
            <c:ext xmlns:c16="http://schemas.microsoft.com/office/drawing/2014/chart" uri="{C3380CC4-5D6E-409C-BE32-E72D297353CC}">
              <c16:uniqueId val="{00000005-E1CF-764C-9603-94DA14617FC5}"/>
            </c:ext>
          </c:extLst>
        </c:ser>
        <c:dLbls>
          <c:showLegendKey val="0"/>
          <c:showVal val="0"/>
          <c:showCatName val="0"/>
          <c:showSerName val="0"/>
          <c:showPercent val="0"/>
          <c:showBubbleSize val="0"/>
        </c:dLbls>
        <c:marker val="1"/>
        <c:smooth val="0"/>
        <c:axId val="187581488"/>
        <c:axId val="187582048"/>
      </c:lineChart>
      <c:catAx>
        <c:axId val="187581488"/>
        <c:scaling>
          <c:orientation val="minMax"/>
        </c:scaling>
        <c:delete val="0"/>
        <c:axPos val="b"/>
        <c:numFmt formatCode="General" sourceLinked="1"/>
        <c:majorTickMark val="none"/>
        <c:minorTickMark val="cross"/>
        <c:tickLblPos val="nextTo"/>
        <c:spPr>
          <a:noFill/>
          <a:ln w="2857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7582048"/>
        <c:crosses val="autoZero"/>
        <c:auto val="1"/>
        <c:lblAlgn val="ctr"/>
        <c:lblOffset val="100"/>
        <c:noMultiLvlLbl val="0"/>
      </c:catAx>
      <c:valAx>
        <c:axId val="187582048"/>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sz="2400" err="1"/>
                  <a:t>Intmd</a:t>
                </a:r>
                <a:r>
                  <a:rPr lang="en-US" sz="2400"/>
                  <a:t>-</a:t>
                </a:r>
                <a:r>
                  <a:rPr lang="en-US" sz="2400" baseline="0"/>
                  <a:t>Variable DM</a:t>
                </a:r>
                <a:endParaRPr lang="en-US" sz="2400"/>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87581488"/>
        <c:crosses val="autoZero"/>
        <c:crossBetween val="between"/>
        <c:majorUnit val="0.2"/>
      </c:valAx>
      <c:spPr>
        <a:noFill/>
        <a:ln w="28575">
          <a:solidFill>
            <a:schemeClr val="tx1"/>
          </a:solid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Eva!$J$79</c:f>
              <c:strCache>
                <c:ptCount val="1"/>
                <c:pt idx="0">
                  <c:v>Weight Matrices</c:v>
                </c:pt>
              </c:strCache>
            </c:strRef>
          </c:tx>
          <c:spPr>
            <a:solidFill>
              <a:schemeClr val="accent2"/>
            </a:solidFill>
            <a:ln>
              <a:noFill/>
            </a:ln>
            <a:effectLst/>
          </c:spPr>
          <c:invertIfNegative val="0"/>
          <c:cat>
            <c:strRef>
              <c:f>Eva!$I$80:$I$108</c:f>
              <c:strCache>
                <c:ptCount val="29"/>
                <c:pt idx="0">
                  <c:v>Baseline</c:v>
                </c:pt>
                <c:pt idx="1">
                  <c:v>MS1</c:v>
                </c:pt>
                <c:pt idx="2">
                  <c:v>MS2</c:v>
                </c:pt>
                <c:pt idx="3">
                  <c:v>ŋ-LSTM</c:v>
                </c:pt>
                <c:pt idx="5">
                  <c:v>Baseline</c:v>
                </c:pt>
                <c:pt idx="6">
                  <c:v>MS1</c:v>
                </c:pt>
                <c:pt idx="7">
                  <c:v>MS2</c:v>
                </c:pt>
                <c:pt idx="8">
                  <c:v>ŋ-LSTM</c:v>
                </c:pt>
                <c:pt idx="10">
                  <c:v>Baseline</c:v>
                </c:pt>
                <c:pt idx="11">
                  <c:v>MS1</c:v>
                </c:pt>
                <c:pt idx="12">
                  <c:v>MS2</c:v>
                </c:pt>
                <c:pt idx="13">
                  <c:v>ŋ-LSTM</c:v>
                </c:pt>
                <c:pt idx="15">
                  <c:v>Baseline</c:v>
                </c:pt>
                <c:pt idx="16">
                  <c:v>MS1</c:v>
                </c:pt>
                <c:pt idx="17">
                  <c:v>MS2</c:v>
                </c:pt>
                <c:pt idx="18">
                  <c:v>ŋ-LSTM</c:v>
                </c:pt>
                <c:pt idx="20">
                  <c:v>Baseline</c:v>
                </c:pt>
                <c:pt idx="21">
                  <c:v>MS1</c:v>
                </c:pt>
                <c:pt idx="22">
                  <c:v>MS2</c:v>
                </c:pt>
                <c:pt idx="23">
                  <c:v>ŋ-LSTM</c:v>
                </c:pt>
                <c:pt idx="25">
                  <c:v>Baseline</c:v>
                </c:pt>
                <c:pt idx="26">
                  <c:v>MS1</c:v>
                </c:pt>
                <c:pt idx="27">
                  <c:v>MS2</c:v>
                </c:pt>
                <c:pt idx="28">
                  <c:v>ŋ-LSTM</c:v>
                </c:pt>
              </c:strCache>
            </c:strRef>
          </c:cat>
          <c:val>
            <c:numRef>
              <c:f>Eva!$J$80:$J$108</c:f>
              <c:numCache>
                <c:formatCode>General</c:formatCode>
                <c:ptCount val="29"/>
                <c:pt idx="0">
                  <c:v>0.52316076294277924</c:v>
                </c:pt>
                <c:pt idx="1">
                  <c:v>0.52316076294277924</c:v>
                </c:pt>
                <c:pt idx="2">
                  <c:v>0.52316076294277924</c:v>
                </c:pt>
                <c:pt idx="3">
                  <c:v>0.52316076294277924</c:v>
                </c:pt>
                <c:pt idx="5">
                  <c:v>0.28152492668621704</c:v>
                </c:pt>
                <c:pt idx="6">
                  <c:v>0.28152492668621704</c:v>
                </c:pt>
                <c:pt idx="7">
                  <c:v>0.28152492668621704</c:v>
                </c:pt>
                <c:pt idx="8">
                  <c:v>0.28152492668621704</c:v>
                </c:pt>
                <c:pt idx="10">
                  <c:v>0.15458937198067632</c:v>
                </c:pt>
                <c:pt idx="11">
                  <c:v>0.15458937198067632</c:v>
                </c:pt>
                <c:pt idx="12">
                  <c:v>0.15458937198067632</c:v>
                </c:pt>
                <c:pt idx="13">
                  <c:v>0.15458937198067632</c:v>
                </c:pt>
                <c:pt idx="15">
                  <c:v>6.6666666666666666E-2</c:v>
                </c:pt>
                <c:pt idx="16">
                  <c:v>6.6666666666666666E-2</c:v>
                </c:pt>
                <c:pt idx="17">
                  <c:v>6.6666666666666666E-2</c:v>
                </c:pt>
                <c:pt idx="18">
                  <c:v>6.6666666666666666E-2</c:v>
                </c:pt>
                <c:pt idx="20">
                  <c:v>5.7091882247992866E-2</c:v>
                </c:pt>
                <c:pt idx="21">
                  <c:v>5.7091882247992866E-2</c:v>
                </c:pt>
                <c:pt idx="22">
                  <c:v>5.7091882247992866E-2</c:v>
                </c:pt>
                <c:pt idx="23">
                  <c:v>5.7091882247992866E-2</c:v>
                </c:pt>
                <c:pt idx="25">
                  <c:v>3.6347114947751023E-2</c:v>
                </c:pt>
                <c:pt idx="26">
                  <c:v>3.6347114947751023E-2</c:v>
                </c:pt>
                <c:pt idx="27">
                  <c:v>3.6347114947751023E-2</c:v>
                </c:pt>
                <c:pt idx="28">
                  <c:v>3.6347114947751023E-2</c:v>
                </c:pt>
              </c:numCache>
            </c:numRef>
          </c:val>
          <c:extLst>
            <c:ext xmlns:c16="http://schemas.microsoft.com/office/drawing/2014/chart" uri="{C3380CC4-5D6E-409C-BE32-E72D297353CC}">
              <c16:uniqueId val="{00000000-CD40-CD42-A4E7-47926B9ADCD9}"/>
            </c:ext>
          </c:extLst>
        </c:ser>
        <c:ser>
          <c:idx val="1"/>
          <c:order val="1"/>
          <c:tx>
            <c:strRef>
              <c:f>Eva!$K$79</c:f>
              <c:strCache>
                <c:ptCount val="1"/>
                <c:pt idx="0">
                  <c:v>Activation Data</c:v>
                </c:pt>
              </c:strCache>
            </c:strRef>
          </c:tx>
          <c:spPr>
            <a:solidFill>
              <a:schemeClr val="accent4"/>
            </a:solidFill>
            <a:ln>
              <a:noFill/>
            </a:ln>
            <a:effectLst/>
          </c:spPr>
          <c:invertIfNegative val="0"/>
          <c:cat>
            <c:strRef>
              <c:f>Eva!$I$80:$I$108</c:f>
              <c:strCache>
                <c:ptCount val="29"/>
                <c:pt idx="0">
                  <c:v>Baseline</c:v>
                </c:pt>
                <c:pt idx="1">
                  <c:v>MS1</c:v>
                </c:pt>
                <c:pt idx="2">
                  <c:v>MS2</c:v>
                </c:pt>
                <c:pt idx="3">
                  <c:v>ŋ-LSTM</c:v>
                </c:pt>
                <c:pt idx="5">
                  <c:v>Baseline</c:v>
                </c:pt>
                <c:pt idx="6">
                  <c:v>MS1</c:v>
                </c:pt>
                <c:pt idx="7">
                  <c:v>MS2</c:v>
                </c:pt>
                <c:pt idx="8">
                  <c:v>ŋ-LSTM</c:v>
                </c:pt>
                <c:pt idx="10">
                  <c:v>Baseline</c:v>
                </c:pt>
                <c:pt idx="11">
                  <c:v>MS1</c:v>
                </c:pt>
                <c:pt idx="12">
                  <c:v>MS2</c:v>
                </c:pt>
                <c:pt idx="13">
                  <c:v>ŋ-LSTM</c:v>
                </c:pt>
                <c:pt idx="15">
                  <c:v>Baseline</c:v>
                </c:pt>
                <c:pt idx="16">
                  <c:v>MS1</c:v>
                </c:pt>
                <c:pt idx="17">
                  <c:v>MS2</c:v>
                </c:pt>
                <c:pt idx="18">
                  <c:v>ŋ-LSTM</c:v>
                </c:pt>
                <c:pt idx="20">
                  <c:v>Baseline</c:v>
                </c:pt>
                <c:pt idx="21">
                  <c:v>MS1</c:v>
                </c:pt>
                <c:pt idx="22">
                  <c:v>MS2</c:v>
                </c:pt>
                <c:pt idx="23">
                  <c:v>ŋ-LSTM</c:v>
                </c:pt>
                <c:pt idx="25">
                  <c:v>Baseline</c:v>
                </c:pt>
                <c:pt idx="26">
                  <c:v>MS1</c:v>
                </c:pt>
                <c:pt idx="27">
                  <c:v>MS2</c:v>
                </c:pt>
                <c:pt idx="28">
                  <c:v>ŋ-LSTM</c:v>
                </c:pt>
              </c:strCache>
            </c:strRef>
          </c:cat>
          <c:val>
            <c:numRef>
              <c:f>Eva!$K$80:$K$108</c:f>
              <c:numCache>
                <c:formatCode>General</c:formatCode>
                <c:ptCount val="29"/>
                <c:pt idx="0">
                  <c:v>0.13623978201634879</c:v>
                </c:pt>
                <c:pt idx="1">
                  <c:v>0.13623978201634879</c:v>
                </c:pt>
                <c:pt idx="2">
                  <c:v>8.7193460490463212E-2</c:v>
                </c:pt>
                <c:pt idx="3">
                  <c:v>8.7193460490463212E-2</c:v>
                </c:pt>
                <c:pt idx="5">
                  <c:v>0.20527859237536658</c:v>
                </c:pt>
                <c:pt idx="6">
                  <c:v>0.20527859237536658</c:v>
                </c:pt>
                <c:pt idx="7">
                  <c:v>0.12316715542521994</c:v>
                </c:pt>
                <c:pt idx="8">
                  <c:v>0.12316715542521994</c:v>
                </c:pt>
                <c:pt idx="10">
                  <c:v>0.24154589371980675</c:v>
                </c:pt>
                <c:pt idx="11">
                  <c:v>0.24154589371980675</c:v>
                </c:pt>
                <c:pt idx="12">
                  <c:v>0.13526570048309178</c:v>
                </c:pt>
                <c:pt idx="13">
                  <c:v>0.13526570048309178</c:v>
                </c:pt>
                <c:pt idx="15">
                  <c:v>0.26666666666666666</c:v>
                </c:pt>
                <c:pt idx="16">
                  <c:v>0.26666666666666666</c:v>
                </c:pt>
                <c:pt idx="17">
                  <c:v>0.128</c:v>
                </c:pt>
                <c:pt idx="18">
                  <c:v>0.128</c:v>
                </c:pt>
                <c:pt idx="20">
                  <c:v>0.2694023193577163</c:v>
                </c:pt>
                <c:pt idx="21">
                  <c:v>0.2694023193577163</c:v>
                </c:pt>
                <c:pt idx="22">
                  <c:v>0.10776092774308653</c:v>
                </c:pt>
                <c:pt idx="23">
                  <c:v>0.10776092774308653</c:v>
                </c:pt>
                <c:pt idx="25">
                  <c:v>0.275329395729214</c:v>
                </c:pt>
                <c:pt idx="26">
                  <c:v>0.275329395729214</c:v>
                </c:pt>
                <c:pt idx="27">
                  <c:v>9.9118582462517035E-2</c:v>
                </c:pt>
                <c:pt idx="28">
                  <c:v>9.9118582462517035E-2</c:v>
                </c:pt>
              </c:numCache>
            </c:numRef>
          </c:val>
          <c:extLst>
            <c:ext xmlns:c16="http://schemas.microsoft.com/office/drawing/2014/chart" uri="{C3380CC4-5D6E-409C-BE32-E72D297353CC}">
              <c16:uniqueId val="{00000001-CD40-CD42-A4E7-47926B9ADCD9}"/>
            </c:ext>
          </c:extLst>
        </c:ser>
        <c:ser>
          <c:idx val="2"/>
          <c:order val="2"/>
          <c:tx>
            <c:strRef>
              <c:f>Eva!$L$79</c:f>
              <c:strCache>
                <c:ptCount val="1"/>
                <c:pt idx="0">
                  <c:v>Intmd-Variables</c:v>
                </c:pt>
              </c:strCache>
            </c:strRef>
          </c:tx>
          <c:spPr>
            <a:solidFill>
              <a:schemeClr val="accent6"/>
            </a:solidFill>
            <a:ln>
              <a:noFill/>
            </a:ln>
            <a:effectLst/>
          </c:spPr>
          <c:invertIfNegative val="0"/>
          <c:cat>
            <c:strRef>
              <c:f>Eva!$I$80:$I$108</c:f>
              <c:strCache>
                <c:ptCount val="29"/>
                <c:pt idx="0">
                  <c:v>Baseline</c:v>
                </c:pt>
                <c:pt idx="1">
                  <c:v>MS1</c:v>
                </c:pt>
                <c:pt idx="2">
                  <c:v>MS2</c:v>
                </c:pt>
                <c:pt idx="3">
                  <c:v>ŋ-LSTM</c:v>
                </c:pt>
                <c:pt idx="5">
                  <c:v>Baseline</c:v>
                </c:pt>
                <c:pt idx="6">
                  <c:v>MS1</c:v>
                </c:pt>
                <c:pt idx="7">
                  <c:v>MS2</c:v>
                </c:pt>
                <c:pt idx="8">
                  <c:v>ŋ-LSTM</c:v>
                </c:pt>
                <c:pt idx="10">
                  <c:v>Baseline</c:v>
                </c:pt>
                <c:pt idx="11">
                  <c:v>MS1</c:v>
                </c:pt>
                <c:pt idx="12">
                  <c:v>MS2</c:v>
                </c:pt>
                <c:pt idx="13">
                  <c:v>ŋ-LSTM</c:v>
                </c:pt>
                <c:pt idx="15">
                  <c:v>Baseline</c:v>
                </c:pt>
                <c:pt idx="16">
                  <c:v>MS1</c:v>
                </c:pt>
                <c:pt idx="17">
                  <c:v>MS2</c:v>
                </c:pt>
                <c:pt idx="18">
                  <c:v>ŋ-LSTM</c:v>
                </c:pt>
                <c:pt idx="20">
                  <c:v>Baseline</c:v>
                </c:pt>
                <c:pt idx="21">
                  <c:v>MS1</c:v>
                </c:pt>
                <c:pt idx="22">
                  <c:v>MS2</c:v>
                </c:pt>
                <c:pt idx="23">
                  <c:v>ŋ-LSTM</c:v>
                </c:pt>
                <c:pt idx="25">
                  <c:v>Baseline</c:v>
                </c:pt>
                <c:pt idx="26">
                  <c:v>MS1</c:v>
                </c:pt>
                <c:pt idx="27">
                  <c:v>MS2</c:v>
                </c:pt>
                <c:pt idx="28">
                  <c:v>ŋ-LSTM</c:v>
                </c:pt>
              </c:strCache>
            </c:strRef>
          </c:cat>
          <c:val>
            <c:numRef>
              <c:f>Eva!$L$80:$L$108</c:f>
              <c:numCache>
                <c:formatCode>General</c:formatCode>
                <c:ptCount val="29"/>
                <c:pt idx="0">
                  <c:v>0.34059945504087191</c:v>
                </c:pt>
                <c:pt idx="1">
                  <c:v>0.1226158038147139</c:v>
                </c:pt>
                <c:pt idx="2">
                  <c:v>0.21798365122615804</c:v>
                </c:pt>
                <c:pt idx="3">
                  <c:v>7.8474114441416901E-2</c:v>
                </c:pt>
                <c:pt idx="5">
                  <c:v>0.51319648093841641</c:v>
                </c:pt>
                <c:pt idx="6">
                  <c:v>0.24633431085043989</c:v>
                </c:pt>
                <c:pt idx="7">
                  <c:v>0.30791788856304986</c:v>
                </c:pt>
                <c:pt idx="8">
                  <c:v>0.14780058651026393</c:v>
                </c:pt>
                <c:pt idx="10">
                  <c:v>0.60386473429951693</c:v>
                </c:pt>
                <c:pt idx="11">
                  <c:v>0.24637681159420291</c:v>
                </c:pt>
                <c:pt idx="12">
                  <c:v>0.33816425120772947</c:v>
                </c:pt>
                <c:pt idx="13">
                  <c:v>0.13797101449275365</c:v>
                </c:pt>
                <c:pt idx="15">
                  <c:v>0.66666666666666663</c:v>
                </c:pt>
                <c:pt idx="16">
                  <c:v>0.32</c:v>
                </c:pt>
                <c:pt idx="17">
                  <c:v>0.32</c:v>
                </c:pt>
                <c:pt idx="18">
                  <c:v>0.15359999999999999</c:v>
                </c:pt>
                <c:pt idx="20">
                  <c:v>0.67350579839429081</c:v>
                </c:pt>
                <c:pt idx="21">
                  <c:v>0.31115967885816237</c:v>
                </c:pt>
                <c:pt idx="22">
                  <c:v>0.2694023193577163</c:v>
                </c:pt>
                <c:pt idx="23">
                  <c:v>0.12446387154326494</c:v>
                </c:pt>
                <c:pt idx="25">
                  <c:v>0.688323489323035</c:v>
                </c:pt>
                <c:pt idx="26">
                  <c:v>0.29735574738755111</c:v>
                </c:pt>
                <c:pt idx="27">
                  <c:v>0.24779645615629259</c:v>
                </c:pt>
                <c:pt idx="28">
                  <c:v>0.1070480690595184</c:v>
                </c:pt>
              </c:numCache>
            </c:numRef>
          </c:val>
          <c:extLst>
            <c:ext xmlns:c16="http://schemas.microsoft.com/office/drawing/2014/chart" uri="{C3380CC4-5D6E-409C-BE32-E72D297353CC}">
              <c16:uniqueId val="{00000002-CD40-CD42-A4E7-47926B9ADCD9}"/>
            </c:ext>
          </c:extLst>
        </c:ser>
        <c:dLbls>
          <c:showLegendKey val="0"/>
          <c:showVal val="0"/>
          <c:showCatName val="0"/>
          <c:showSerName val="0"/>
          <c:showPercent val="0"/>
          <c:showBubbleSize val="0"/>
        </c:dLbls>
        <c:gapWidth val="85"/>
        <c:overlap val="100"/>
        <c:axId val="188038208"/>
        <c:axId val="188038768"/>
      </c:barChart>
      <c:catAx>
        <c:axId val="188038208"/>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8038768"/>
        <c:crosses val="autoZero"/>
        <c:auto val="1"/>
        <c:lblAlgn val="ctr"/>
        <c:lblOffset val="100"/>
        <c:tickMarkSkip val="5"/>
        <c:noMultiLvlLbl val="0"/>
      </c:catAx>
      <c:valAx>
        <c:axId val="188038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sz="2400"/>
                  <a:t>Memory Footprint</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8038208"/>
        <c:crosses val="autoZero"/>
        <c:crossBetween val="between"/>
      </c:valAx>
      <c:spPr>
        <a:noFill/>
        <a:ln w="28575">
          <a:solidFill>
            <a:schemeClr val="tx1"/>
          </a:solidFill>
        </a:ln>
        <a:effectLst/>
      </c:spPr>
    </c:plotArea>
    <c:legend>
      <c:legendPos val="t"/>
      <c:layout>
        <c:manualLayout>
          <c:xMode val="edge"/>
          <c:yMode val="edge"/>
          <c:x val="0.15943830529706512"/>
          <c:y val="0.1146428354000953"/>
          <c:w val="0.77614061381531851"/>
          <c:h val="0.10161687867734615"/>
        </c:manualLayout>
      </c:layout>
      <c:overlay val="0"/>
      <c:spPr>
        <a:solidFill>
          <a:schemeClr val="bg1"/>
        </a:solidFill>
        <a:ln w="28575">
          <a:solidFill>
            <a:schemeClr val="tx1"/>
          </a:solid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Combined!$K$22</c:f>
              <c:strCache>
                <c:ptCount val="1"/>
                <c:pt idx="0">
                  <c:v>RTX-Throughput</c:v>
                </c:pt>
              </c:strCache>
            </c:strRef>
          </c:tx>
          <c:spPr>
            <a:solidFill>
              <a:schemeClr val="accent6">
                <a:lumMod val="60000"/>
                <a:lumOff val="40000"/>
              </a:schemeClr>
            </a:solidFill>
            <a:ln>
              <a:noFill/>
            </a:ln>
            <a:effectLst/>
          </c:spPr>
          <c:invertIfNegative val="0"/>
          <c:cat>
            <c:numRef>
              <c:f>Combined!$J$23:$J$29</c:f>
              <c:numCache>
                <c:formatCode>General</c:formatCode>
                <c:ptCount val="7"/>
                <c:pt idx="0">
                  <c:v>2</c:v>
                </c:pt>
                <c:pt idx="1">
                  <c:v>3</c:v>
                </c:pt>
                <c:pt idx="2">
                  <c:v>4</c:v>
                </c:pt>
                <c:pt idx="3">
                  <c:v>5</c:v>
                </c:pt>
                <c:pt idx="4">
                  <c:v>6</c:v>
                </c:pt>
                <c:pt idx="5">
                  <c:v>7</c:v>
                </c:pt>
                <c:pt idx="6">
                  <c:v>8</c:v>
                </c:pt>
              </c:numCache>
            </c:numRef>
          </c:cat>
          <c:val>
            <c:numRef>
              <c:f>Combined!$K$23:$K$29</c:f>
              <c:numCache>
                <c:formatCode>General</c:formatCode>
                <c:ptCount val="7"/>
                <c:pt idx="0">
                  <c:v>7.7335457533175829</c:v>
                </c:pt>
                <c:pt idx="1">
                  <c:v>7.6709831441440839</c:v>
                </c:pt>
                <c:pt idx="2">
                  <c:v>7.5986060251674123</c:v>
                </c:pt>
                <c:pt idx="3">
                  <c:v>7.7372097832070255</c:v>
                </c:pt>
                <c:pt idx="4">
                  <c:v>7.7264311758076296</c:v>
                </c:pt>
              </c:numCache>
            </c:numRef>
          </c:val>
          <c:extLst>
            <c:ext xmlns:c16="http://schemas.microsoft.com/office/drawing/2014/chart" uri="{C3380CC4-5D6E-409C-BE32-E72D297353CC}">
              <c16:uniqueId val="{00000000-C141-3C46-9484-1B027401F516}"/>
            </c:ext>
          </c:extLst>
        </c:ser>
        <c:ser>
          <c:idx val="0"/>
          <c:order val="2"/>
          <c:tx>
            <c:strRef>
              <c:f>Combined!$K$32</c:f>
              <c:strCache>
                <c:ptCount val="1"/>
                <c:pt idx="0">
                  <c:v>V100-Throughput</c:v>
                </c:pt>
              </c:strCache>
            </c:strRef>
          </c:tx>
          <c:spPr>
            <a:solidFill>
              <a:schemeClr val="accent5">
                <a:lumMod val="60000"/>
                <a:lumOff val="40000"/>
              </a:schemeClr>
            </a:solidFill>
            <a:ln>
              <a:noFill/>
            </a:ln>
            <a:effectLst/>
          </c:spPr>
          <c:invertIfNegative val="0"/>
          <c:cat>
            <c:numRef>
              <c:f>Combined!$J$33:$J$39</c:f>
              <c:numCache>
                <c:formatCode>General</c:formatCode>
                <c:ptCount val="7"/>
                <c:pt idx="0">
                  <c:v>2</c:v>
                </c:pt>
                <c:pt idx="1">
                  <c:v>3</c:v>
                </c:pt>
                <c:pt idx="2">
                  <c:v>4</c:v>
                </c:pt>
                <c:pt idx="3">
                  <c:v>5</c:v>
                </c:pt>
                <c:pt idx="4">
                  <c:v>6</c:v>
                </c:pt>
                <c:pt idx="5">
                  <c:v>7</c:v>
                </c:pt>
                <c:pt idx="6">
                  <c:v>8</c:v>
                </c:pt>
              </c:numCache>
            </c:numRef>
          </c:cat>
          <c:val>
            <c:numRef>
              <c:f>Combined!$K$33:$K$39</c:f>
              <c:numCache>
                <c:formatCode>General</c:formatCode>
                <c:ptCount val="7"/>
                <c:pt idx="0">
                  <c:v>10.669455439235319</c:v>
                </c:pt>
                <c:pt idx="1">
                  <c:v>10.45219690844233</c:v>
                </c:pt>
                <c:pt idx="2">
                  <c:v>10.528090545699527</c:v>
                </c:pt>
                <c:pt idx="3">
                  <c:v>10.342743381574305</c:v>
                </c:pt>
                <c:pt idx="4">
                  <c:v>10.290076207199297</c:v>
                </c:pt>
                <c:pt idx="5">
                  <c:v>10.395689001520529</c:v>
                </c:pt>
                <c:pt idx="6">
                  <c:v>10.359427068832172</c:v>
                </c:pt>
              </c:numCache>
            </c:numRef>
          </c:val>
          <c:extLst>
            <c:ext xmlns:c16="http://schemas.microsoft.com/office/drawing/2014/chart" uri="{C3380CC4-5D6E-409C-BE32-E72D297353CC}">
              <c16:uniqueId val="{00000001-C141-3C46-9484-1B027401F516}"/>
            </c:ext>
          </c:extLst>
        </c:ser>
        <c:dLbls>
          <c:showLegendKey val="0"/>
          <c:showVal val="0"/>
          <c:showCatName val="0"/>
          <c:showSerName val="0"/>
          <c:showPercent val="0"/>
          <c:showBubbleSize val="0"/>
        </c:dLbls>
        <c:gapWidth val="219"/>
        <c:overlap val="-27"/>
        <c:axId val="186197744"/>
        <c:axId val="186552592"/>
      </c:barChart>
      <c:lineChart>
        <c:grouping val="standard"/>
        <c:varyColors val="0"/>
        <c:ser>
          <c:idx val="3"/>
          <c:order val="1"/>
          <c:tx>
            <c:strRef>
              <c:f>Combined!$L$22</c:f>
              <c:strCache>
                <c:ptCount val="1"/>
                <c:pt idx="0">
                  <c:v>RTX-Energy Efficiency</c:v>
                </c:pt>
              </c:strCache>
            </c:strRef>
          </c:tx>
          <c:spPr>
            <a:ln w="28575" cap="rnd">
              <a:solidFill>
                <a:schemeClr val="accent4"/>
              </a:solidFill>
              <a:round/>
            </a:ln>
            <a:effectLst/>
          </c:spPr>
          <c:marker>
            <c:symbol val="circle"/>
            <c:size val="7"/>
            <c:spPr>
              <a:solidFill>
                <a:schemeClr val="accent4"/>
              </a:solidFill>
              <a:ln w="9525">
                <a:solidFill>
                  <a:schemeClr val="accent4"/>
                </a:solidFill>
              </a:ln>
              <a:effectLst/>
            </c:spPr>
          </c:marker>
          <c:cat>
            <c:numRef>
              <c:f>Combined!$J$23:$J$29</c:f>
              <c:numCache>
                <c:formatCode>General</c:formatCode>
                <c:ptCount val="7"/>
                <c:pt idx="0">
                  <c:v>2</c:v>
                </c:pt>
                <c:pt idx="1">
                  <c:v>3</c:v>
                </c:pt>
                <c:pt idx="2">
                  <c:v>4</c:v>
                </c:pt>
                <c:pt idx="3">
                  <c:v>5</c:v>
                </c:pt>
                <c:pt idx="4">
                  <c:v>6</c:v>
                </c:pt>
                <c:pt idx="5">
                  <c:v>7</c:v>
                </c:pt>
                <c:pt idx="6">
                  <c:v>8</c:v>
                </c:pt>
              </c:numCache>
            </c:numRef>
          </c:cat>
          <c:val>
            <c:numRef>
              <c:f>Combined!$L$23:$L$29</c:f>
              <c:numCache>
                <c:formatCode>General</c:formatCode>
                <c:ptCount val="7"/>
                <c:pt idx="0">
                  <c:v>37.853870549767905</c:v>
                </c:pt>
                <c:pt idx="1">
                  <c:v>37.129637677367299</c:v>
                </c:pt>
                <c:pt idx="2">
                  <c:v>36.339579269093313</c:v>
                </c:pt>
                <c:pt idx="3">
                  <c:v>36.324928559657394</c:v>
                </c:pt>
                <c:pt idx="4">
                  <c:v>35.605673621233322</c:v>
                </c:pt>
              </c:numCache>
            </c:numRef>
          </c:val>
          <c:smooth val="0"/>
          <c:extLst>
            <c:ext xmlns:c16="http://schemas.microsoft.com/office/drawing/2014/chart" uri="{C3380CC4-5D6E-409C-BE32-E72D297353CC}">
              <c16:uniqueId val="{00000002-C141-3C46-9484-1B027401F516}"/>
            </c:ext>
          </c:extLst>
        </c:ser>
        <c:ser>
          <c:idx val="1"/>
          <c:order val="3"/>
          <c:tx>
            <c:strRef>
              <c:f>Combined!$L$32</c:f>
              <c:strCache>
                <c:ptCount val="1"/>
                <c:pt idx="0">
                  <c:v>V100-Energy Efficiency</c:v>
                </c:pt>
              </c:strCache>
            </c:strRef>
          </c:tx>
          <c:spPr>
            <a:ln w="28575" cap="rnd">
              <a:solidFill>
                <a:schemeClr val="accent2"/>
              </a:solidFill>
              <a:round/>
            </a:ln>
            <a:effectLst/>
          </c:spPr>
          <c:marker>
            <c:symbol val="star"/>
            <c:size val="7"/>
            <c:spPr>
              <a:solidFill>
                <a:schemeClr val="accent2"/>
              </a:solidFill>
              <a:ln w="9525">
                <a:solidFill>
                  <a:schemeClr val="accent2"/>
                </a:solidFill>
              </a:ln>
              <a:effectLst/>
            </c:spPr>
          </c:marker>
          <c:cat>
            <c:numRef>
              <c:f>Combined!$J$33:$J$39</c:f>
              <c:numCache>
                <c:formatCode>General</c:formatCode>
                <c:ptCount val="7"/>
                <c:pt idx="0">
                  <c:v>2</c:v>
                </c:pt>
                <c:pt idx="1">
                  <c:v>3</c:v>
                </c:pt>
                <c:pt idx="2">
                  <c:v>4</c:v>
                </c:pt>
                <c:pt idx="3">
                  <c:v>5</c:v>
                </c:pt>
                <c:pt idx="4">
                  <c:v>6</c:v>
                </c:pt>
                <c:pt idx="5">
                  <c:v>7</c:v>
                </c:pt>
                <c:pt idx="6">
                  <c:v>8</c:v>
                </c:pt>
              </c:numCache>
            </c:numRef>
          </c:cat>
          <c:val>
            <c:numRef>
              <c:f>Combined!$L$33:$L$39</c:f>
              <c:numCache>
                <c:formatCode>General</c:formatCode>
                <c:ptCount val="7"/>
                <c:pt idx="0">
                  <c:v>49.054967536714109</c:v>
                </c:pt>
                <c:pt idx="1">
                  <c:v>48.427167143362141</c:v>
                </c:pt>
                <c:pt idx="2">
                  <c:v>46.618851124868755</c:v>
                </c:pt>
                <c:pt idx="3">
                  <c:v>45.131971119596969</c:v>
                </c:pt>
                <c:pt idx="4">
                  <c:v>45.231104207469429</c:v>
                </c:pt>
                <c:pt idx="5">
                  <c:v>44.71264086675496</c:v>
                </c:pt>
                <c:pt idx="6">
                  <c:v>44.397544580709301</c:v>
                </c:pt>
              </c:numCache>
            </c:numRef>
          </c:val>
          <c:smooth val="0"/>
          <c:extLst>
            <c:ext xmlns:c16="http://schemas.microsoft.com/office/drawing/2014/chart" uri="{C3380CC4-5D6E-409C-BE32-E72D297353CC}">
              <c16:uniqueId val="{00000003-C141-3C46-9484-1B027401F516}"/>
            </c:ext>
          </c:extLst>
        </c:ser>
        <c:dLbls>
          <c:showLegendKey val="0"/>
          <c:showVal val="0"/>
          <c:showCatName val="0"/>
          <c:showSerName val="0"/>
          <c:showPercent val="0"/>
          <c:showBubbleSize val="0"/>
        </c:dLbls>
        <c:marker val="1"/>
        <c:smooth val="0"/>
        <c:axId val="186553712"/>
        <c:axId val="186553152"/>
      </c:lineChart>
      <c:catAx>
        <c:axId val="18619774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Layer Number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552592"/>
        <c:crosses val="autoZero"/>
        <c:auto val="1"/>
        <c:lblAlgn val="ctr"/>
        <c:lblOffset val="100"/>
        <c:noMultiLvlLbl val="0"/>
      </c:catAx>
      <c:valAx>
        <c:axId val="186552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TFLOPS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197744"/>
        <c:crosses val="autoZero"/>
        <c:crossBetween val="between"/>
      </c:valAx>
      <c:valAx>
        <c:axId val="186553152"/>
        <c:scaling>
          <c:orientation val="minMax"/>
          <c:min val="8.0000000000000019E-3"/>
        </c:scaling>
        <c:delete val="0"/>
        <c:axPos val="r"/>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GFLOPS/Watt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553712"/>
        <c:crosses val="max"/>
        <c:crossBetween val="between"/>
      </c:valAx>
      <c:catAx>
        <c:axId val="186553712"/>
        <c:scaling>
          <c:orientation val="minMax"/>
        </c:scaling>
        <c:delete val="1"/>
        <c:axPos val="b"/>
        <c:numFmt formatCode="General" sourceLinked="1"/>
        <c:majorTickMark val="out"/>
        <c:minorTickMark val="none"/>
        <c:tickLblPos val="nextTo"/>
        <c:crossAx val="186553152"/>
        <c:crosses val="autoZero"/>
        <c:auto val="1"/>
        <c:lblAlgn val="ctr"/>
        <c:lblOffset val="100"/>
        <c:noMultiLvlLbl val="0"/>
      </c:catAx>
      <c:spPr>
        <a:noFill/>
        <a:ln w="19050">
          <a:solidFill>
            <a:srgbClr val="000000"/>
          </a:solid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Combined!$R$43</c:f>
              <c:strCache>
                <c:ptCount val="1"/>
                <c:pt idx="0">
                  <c:v>RTX-Throughput</c:v>
                </c:pt>
              </c:strCache>
            </c:strRef>
          </c:tx>
          <c:spPr>
            <a:solidFill>
              <a:schemeClr val="accent6">
                <a:lumMod val="60000"/>
                <a:lumOff val="40000"/>
              </a:schemeClr>
            </a:solidFill>
            <a:ln>
              <a:noFill/>
            </a:ln>
            <a:effectLst/>
          </c:spPr>
          <c:invertIfNegative val="0"/>
          <c:cat>
            <c:numRef>
              <c:f>Combined!$Q$44:$Q$48</c:f>
              <c:numCache>
                <c:formatCode>General</c:formatCode>
                <c:ptCount val="5"/>
                <c:pt idx="0">
                  <c:v>18</c:v>
                </c:pt>
                <c:pt idx="1">
                  <c:v>35</c:v>
                </c:pt>
                <c:pt idx="2">
                  <c:v>100</c:v>
                </c:pt>
                <c:pt idx="3">
                  <c:v>151</c:v>
                </c:pt>
                <c:pt idx="4">
                  <c:v>303</c:v>
                </c:pt>
              </c:numCache>
            </c:numRef>
          </c:cat>
          <c:val>
            <c:numRef>
              <c:f>Combined!$R$44:$R$48</c:f>
              <c:numCache>
                <c:formatCode>General</c:formatCode>
                <c:ptCount val="5"/>
                <c:pt idx="0">
                  <c:v>6.0335539199986057</c:v>
                </c:pt>
                <c:pt idx="1">
                  <c:v>7.4864760707013351</c:v>
                </c:pt>
                <c:pt idx="2">
                  <c:v>6.975948136142625</c:v>
                </c:pt>
                <c:pt idx="3">
                  <c:v>5.7320971363992772</c:v>
                </c:pt>
                <c:pt idx="4">
                  <c:v>6.5320520451889355</c:v>
                </c:pt>
              </c:numCache>
            </c:numRef>
          </c:val>
          <c:extLst>
            <c:ext xmlns:c16="http://schemas.microsoft.com/office/drawing/2014/chart" uri="{C3380CC4-5D6E-409C-BE32-E72D297353CC}">
              <c16:uniqueId val="{00000000-AD54-364C-AE45-46F3BA6DDF8B}"/>
            </c:ext>
          </c:extLst>
        </c:ser>
        <c:ser>
          <c:idx val="0"/>
          <c:order val="2"/>
          <c:tx>
            <c:strRef>
              <c:f>Combined!$R$51</c:f>
              <c:strCache>
                <c:ptCount val="1"/>
                <c:pt idx="0">
                  <c:v>V100-Throughput</c:v>
                </c:pt>
              </c:strCache>
            </c:strRef>
          </c:tx>
          <c:spPr>
            <a:solidFill>
              <a:schemeClr val="accent5">
                <a:lumMod val="60000"/>
                <a:lumOff val="40000"/>
              </a:schemeClr>
            </a:solidFill>
            <a:ln>
              <a:noFill/>
            </a:ln>
            <a:effectLst/>
          </c:spPr>
          <c:invertIfNegative val="0"/>
          <c:cat>
            <c:numRef>
              <c:f>Combined!$Q$52:$Q$56</c:f>
              <c:numCache>
                <c:formatCode>General</c:formatCode>
                <c:ptCount val="5"/>
                <c:pt idx="0">
                  <c:v>18</c:v>
                </c:pt>
                <c:pt idx="1">
                  <c:v>35</c:v>
                </c:pt>
                <c:pt idx="2">
                  <c:v>100</c:v>
                </c:pt>
                <c:pt idx="3">
                  <c:v>151</c:v>
                </c:pt>
                <c:pt idx="4">
                  <c:v>303</c:v>
                </c:pt>
              </c:numCache>
            </c:numRef>
          </c:cat>
          <c:val>
            <c:numRef>
              <c:f>Combined!$R$52:$R$56</c:f>
              <c:numCache>
                <c:formatCode>General</c:formatCode>
                <c:ptCount val="5"/>
                <c:pt idx="0">
                  <c:v>8.7082221525753063</c:v>
                </c:pt>
                <c:pt idx="1">
                  <c:v>10.216129544201017</c:v>
                </c:pt>
                <c:pt idx="2">
                  <c:v>9.3840697674418596</c:v>
                </c:pt>
                <c:pt idx="3">
                  <c:v>7.805993955614829</c:v>
                </c:pt>
                <c:pt idx="4">
                  <c:v>7.7449319168591213</c:v>
                </c:pt>
              </c:numCache>
            </c:numRef>
          </c:val>
          <c:extLst>
            <c:ext xmlns:c16="http://schemas.microsoft.com/office/drawing/2014/chart" uri="{C3380CC4-5D6E-409C-BE32-E72D297353CC}">
              <c16:uniqueId val="{00000001-AD54-364C-AE45-46F3BA6DDF8B}"/>
            </c:ext>
          </c:extLst>
        </c:ser>
        <c:dLbls>
          <c:showLegendKey val="0"/>
          <c:showVal val="0"/>
          <c:showCatName val="0"/>
          <c:showSerName val="0"/>
          <c:showPercent val="0"/>
          <c:showBubbleSize val="0"/>
        </c:dLbls>
        <c:gapWidth val="219"/>
        <c:overlap val="-27"/>
        <c:axId val="186557632"/>
        <c:axId val="186558192"/>
      </c:barChart>
      <c:lineChart>
        <c:grouping val="standard"/>
        <c:varyColors val="0"/>
        <c:ser>
          <c:idx val="3"/>
          <c:order val="1"/>
          <c:tx>
            <c:strRef>
              <c:f>Combined!$S$43</c:f>
              <c:strCache>
                <c:ptCount val="1"/>
                <c:pt idx="0">
                  <c:v>RTX-Energy Efficiency</c:v>
                </c:pt>
              </c:strCache>
            </c:strRef>
          </c:tx>
          <c:spPr>
            <a:ln w="28575" cap="rnd">
              <a:solidFill>
                <a:schemeClr val="accent4"/>
              </a:solidFill>
              <a:round/>
            </a:ln>
            <a:effectLst/>
          </c:spPr>
          <c:marker>
            <c:symbol val="circle"/>
            <c:size val="7"/>
            <c:spPr>
              <a:solidFill>
                <a:schemeClr val="accent4"/>
              </a:solidFill>
              <a:ln w="9525">
                <a:solidFill>
                  <a:schemeClr val="accent4"/>
                </a:solidFill>
              </a:ln>
              <a:effectLst/>
            </c:spPr>
          </c:marker>
          <c:cat>
            <c:numRef>
              <c:f>Combined!$Q$44:$Q$48</c:f>
              <c:numCache>
                <c:formatCode>General</c:formatCode>
                <c:ptCount val="5"/>
                <c:pt idx="0">
                  <c:v>18</c:v>
                </c:pt>
                <c:pt idx="1">
                  <c:v>35</c:v>
                </c:pt>
                <c:pt idx="2">
                  <c:v>100</c:v>
                </c:pt>
                <c:pt idx="3">
                  <c:v>151</c:v>
                </c:pt>
                <c:pt idx="4">
                  <c:v>303</c:v>
                </c:pt>
              </c:numCache>
            </c:numRef>
          </c:cat>
          <c:val>
            <c:numRef>
              <c:f>Combined!$S$44:$S$48</c:f>
              <c:numCache>
                <c:formatCode>General</c:formatCode>
                <c:ptCount val="5"/>
                <c:pt idx="0">
                  <c:v>37.244159999991396</c:v>
                </c:pt>
                <c:pt idx="1">
                  <c:v>39.737134133234264</c:v>
                </c:pt>
                <c:pt idx="2">
                  <c:v>34.364276532722286</c:v>
                </c:pt>
                <c:pt idx="3">
                  <c:v>26.415194176955193</c:v>
                </c:pt>
                <c:pt idx="4">
                  <c:v>30.101622328059609</c:v>
                </c:pt>
              </c:numCache>
            </c:numRef>
          </c:val>
          <c:smooth val="0"/>
          <c:extLst>
            <c:ext xmlns:c16="http://schemas.microsoft.com/office/drawing/2014/chart" uri="{C3380CC4-5D6E-409C-BE32-E72D297353CC}">
              <c16:uniqueId val="{00000002-AD54-364C-AE45-46F3BA6DDF8B}"/>
            </c:ext>
          </c:extLst>
        </c:ser>
        <c:ser>
          <c:idx val="1"/>
          <c:order val="3"/>
          <c:tx>
            <c:strRef>
              <c:f>Combined!$S$51</c:f>
              <c:strCache>
                <c:ptCount val="1"/>
                <c:pt idx="0">
                  <c:v>V100-Energy Efficiency</c:v>
                </c:pt>
              </c:strCache>
            </c:strRef>
          </c:tx>
          <c:spPr>
            <a:ln w="28575" cap="rnd">
              <a:solidFill>
                <a:schemeClr val="accent2"/>
              </a:solidFill>
              <a:round/>
            </a:ln>
            <a:effectLst/>
          </c:spPr>
          <c:marker>
            <c:symbol val="star"/>
            <c:size val="7"/>
            <c:spPr>
              <a:solidFill>
                <a:schemeClr val="accent2"/>
              </a:solidFill>
              <a:ln w="9525">
                <a:solidFill>
                  <a:schemeClr val="accent2"/>
                </a:solidFill>
              </a:ln>
              <a:effectLst/>
            </c:spPr>
          </c:marker>
          <c:cat>
            <c:numRef>
              <c:f>Combined!$Q$52:$Q$56</c:f>
              <c:numCache>
                <c:formatCode>General</c:formatCode>
                <c:ptCount val="5"/>
                <c:pt idx="0">
                  <c:v>18</c:v>
                </c:pt>
                <c:pt idx="1">
                  <c:v>35</c:v>
                </c:pt>
                <c:pt idx="2">
                  <c:v>100</c:v>
                </c:pt>
                <c:pt idx="3">
                  <c:v>151</c:v>
                </c:pt>
                <c:pt idx="4">
                  <c:v>303</c:v>
                </c:pt>
              </c:numCache>
            </c:numRef>
          </c:cat>
          <c:val>
            <c:numRef>
              <c:f>Combined!$S$52:$S$56</c:f>
              <c:numCache>
                <c:formatCode>General</c:formatCode>
                <c:ptCount val="5"/>
                <c:pt idx="0">
                  <c:v>53.098915564483576</c:v>
                </c:pt>
                <c:pt idx="1">
                  <c:v>47.29689603796767</c:v>
                </c:pt>
                <c:pt idx="2">
                  <c:v>44.899855346611773</c:v>
                </c:pt>
                <c:pt idx="3">
                  <c:v>27.878549841481533</c:v>
                </c:pt>
                <c:pt idx="4">
                  <c:v>28.369713981168942</c:v>
                </c:pt>
              </c:numCache>
            </c:numRef>
          </c:val>
          <c:smooth val="0"/>
          <c:extLst>
            <c:ext xmlns:c16="http://schemas.microsoft.com/office/drawing/2014/chart" uri="{C3380CC4-5D6E-409C-BE32-E72D297353CC}">
              <c16:uniqueId val="{00000003-AD54-364C-AE45-46F3BA6DDF8B}"/>
            </c:ext>
          </c:extLst>
        </c:ser>
        <c:dLbls>
          <c:showLegendKey val="0"/>
          <c:showVal val="0"/>
          <c:showCatName val="0"/>
          <c:showSerName val="0"/>
          <c:showPercent val="0"/>
          <c:showBubbleSize val="0"/>
        </c:dLbls>
        <c:marker val="1"/>
        <c:smooth val="0"/>
        <c:axId val="186559312"/>
        <c:axId val="186558752"/>
      </c:lineChart>
      <c:catAx>
        <c:axId val="18655763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Layer Length</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558192"/>
        <c:crosses val="autoZero"/>
        <c:auto val="1"/>
        <c:lblAlgn val="ctr"/>
        <c:lblOffset val="100"/>
        <c:noMultiLvlLbl val="0"/>
      </c:catAx>
      <c:valAx>
        <c:axId val="186558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TFLOPS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557632"/>
        <c:crosses val="autoZero"/>
        <c:crossBetween val="between"/>
      </c:valAx>
      <c:valAx>
        <c:axId val="186558752"/>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GFLOPS/Watt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559312"/>
        <c:crosses val="max"/>
        <c:crossBetween val="between"/>
      </c:valAx>
      <c:catAx>
        <c:axId val="186559312"/>
        <c:scaling>
          <c:orientation val="minMax"/>
        </c:scaling>
        <c:delete val="1"/>
        <c:axPos val="b"/>
        <c:numFmt formatCode="General" sourceLinked="1"/>
        <c:majorTickMark val="out"/>
        <c:minorTickMark val="none"/>
        <c:tickLblPos val="nextTo"/>
        <c:crossAx val="186558752"/>
        <c:crosses val="autoZero"/>
        <c:auto val="1"/>
        <c:lblAlgn val="ctr"/>
        <c:lblOffset val="100"/>
        <c:noMultiLvlLbl val="0"/>
      </c:catAx>
      <c:spPr>
        <a:noFill/>
        <a:ln w="19050">
          <a:solidFill>
            <a:srgbClr val="000000"/>
          </a:solid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Combined!$A$97</c:f>
              <c:strCache>
                <c:ptCount val="1"/>
                <c:pt idx="0">
                  <c:v>Parameter</c:v>
                </c:pt>
              </c:strCache>
            </c:strRef>
          </c:tx>
          <c:spPr>
            <a:solidFill>
              <a:schemeClr val="accent1"/>
            </a:solidFill>
            <a:ln>
              <a:noFill/>
            </a:ln>
            <a:effectLst/>
          </c:spPr>
          <c:invertIfNegative val="0"/>
          <c:dPt>
            <c:idx val="20"/>
            <c:invertIfNegative val="0"/>
            <c:bubble3D val="0"/>
            <c:spPr>
              <a:solidFill>
                <a:schemeClr val="accent1"/>
              </a:solidFill>
              <a:ln>
                <a:noFill/>
              </a:ln>
              <a:effectLst/>
            </c:spPr>
            <c:extLst>
              <c:ext xmlns:c16="http://schemas.microsoft.com/office/drawing/2014/chart" uri="{C3380CC4-5D6E-409C-BE32-E72D297353CC}">
                <c16:uniqueId val="{00000001-35DE-1D46-9F66-54060E16B32B}"/>
              </c:ext>
            </c:extLst>
          </c:dPt>
          <c:cat>
            <c:strRef>
              <c:f>Combined!$B$96:$V$96</c:f>
              <c:strCache>
                <c:ptCount val="21"/>
                <c:pt idx="0">
                  <c:v>H256</c:v>
                </c:pt>
                <c:pt idx="1">
                  <c:v>H512</c:v>
                </c:pt>
                <c:pt idx="2">
                  <c:v>H1024</c:v>
                </c:pt>
                <c:pt idx="3">
                  <c:v>H2048</c:v>
                </c:pt>
                <c:pt idx="4">
                  <c:v>H3072</c:v>
                </c:pt>
                <c:pt idx="6">
                  <c:v>LN2</c:v>
                </c:pt>
                <c:pt idx="7">
                  <c:v>LN3</c:v>
                </c:pt>
                <c:pt idx="8">
                  <c:v>LN4</c:v>
                </c:pt>
                <c:pt idx="9">
                  <c:v>LN5</c:v>
                </c:pt>
                <c:pt idx="10">
                  <c:v>LN6</c:v>
                </c:pt>
                <c:pt idx="11">
                  <c:v>LN7</c:v>
                </c:pt>
                <c:pt idx="12">
                  <c:v>LN8</c:v>
                </c:pt>
                <c:pt idx="14">
                  <c:v>LL18</c:v>
                </c:pt>
                <c:pt idx="15">
                  <c:v>LL35</c:v>
                </c:pt>
                <c:pt idx="16">
                  <c:v>LL100</c:v>
                </c:pt>
                <c:pt idx="17">
                  <c:v>LL151</c:v>
                </c:pt>
                <c:pt idx="18">
                  <c:v>LL303</c:v>
                </c:pt>
                <c:pt idx="20">
                  <c:v>Ave</c:v>
                </c:pt>
              </c:strCache>
            </c:strRef>
          </c:cat>
          <c:val>
            <c:numRef>
              <c:f>Combined!$B$97:$V$97</c:f>
              <c:numCache>
                <c:formatCode>General</c:formatCode>
                <c:ptCount val="21"/>
                <c:pt idx="0">
                  <c:v>2.34832763671875E-2</c:v>
                </c:pt>
                <c:pt idx="1">
                  <c:v>9.3841552734375E-2</c:v>
                </c:pt>
                <c:pt idx="2">
                  <c:v>0.37518310546875</c:v>
                </c:pt>
                <c:pt idx="3">
                  <c:v>1.5003662109375</c:v>
                </c:pt>
                <c:pt idx="4">
                  <c:v>3.37554931640625</c:v>
                </c:pt>
                <c:pt idx="6">
                  <c:v>1.000244140625</c:v>
                </c:pt>
                <c:pt idx="7">
                  <c:v>1.5003662109375</c:v>
                </c:pt>
                <c:pt idx="8">
                  <c:v>2.00048828125</c:v>
                </c:pt>
                <c:pt idx="9">
                  <c:v>2.5006103515625</c:v>
                </c:pt>
                <c:pt idx="10">
                  <c:v>3.000732421875</c:v>
                </c:pt>
                <c:pt idx="11">
                  <c:v>3.5008544921875</c:v>
                </c:pt>
                <c:pt idx="12">
                  <c:v>4.0009765625</c:v>
                </c:pt>
                <c:pt idx="14">
                  <c:v>0.37518310546875</c:v>
                </c:pt>
                <c:pt idx="15">
                  <c:v>0.37518310546875</c:v>
                </c:pt>
                <c:pt idx="16">
                  <c:v>0.37518310546875</c:v>
                </c:pt>
                <c:pt idx="17">
                  <c:v>0.37518310546875</c:v>
                </c:pt>
                <c:pt idx="18">
                  <c:v>0.37518310546875</c:v>
                </c:pt>
                <c:pt idx="20">
                  <c:v>1.4558006735409008</c:v>
                </c:pt>
              </c:numCache>
            </c:numRef>
          </c:val>
          <c:extLst>
            <c:ext xmlns:c16="http://schemas.microsoft.com/office/drawing/2014/chart" uri="{C3380CC4-5D6E-409C-BE32-E72D297353CC}">
              <c16:uniqueId val="{00000002-35DE-1D46-9F66-54060E16B32B}"/>
            </c:ext>
          </c:extLst>
        </c:ser>
        <c:ser>
          <c:idx val="1"/>
          <c:order val="1"/>
          <c:tx>
            <c:strRef>
              <c:f>Combined!$A$98</c:f>
              <c:strCache>
                <c:ptCount val="1"/>
                <c:pt idx="0">
                  <c:v>Activations</c:v>
                </c:pt>
              </c:strCache>
            </c:strRef>
          </c:tx>
          <c:spPr>
            <a:solidFill>
              <a:schemeClr val="accent6">
                <a:lumMod val="60000"/>
                <a:lumOff val="40000"/>
              </a:schemeClr>
            </a:solidFill>
            <a:ln>
              <a:noFill/>
            </a:ln>
            <a:effectLst/>
          </c:spPr>
          <c:invertIfNegative val="0"/>
          <c:cat>
            <c:strRef>
              <c:f>Combined!$B$96:$V$96</c:f>
              <c:strCache>
                <c:ptCount val="21"/>
                <c:pt idx="0">
                  <c:v>H256</c:v>
                </c:pt>
                <c:pt idx="1">
                  <c:v>H512</c:v>
                </c:pt>
                <c:pt idx="2">
                  <c:v>H1024</c:v>
                </c:pt>
                <c:pt idx="3">
                  <c:v>H2048</c:v>
                </c:pt>
                <c:pt idx="4">
                  <c:v>H3072</c:v>
                </c:pt>
                <c:pt idx="6">
                  <c:v>LN2</c:v>
                </c:pt>
                <c:pt idx="7">
                  <c:v>LN3</c:v>
                </c:pt>
                <c:pt idx="8">
                  <c:v>LN4</c:v>
                </c:pt>
                <c:pt idx="9">
                  <c:v>LN5</c:v>
                </c:pt>
                <c:pt idx="10">
                  <c:v>LN6</c:v>
                </c:pt>
                <c:pt idx="11">
                  <c:v>LN7</c:v>
                </c:pt>
                <c:pt idx="12">
                  <c:v>LN8</c:v>
                </c:pt>
                <c:pt idx="14">
                  <c:v>LL18</c:v>
                </c:pt>
                <c:pt idx="15">
                  <c:v>LL35</c:v>
                </c:pt>
                <c:pt idx="16">
                  <c:v>LL100</c:v>
                </c:pt>
                <c:pt idx="17">
                  <c:v>LL151</c:v>
                </c:pt>
                <c:pt idx="18">
                  <c:v>LL303</c:v>
                </c:pt>
                <c:pt idx="20">
                  <c:v>Ave</c:v>
                </c:pt>
              </c:strCache>
            </c:strRef>
          </c:cat>
          <c:val>
            <c:numRef>
              <c:f>Combined!$B$98:$V$98</c:f>
              <c:numCache>
                <c:formatCode>General</c:formatCode>
                <c:ptCount val="21"/>
                <c:pt idx="0">
                  <c:v>3.41796875E-2</c:v>
                </c:pt>
                <c:pt idx="1">
                  <c:v>6.8359375E-2</c:v>
                </c:pt>
                <c:pt idx="2">
                  <c:v>0.13671875</c:v>
                </c:pt>
                <c:pt idx="3">
                  <c:v>0.2734375</c:v>
                </c:pt>
                <c:pt idx="4">
                  <c:v>0.41015625</c:v>
                </c:pt>
                <c:pt idx="6">
                  <c:v>0.205078125</c:v>
                </c:pt>
                <c:pt idx="7">
                  <c:v>0.2734375</c:v>
                </c:pt>
                <c:pt idx="8">
                  <c:v>0.341796875</c:v>
                </c:pt>
                <c:pt idx="9">
                  <c:v>0.41015625</c:v>
                </c:pt>
                <c:pt idx="10">
                  <c:v>0.478515625</c:v>
                </c:pt>
                <c:pt idx="11">
                  <c:v>0.546875</c:v>
                </c:pt>
                <c:pt idx="12">
                  <c:v>0.615234375</c:v>
                </c:pt>
                <c:pt idx="14">
                  <c:v>7.03125E-2</c:v>
                </c:pt>
                <c:pt idx="15">
                  <c:v>0.13671875</c:v>
                </c:pt>
                <c:pt idx="16">
                  <c:v>0.390625</c:v>
                </c:pt>
                <c:pt idx="17">
                  <c:v>0.58984375</c:v>
                </c:pt>
                <c:pt idx="18">
                  <c:v>1.18359375</c:v>
                </c:pt>
                <c:pt idx="20">
                  <c:v>0.36264935661764708</c:v>
                </c:pt>
              </c:numCache>
            </c:numRef>
          </c:val>
          <c:extLst>
            <c:ext xmlns:c16="http://schemas.microsoft.com/office/drawing/2014/chart" uri="{C3380CC4-5D6E-409C-BE32-E72D297353CC}">
              <c16:uniqueId val="{00000003-35DE-1D46-9F66-54060E16B32B}"/>
            </c:ext>
          </c:extLst>
        </c:ser>
        <c:ser>
          <c:idx val="2"/>
          <c:order val="2"/>
          <c:tx>
            <c:strRef>
              <c:f>Combined!$A$99</c:f>
              <c:strCache>
                <c:ptCount val="1"/>
                <c:pt idx="0">
                  <c:v>Intermediate_Variable</c:v>
                </c:pt>
              </c:strCache>
            </c:strRef>
          </c:tx>
          <c:spPr>
            <a:solidFill>
              <a:schemeClr val="accent2">
                <a:lumMod val="60000"/>
                <a:lumOff val="40000"/>
              </a:schemeClr>
            </a:solidFill>
            <a:ln>
              <a:noFill/>
            </a:ln>
            <a:effectLst/>
          </c:spPr>
          <c:invertIfNegative val="0"/>
          <c:cat>
            <c:strRef>
              <c:f>Combined!$B$96:$V$96</c:f>
              <c:strCache>
                <c:ptCount val="21"/>
                <c:pt idx="0">
                  <c:v>H256</c:v>
                </c:pt>
                <c:pt idx="1">
                  <c:v>H512</c:v>
                </c:pt>
                <c:pt idx="2">
                  <c:v>H1024</c:v>
                </c:pt>
                <c:pt idx="3">
                  <c:v>H2048</c:v>
                </c:pt>
                <c:pt idx="4">
                  <c:v>H3072</c:v>
                </c:pt>
                <c:pt idx="6">
                  <c:v>LN2</c:v>
                </c:pt>
                <c:pt idx="7">
                  <c:v>LN3</c:v>
                </c:pt>
                <c:pt idx="8">
                  <c:v>LN4</c:v>
                </c:pt>
                <c:pt idx="9">
                  <c:v>LN5</c:v>
                </c:pt>
                <c:pt idx="10">
                  <c:v>LN6</c:v>
                </c:pt>
                <c:pt idx="11">
                  <c:v>LN7</c:v>
                </c:pt>
                <c:pt idx="12">
                  <c:v>LN8</c:v>
                </c:pt>
                <c:pt idx="14">
                  <c:v>LL18</c:v>
                </c:pt>
                <c:pt idx="15">
                  <c:v>LL35</c:v>
                </c:pt>
                <c:pt idx="16">
                  <c:v>LL100</c:v>
                </c:pt>
                <c:pt idx="17">
                  <c:v>LL151</c:v>
                </c:pt>
                <c:pt idx="18">
                  <c:v>LL303</c:v>
                </c:pt>
                <c:pt idx="20">
                  <c:v>Ave</c:v>
                </c:pt>
              </c:strCache>
            </c:strRef>
          </c:cat>
          <c:val>
            <c:numRef>
              <c:f>Combined!$B$99:$V$99</c:f>
              <c:numCache>
                <c:formatCode>General</c:formatCode>
                <c:ptCount val="21"/>
                <c:pt idx="0">
                  <c:v>0.1409912109375</c:v>
                </c:pt>
                <c:pt idx="1">
                  <c:v>0.281982421875</c:v>
                </c:pt>
                <c:pt idx="2">
                  <c:v>0.56396484375</c:v>
                </c:pt>
                <c:pt idx="3">
                  <c:v>1.1279296875</c:v>
                </c:pt>
                <c:pt idx="4">
                  <c:v>1.69189453125</c:v>
                </c:pt>
                <c:pt idx="6">
                  <c:v>0.751953125</c:v>
                </c:pt>
                <c:pt idx="7">
                  <c:v>1.1279296875</c:v>
                </c:pt>
                <c:pt idx="8">
                  <c:v>1.50390625</c:v>
                </c:pt>
                <c:pt idx="9">
                  <c:v>1.8798828125</c:v>
                </c:pt>
                <c:pt idx="10">
                  <c:v>2.255859375</c:v>
                </c:pt>
                <c:pt idx="11">
                  <c:v>2.6318359375</c:v>
                </c:pt>
                <c:pt idx="12">
                  <c:v>3.0078125</c:v>
                </c:pt>
                <c:pt idx="14">
                  <c:v>0.2900390625</c:v>
                </c:pt>
                <c:pt idx="15">
                  <c:v>0.56396484375</c:v>
                </c:pt>
                <c:pt idx="16">
                  <c:v>1.611328125</c:v>
                </c:pt>
                <c:pt idx="17">
                  <c:v>2.43310546875</c:v>
                </c:pt>
                <c:pt idx="18">
                  <c:v>4.88232421875</c:v>
                </c:pt>
                <c:pt idx="20">
                  <c:v>1.5733355353860294</c:v>
                </c:pt>
              </c:numCache>
            </c:numRef>
          </c:val>
          <c:extLst>
            <c:ext xmlns:c16="http://schemas.microsoft.com/office/drawing/2014/chart" uri="{C3380CC4-5D6E-409C-BE32-E72D297353CC}">
              <c16:uniqueId val="{00000004-35DE-1D46-9F66-54060E16B32B}"/>
            </c:ext>
          </c:extLst>
        </c:ser>
        <c:dLbls>
          <c:showLegendKey val="0"/>
          <c:showVal val="0"/>
          <c:showCatName val="0"/>
          <c:showSerName val="0"/>
          <c:showPercent val="0"/>
          <c:showBubbleSize val="0"/>
        </c:dLbls>
        <c:gapWidth val="50"/>
        <c:overlap val="-27"/>
        <c:axId val="188873616"/>
        <c:axId val="188874176"/>
      </c:barChart>
      <c:catAx>
        <c:axId val="188873616"/>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874176"/>
        <c:crosses val="autoZero"/>
        <c:auto val="1"/>
        <c:lblAlgn val="ctr"/>
        <c:lblOffset val="100"/>
        <c:noMultiLvlLbl val="0"/>
      </c:catAx>
      <c:valAx>
        <c:axId val="188874176"/>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Data Movement (GB)</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873616"/>
        <c:crosses val="autoZero"/>
        <c:crossBetween val="between"/>
      </c:valAx>
      <c:spPr>
        <a:noFill/>
        <a:ln w="28575">
          <a:solidFill>
            <a:schemeClr val="tx1"/>
          </a:solid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Combined!$A$83</c:f>
              <c:strCache>
                <c:ptCount val="1"/>
                <c:pt idx="0">
                  <c:v>Parameter</c:v>
                </c:pt>
              </c:strCache>
            </c:strRef>
          </c:tx>
          <c:spPr>
            <a:solidFill>
              <a:schemeClr val="accent1">
                <a:lumMod val="60000"/>
                <a:lumOff val="40000"/>
              </a:schemeClr>
            </a:solidFill>
            <a:ln w="28575">
              <a:solidFill>
                <a:schemeClr val="tx1"/>
              </a:solidFill>
            </a:ln>
            <a:effectLst/>
          </c:spPr>
          <c:invertIfNegative val="0"/>
          <c:cat>
            <c:strRef>
              <c:f>Combined!$B$82:$V$82</c:f>
              <c:strCache>
                <c:ptCount val="21"/>
                <c:pt idx="0">
                  <c:v>H256</c:v>
                </c:pt>
                <c:pt idx="1">
                  <c:v>H512</c:v>
                </c:pt>
                <c:pt idx="2">
                  <c:v>H1024</c:v>
                </c:pt>
                <c:pt idx="3">
                  <c:v>H2048</c:v>
                </c:pt>
                <c:pt idx="4">
                  <c:v>H3072</c:v>
                </c:pt>
                <c:pt idx="6">
                  <c:v>LN2</c:v>
                </c:pt>
                <c:pt idx="7">
                  <c:v>LN3</c:v>
                </c:pt>
                <c:pt idx="8">
                  <c:v>LN4</c:v>
                </c:pt>
                <c:pt idx="9">
                  <c:v>LN5</c:v>
                </c:pt>
                <c:pt idx="10">
                  <c:v>LN6</c:v>
                </c:pt>
                <c:pt idx="11">
                  <c:v>LN7</c:v>
                </c:pt>
                <c:pt idx="12">
                  <c:v>LN8</c:v>
                </c:pt>
                <c:pt idx="14">
                  <c:v>LL18</c:v>
                </c:pt>
                <c:pt idx="15">
                  <c:v>LL35</c:v>
                </c:pt>
                <c:pt idx="16">
                  <c:v>LL100</c:v>
                </c:pt>
                <c:pt idx="17">
                  <c:v>LL151</c:v>
                </c:pt>
                <c:pt idx="18">
                  <c:v>LL303</c:v>
                </c:pt>
                <c:pt idx="20">
                  <c:v>Ave</c:v>
                </c:pt>
              </c:strCache>
            </c:strRef>
          </c:cat>
          <c:val>
            <c:numRef>
              <c:f>Combined!$B$83:$V$83</c:f>
              <c:numCache>
                <c:formatCode>General</c:formatCode>
                <c:ptCount val="21"/>
                <c:pt idx="0">
                  <c:v>0.12636505460218408</c:v>
                </c:pt>
                <c:pt idx="1">
                  <c:v>0.22420707254830477</c:v>
                </c:pt>
                <c:pt idx="2">
                  <c:v>0.36617620777982962</c:v>
                </c:pt>
                <c:pt idx="3">
                  <c:v>0.5359993022545898</c:v>
                </c:pt>
                <c:pt idx="4">
                  <c:v>0.63404987102321586</c:v>
                </c:pt>
                <c:pt idx="6">
                  <c:v>0.52953341088277106</c:v>
                </c:pt>
                <c:pt idx="7">
                  <c:v>0.5359993022545898</c:v>
                </c:pt>
                <c:pt idx="8">
                  <c:v>0.53929182572067924</c:v>
                </c:pt>
                <c:pt idx="9">
                  <c:v>0.54128682785044258</c:v>
                </c:pt>
                <c:pt idx="10">
                  <c:v>0.54262504966668135</c:v>
                </c:pt>
                <c:pt idx="11">
                  <c:v>0.54358498076157624</c:v>
                </c:pt>
                <c:pt idx="12">
                  <c:v>0.54430716088747177</c:v>
                </c:pt>
                <c:pt idx="14">
                  <c:v>0.52904725019364829</c:v>
                </c:pt>
                <c:pt idx="15">
                  <c:v>0.36617620777982962</c:v>
                </c:pt>
                <c:pt idx="16">
                  <c:v>0.16819437983965851</c:v>
                </c:pt>
                <c:pt idx="17">
                  <c:v>0.11809571381913893</c:v>
                </c:pt>
                <c:pt idx="18">
                  <c:v>6.2559154886575277E-2</c:v>
                </c:pt>
                <c:pt idx="20">
                  <c:v>0.40632345722065799</c:v>
                </c:pt>
              </c:numCache>
            </c:numRef>
          </c:val>
          <c:extLst>
            <c:ext xmlns:c16="http://schemas.microsoft.com/office/drawing/2014/chart" uri="{C3380CC4-5D6E-409C-BE32-E72D297353CC}">
              <c16:uniqueId val="{00000000-869A-4140-9613-752C79F45294}"/>
            </c:ext>
          </c:extLst>
        </c:ser>
        <c:ser>
          <c:idx val="2"/>
          <c:order val="1"/>
          <c:tx>
            <c:strRef>
              <c:f>Combined!$A$84</c:f>
              <c:strCache>
                <c:ptCount val="1"/>
                <c:pt idx="0">
                  <c:v>Activations</c:v>
                </c:pt>
              </c:strCache>
            </c:strRef>
          </c:tx>
          <c:spPr>
            <a:solidFill>
              <a:schemeClr val="bg1">
                <a:lumMod val="75000"/>
              </a:schemeClr>
            </a:solidFill>
            <a:ln w="28575">
              <a:solidFill>
                <a:schemeClr val="tx1"/>
              </a:solidFill>
            </a:ln>
            <a:effectLst/>
          </c:spPr>
          <c:invertIfNegative val="0"/>
          <c:cat>
            <c:strRef>
              <c:f>Combined!$B$82:$V$82</c:f>
              <c:strCache>
                <c:ptCount val="21"/>
                <c:pt idx="0">
                  <c:v>H256</c:v>
                </c:pt>
                <c:pt idx="1">
                  <c:v>H512</c:v>
                </c:pt>
                <c:pt idx="2">
                  <c:v>H1024</c:v>
                </c:pt>
                <c:pt idx="3">
                  <c:v>H2048</c:v>
                </c:pt>
                <c:pt idx="4">
                  <c:v>H3072</c:v>
                </c:pt>
                <c:pt idx="6">
                  <c:v>LN2</c:v>
                </c:pt>
                <c:pt idx="7">
                  <c:v>LN3</c:v>
                </c:pt>
                <c:pt idx="8">
                  <c:v>LN4</c:v>
                </c:pt>
                <c:pt idx="9">
                  <c:v>LN5</c:v>
                </c:pt>
                <c:pt idx="10">
                  <c:v>LN6</c:v>
                </c:pt>
                <c:pt idx="11">
                  <c:v>LN7</c:v>
                </c:pt>
                <c:pt idx="12">
                  <c:v>LN8</c:v>
                </c:pt>
                <c:pt idx="14">
                  <c:v>LL18</c:v>
                </c:pt>
                <c:pt idx="15">
                  <c:v>LL35</c:v>
                </c:pt>
                <c:pt idx="16">
                  <c:v>LL100</c:v>
                </c:pt>
                <c:pt idx="17">
                  <c:v>LL151</c:v>
                </c:pt>
                <c:pt idx="18">
                  <c:v>LL303</c:v>
                </c:pt>
                <c:pt idx="20">
                  <c:v>Ave</c:v>
                </c:pt>
              </c:strCache>
            </c:strRef>
          </c:cat>
          <c:val>
            <c:numRef>
              <c:f>Combined!$B$84:$V$84</c:f>
              <c:numCache>
                <c:formatCode>General</c:formatCode>
                <c:ptCount val="21"/>
                <c:pt idx="0">
                  <c:v>0.18392314639954019</c:v>
                </c:pt>
                <c:pt idx="1">
                  <c:v>0.16332482683193583</c:v>
                </c:pt>
                <c:pt idx="2">
                  <c:v>0.13343658783582535</c:v>
                </c:pt>
                <c:pt idx="3">
                  <c:v>9.768435742008634E-2</c:v>
                </c:pt>
                <c:pt idx="4">
                  <c:v>7.7042132416165088E-2</c:v>
                </c:pt>
                <c:pt idx="6">
                  <c:v>0.10856921287320667</c:v>
                </c:pt>
                <c:pt idx="7">
                  <c:v>9.768435742008634E-2</c:v>
                </c:pt>
                <c:pt idx="8">
                  <c:v>9.2141634855864157E-2</c:v>
                </c:pt>
                <c:pt idx="9">
                  <c:v>8.8783194609591762E-2</c:v>
                </c:pt>
                <c:pt idx="10">
                  <c:v>8.6530396009006222E-2</c:v>
                </c:pt>
                <c:pt idx="11">
                  <c:v>8.4914422183892793E-2</c:v>
                </c:pt>
                <c:pt idx="12">
                  <c:v>8.3698684734954162E-2</c:v>
                </c:pt>
                <c:pt idx="14">
                  <c:v>9.9147947327652988E-2</c:v>
                </c:pt>
                <c:pt idx="15">
                  <c:v>0.13343658783582535</c:v>
                </c:pt>
                <c:pt idx="16">
                  <c:v>0.17511697266533505</c:v>
                </c:pt>
                <c:pt idx="17">
                  <c:v>0.18566406024860233</c:v>
                </c:pt>
                <c:pt idx="18">
                  <c:v>0.19735596739229994</c:v>
                </c:pt>
                <c:pt idx="20">
                  <c:v>0.12285026406234532</c:v>
                </c:pt>
              </c:numCache>
            </c:numRef>
          </c:val>
          <c:extLst>
            <c:ext xmlns:c16="http://schemas.microsoft.com/office/drawing/2014/chart" uri="{C3380CC4-5D6E-409C-BE32-E72D297353CC}">
              <c16:uniqueId val="{00000001-869A-4140-9613-752C79F45294}"/>
            </c:ext>
          </c:extLst>
        </c:ser>
        <c:ser>
          <c:idx val="3"/>
          <c:order val="2"/>
          <c:tx>
            <c:strRef>
              <c:f>Combined!$A$85</c:f>
              <c:strCache>
                <c:ptCount val="1"/>
                <c:pt idx="0">
                  <c:v>Intermediate_Variable</c:v>
                </c:pt>
              </c:strCache>
            </c:strRef>
          </c:tx>
          <c:spPr>
            <a:solidFill>
              <a:schemeClr val="accent2">
                <a:lumMod val="20000"/>
                <a:lumOff val="80000"/>
              </a:schemeClr>
            </a:solidFill>
            <a:ln w="28575">
              <a:solidFill>
                <a:schemeClr val="tx1"/>
              </a:solidFill>
            </a:ln>
            <a:effectLst/>
          </c:spPr>
          <c:invertIfNegative val="0"/>
          <c:cat>
            <c:strRef>
              <c:f>Combined!$B$82:$V$82</c:f>
              <c:strCache>
                <c:ptCount val="21"/>
                <c:pt idx="0">
                  <c:v>H256</c:v>
                </c:pt>
                <c:pt idx="1">
                  <c:v>H512</c:v>
                </c:pt>
                <c:pt idx="2">
                  <c:v>H1024</c:v>
                </c:pt>
                <c:pt idx="3">
                  <c:v>H2048</c:v>
                </c:pt>
                <c:pt idx="4">
                  <c:v>H3072</c:v>
                </c:pt>
                <c:pt idx="6">
                  <c:v>LN2</c:v>
                </c:pt>
                <c:pt idx="7">
                  <c:v>LN3</c:v>
                </c:pt>
                <c:pt idx="8">
                  <c:v>LN4</c:v>
                </c:pt>
                <c:pt idx="9">
                  <c:v>LN5</c:v>
                </c:pt>
                <c:pt idx="10">
                  <c:v>LN6</c:v>
                </c:pt>
                <c:pt idx="11">
                  <c:v>LN7</c:v>
                </c:pt>
                <c:pt idx="12">
                  <c:v>LN8</c:v>
                </c:pt>
                <c:pt idx="14">
                  <c:v>LL18</c:v>
                </c:pt>
                <c:pt idx="15">
                  <c:v>LL35</c:v>
                </c:pt>
                <c:pt idx="16">
                  <c:v>LL100</c:v>
                </c:pt>
                <c:pt idx="17">
                  <c:v>LL151</c:v>
                </c:pt>
                <c:pt idx="18">
                  <c:v>LL303</c:v>
                </c:pt>
                <c:pt idx="20">
                  <c:v>Ave</c:v>
                </c:pt>
              </c:strCache>
            </c:strRef>
          </c:cat>
          <c:val>
            <c:numRef>
              <c:f>Combined!$B$85:$V$85</c:f>
              <c:numCache>
                <c:formatCode>General</c:formatCode>
                <c:ptCount val="21"/>
                <c:pt idx="0">
                  <c:v>0.68971179899827573</c:v>
                </c:pt>
                <c:pt idx="1">
                  <c:v>0.61246810061975943</c:v>
                </c:pt>
                <c:pt idx="2">
                  <c:v>0.50038720438434503</c:v>
                </c:pt>
                <c:pt idx="3">
                  <c:v>0.36631634032532379</c:v>
                </c:pt>
                <c:pt idx="4">
                  <c:v>0.28890799656061911</c:v>
                </c:pt>
                <c:pt idx="6">
                  <c:v>0.36189737624402224</c:v>
                </c:pt>
                <c:pt idx="7">
                  <c:v>0.36631634032532379</c:v>
                </c:pt>
                <c:pt idx="8">
                  <c:v>0.36856653942345663</c:v>
                </c:pt>
                <c:pt idx="9">
                  <c:v>0.36992997753996565</c:v>
                </c:pt>
                <c:pt idx="10">
                  <c:v>0.3708445543243124</c:v>
                </c:pt>
                <c:pt idx="11">
                  <c:v>0.37150059705453098</c:v>
                </c:pt>
                <c:pt idx="12">
                  <c:v>0.37199415437757405</c:v>
                </c:pt>
                <c:pt idx="14">
                  <c:v>0.37180480247869868</c:v>
                </c:pt>
                <c:pt idx="15">
                  <c:v>0.50038720438434503</c:v>
                </c:pt>
                <c:pt idx="16">
                  <c:v>0.65668864749500644</c:v>
                </c:pt>
                <c:pt idx="17">
                  <c:v>0.69624022593225876</c:v>
                </c:pt>
                <c:pt idx="18">
                  <c:v>0.74008487772112475</c:v>
                </c:pt>
                <c:pt idx="20">
                  <c:v>0.47082627871699667</c:v>
                </c:pt>
              </c:numCache>
            </c:numRef>
          </c:val>
          <c:extLst>
            <c:ext xmlns:c16="http://schemas.microsoft.com/office/drawing/2014/chart" uri="{C3380CC4-5D6E-409C-BE32-E72D297353CC}">
              <c16:uniqueId val="{00000002-869A-4140-9613-752C79F45294}"/>
            </c:ext>
          </c:extLst>
        </c:ser>
        <c:dLbls>
          <c:showLegendKey val="0"/>
          <c:showVal val="0"/>
          <c:showCatName val="0"/>
          <c:showSerName val="0"/>
          <c:showPercent val="0"/>
          <c:showBubbleSize val="0"/>
        </c:dLbls>
        <c:gapWidth val="50"/>
        <c:overlap val="100"/>
        <c:axId val="188868576"/>
        <c:axId val="188869136"/>
      </c:barChart>
      <c:lineChart>
        <c:grouping val="standard"/>
        <c:varyColors val="0"/>
        <c:ser>
          <c:idx val="0"/>
          <c:order val="3"/>
          <c:tx>
            <c:strRef>
              <c:f>Combined!$A$92</c:f>
              <c:strCache>
                <c:ptCount val="1"/>
                <c:pt idx="0">
                  <c:v>Total_Size</c:v>
                </c:pt>
              </c:strCache>
            </c:strRef>
          </c:tx>
          <c:spPr>
            <a:ln w="28575" cap="rnd">
              <a:solidFill>
                <a:srgbClr val="FF0000"/>
              </a:solidFill>
              <a:round/>
            </a:ln>
            <a:effectLst/>
          </c:spPr>
          <c:marker>
            <c:symbol val="diamond"/>
            <c:size val="7"/>
            <c:spPr>
              <a:solidFill>
                <a:srgbClr val="FF0000"/>
              </a:solidFill>
              <a:ln w="25400">
                <a:solidFill>
                  <a:srgbClr val="FF0000"/>
                </a:solidFill>
              </a:ln>
              <a:effectLst/>
            </c:spPr>
          </c:marker>
          <c:cat>
            <c:strRef>
              <c:f>Combined!$B$88:$V$88</c:f>
              <c:strCache>
                <c:ptCount val="21"/>
                <c:pt idx="0">
                  <c:v>H256</c:v>
                </c:pt>
                <c:pt idx="1">
                  <c:v>H512</c:v>
                </c:pt>
                <c:pt idx="2">
                  <c:v>H1024</c:v>
                </c:pt>
                <c:pt idx="3">
                  <c:v>H2048</c:v>
                </c:pt>
                <c:pt idx="4">
                  <c:v>H3072</c:v>
                </c:pt>
                <c:pt idx="6">
                  <c:v>LN2</c:v>
                </c:pt>
                <c:pt idx="7">
                  <c:v>LN3</c:v>
                </c:pt>
                <c:pt idx="8">
                  <c:v>LN4</c:v>
                </c:pt>
                <c:pt idx="9">
                  <c:v>LN5</c:v>
                </c:pt>
                <c:pt idx="10">
                  <c:v>LN6</c:v>
                </c:pt>
                <c:pt idx="11">
                  <c:v>LN7</c:v>
                </c:pt>
                <c:pt idx="12">
                  <c:v>LN8</c:v>
                </c:pt>
                <c:pt idx="14">
                  <c:v>LL18</c:v>
                </c:pt>
                <c:pt idx="15">
                  <c:v>LL35</c:v>
                </c:pt>
                <c:pt idx="16">
                  <c:v>LL100</c:v>
                </c:pt>
                <c:pt idx="17">
                  <c:v>LL151</c:v>
                </c:pt>
                <c:pt idx="18">
                  <c:v>LL303</c:v>
                </c:pt>
                <c:pt idx="20">
                  <c:v>Ave</c:v>
                </c:pt>
              </c:strCache>
            </c:strRef>
          </c:cat>
          <c:val>
            <c:numRef>
              <c:f>Combined!$B$92:$V$92</c:f>
              <c:numCache>
                <c:formatCode>General</c:formatCode>
                <c:ptCount val="21"/>
                <c:pt idx="0">
                  <c:v>9.291839599609375E-2</c:v>
                </c:pt>
                <c:pt idx="1">
                  <c:v>0.2092742919921875</c:v>
                </c:pt>
                <c:pt idx="2">
                  <c:v>0.512298583984375</c:v>
                </c:pt>
                <c:pt idx="3">
                  <c:v>1.39959716796875</c:v>
                </c:pt>
                <c:pt idx="4">
                  <c:v>2.661895751953125</c:v>
                </c:pt>
                <c:pt idx="6">
                  <c:v>0.9444580078125</c:v>
                </c:pt>
                <c:pt idx="7">
                  <c:v>1.39959716796875</c:v>
                </c:pt>
                <c:pt idx="8">
                  <c:v>1.854736328125</c:v>
                </c:pt>
                <c:pt idx="9">
                  <c:v>2.30987548828125</c:v>
                </c:pt>
                <c:pt idx="10">
                  <c:v>2.7650146484375</c:v>
                </c:pt>
                <c:pt idx="11">
                  <c:v>3.22015380859375</c:v>
                </c:pt>
                <c:pt idx="12">
                  <c:v>3.67529296875</c:v>
                </c:pt>
                <c:pt idx="14">
                  <c:v>0.354583740234375</c:v>
                </c:pt>
                <c:pt idx="15">
                  <c:v>0.512298583984375</c:v>
                </c:pt>
                <c:pt idx="16">
                  <c:v>1.115325927734375</c:v>
                </c:pt>
                <c:pt idx="17">
                  <c:v>1.588470458984375</c:v>
                </c:pt>
                <c:pt idx="18">
                  <c:v>2.998626708984375</c:v>
                </c:pt>
                <c:pt idx="20">
                  <c:v>1.6243775311638329</c:v>
                </c:pt>
              </c:numCache>
            </c:numRef>
          </c:val>
          <c:smooth val="0"/>
          <c:extLst>
            <c:ext xmlns:c16="http://schemas.microsoft.com/office/drawing/2014/chart" uri="{C3380CC4-5D6E-409C-BE32-E72D297353CC}">
              <c16:uniqueId val="{00000003-869A-4140-9613-752C79F45294}"/>
            </c:ext>
          </c:extLst>
        </c:ser>
        <c:dLbls>
          <c:showLegendKey val="0"/>
          <c:showVal val="0"/>
          <c:showCatName val="0"/>
          <c:showSerName val="0"/>
          <c:showPercent val="0"/>
          <c:showBubbleSize val="0"/>
        </c:dLbls>
        <c:marker val="1"/>
        <c:smooth val="0"/>
        <c:axId val="188870256"/>
        <c:axId val="188869696"/>
      </c:lineChart>
      <c:catAx>
        <c:axId val="188868576"/>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869136"/>
        <c:crosses val="autoZero"/>
        <c:auto val="1"/>
        <c:lblAlgn val="ctr"/>
        <c:lblOffset val="100"/>
        <c:noMultiLvlLbl val="0"/>
      </c:catAx>
      <c:valAx>
        <c:axId val="18886913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Normalized Footprint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868576"/>
        <c:crosses val="autoZero"/>
        <c:crossBetween val="between"/>
        <c:majorUnit val="0.2"/>
      </c:valAx>
      <c:valAx>
        <c:axId val="188869696"/>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Total Size (GB)</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870256"/>
        <c:crosses val="max"/>
        <c:crossBetween val="between"/>
        <c:majorUnit val="0.8"/>
      </c:valAx>
      <c:catAx>
        <c:axId val="188870256"/>
        <c:scaling>
          <c:orientation val="minMax"/>
        </c:scaling>
        <c:delete val="1"/>
        <c:axPos val="b"/>
        <c:numFmt formatCode="General" sourceLinked="1"/>
        <c:majorTickMark val="out"/>
        <c:minorTickMark val="none"/>
        <c:tickLblPos val="nextTo"/>
        <c:crossAx val="188869696"/>
        <c:crosses val="autoZero"/>
        <c:auto val="1"/>
        <c:lblAlgn val="ctr"/>
        <c:lblOffset val="100"/>
        <c:noMultiLvlLbl val="0"/>
      </c:catAx>
      <c:spPr>
        <a:noFill/>
        <a:ln w="28575">
          <a:solidFill>
            <a:schemeClr val="tx1"/>
          </a:solid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95684514546676"/>
          <c:y val="0.17888655060264014"/>
          <c:w val="0.88098637477800201"/>
          <c:h val="0.67495748203954264"/>
        </c:manualLayout>
      </c:layout>
      <c:barChart>
        <c:barDir val="col"/>
        <c:grouping val="clustered"/>
        <c:varyColors val="0"/>
        <c:ser>
          <c:idx val="0"/>
          <c:order val="0"/>
          <c:tx>
            <c:strRef>
              <c:f>'Revision Eva'!$B$1</c:f>
              <c:strCache>
                <c:ptCount val="1"/>
                <c:pt idx="0">
                  <c:v>Baseline</c:v>
                </c:pt>
              </c:strCache>
            </c:strRef>
          </c:tx>
          <c:spPr>
            <a:solidFill>
              <a:schemeClr val="accent1"/>
            </a:solidFill>
            <a:ln w="25400">
              <a:solidFill>
                <a:schemeClr val="tx1"/>
              </a:solidFill>
            </a:ln>
            <a:effectLst/>
          </c:spPr>
          <c:invertIfNegative val="0"/>
          <c:cat>
            <c:strRef>
              <c:f>'Revision Eva'!$A$2:$A$8</c:f>
              <c:strCache>
                <c:ptCount val="7"/>
                <c:pt idx="0">
                  <c:v>TREC10</c:v>
                </c:pt>
                <c:pt idx="1">
                  <c:v>PTB</c:v>
                </c:pt>
                <c:pt idx="2">
                  <c:v>IMDB</c:v>
                </c:pt>
                <c:pt idx="3">
                  <c:v>WAYMO</c:v>
                </c:pt>
                <c:pt idx="4">
                  <c:v>WMT</c:v>
                </c:pt>
                <c:pt idx="5">
                  <c:v>BABI</c:v>
                </c:pt>
                <c:pt idx="6">
                  <c:v>Ave</c:v>
                </c:pt>
              </c:strCache>
            </c:strRef>
          </c:cat>
          <c:val>
            <c:numRef>
              <c:f>'Revision Eva'!$B$2:$B$8</c:f>
              <c:numCache>
                <c:formatCode>General</c:formatCode>
                <c:ptCount val="7"/>
                <c:pt idx="0">
                  <c:v>1</c:v>
                </c:pt>
                <c:pt idx="1">
                  <c:v>1</c:v>
                </c:pt>
                <c:pt idx="2">
                  <c:v>1</c:v>
                </c:pt>
                <c:pt idx="3">
                  <c:v>1</c:v>
                </c:pt>
                <c:pt idx="4">
                  <c:v>1</c:v>
                </c:pt>
                <c:pt idx="5">
                  <c:v>1</c:v>
                </c:pt>
                <c:pt idx="6">
                  <c:v>1</c:v>
                </c:pt>
              </c:numCache>
            </c:numRef>
          </c:val>
          <c:extLst>
            <c:ext xmlns:c16="http://schemas.microsoft.com/office/drawing/2014/chart" uri="{C3380CC4-5D6E-409C-BE32-E72D297353CC}">
              <c16:uniqueId val="{00000000-F6D1-8547-A1A7-4AC96049DF6C}"/>
            </c:ext>
          </c:extLst>
        </c:ser>
        <c:ser>
          <c:idx val="1"/>
          <c:order val="1"/>
          <c:tx>
            <c:strRef>
              <c:f>'Revision Eva'!$C$1</c:f>
              <c:strCache>
                <c:ptCount val="1"/>
                <c:pt idx="0">
                  <c:v>MS1</c:v>
                </c:pt>
              </c:strCache>
            </c:strRef>
          </c:tx>
          <c:spPr>
            <a:pattFill prst="ltHorz">
              <a:fgClr>
                <a:srgbClr val="7030A0"/>
              </a:fgClr>
              <a:bgClr>
                <a:schemeClr val="bg1"/>
              </a:bgClr>
            </a:pattFill>
            <a:ln w="25400">
              <a:solidFill>
                <a:schemeClr val="tx1"/>
              </a:solidFill>
            </a:ln>
            <a:effectLst/>
          </c:spPr>
          <c:invertIfNegative val="0"/>
          <c:cat>
            <c:strRef>
              <c:f>'Revision Eva'!$A$2:$A$8</c:f>
              <c:strCache>
                <c:ptCount val="7"/>
                <c:pt idx="0">
                  <c:v>TREC10</c:v>
                </c:pt>
                <c:pt idx="1">
                  <c:v>PTB</c:v>
                </c:pt>
                <c:pt idx="2">
                  <c:v>IMDB</c:v>
                </c:pt>
                <c:pt idx="3">
                  <c:v>WAYMO</c:v>
                </c:pt>
                <c:pt idx="4">
                  <c:v>WMT</c:v>
                </c:pt>
                <c:pt idx="5">
                  <c:v>BABI</c:v>
                </c:pt>
                <c:pt idx="6">
                  <c:v>Ave</c:v>
                </c:pt>
              </c:strCache>
            </c:strRef>
          </c:cat>
          <c:val>
            <c:numRef>
              <c:f>'Revision Eva'!$C$2:$C$8</c:f>
              <c:numCache>
                <c:formatCode>General</c:formatCode>
                <c:ptCount val="7"/>
                <c:pt idx="0">
                  <c:v>1.3513513513513513</c:v>
                </c:pt>
                <c:pt idx="1">
                  <c:v>1.149425287356322</c:v>
                </c:pt>
                <c:pt idx="2">
                  <c:v>1.2626262626262625</c:v>
                </c:pt>
                <c:pt idx="3">
                  <c:v>1.149425287356322</c:v>
                </c:pt>
                <c:pt idx="4">
                  <c:v>1.1757789535567313</c:v>
                </c:pt>
                <c:pt idx="5">
                  <c:v>1.2224938875305624</c:v>
                </c:pt>
                <c:pt idx="6">
                  <c:v>1.2185168382962586</c:v>
                </c:pt>
              </c:numCache>
            </c:numRef>
          </c:val>
          <c:extLst>
            <c:ext xmlns:c16="http://schemas.microsoft.com/office/drawing/2014/chart" uri="{C3380CC4-5D6E-409C-BE32-E72D297353CC}">
              <c16:uniqueId val="{00000001-F6D1-8547-A1A7-4AC96049DF6C}"/>
            </c:ext>
          </c:extLst>
        </c:ser>
        <c:ser>
          <c:idx val="2"/>
          <c:order val="2"/>
          <c:tx>
            <c:strRef>
              <c:f>'Revision Eva'!$D$1</c:f>
              <c:strCache>
                <c:ptCount val="1"/>
                <c:pt idx="0">
                  <c:v>MS2</c:v>
                </c:pt>
              </c:strCache>
            </c:strRef>
          </c:tx>
          <c:spPr>
            <a:solidFill>
              <a:schemeClr val="accent3"/>
            </a:solidFill>
            <a:ln w="25400">
              <a:solidFill>
                <a:schemeClr val="tx1"/>
              </a:solidFill>
            </a:ln>
            <a:effectLst/>
          </c:spPr>
          <c:invertIfNegative val="0"/>
          <c:cat>
            <c:strRef>
              <c:f>'Revision Eva'!$A$2:$A$8</c:f>
              <c:strCache>
                <c:ptCount val="7"/>
                <c:pt idx="0">
                  <c:v>TREC10</c:v>
                </c:pt>
                <c:pt idx="1">
                  <c:v>PTB</c:v>
                </c:pt>
                <c:pt idx="2">
                  <c:v>IMDB</c:v>
                </c:pt>
                <c:pt idx="3">
                  <c:v>WAYMO</c:v>
                </c:pt>
                <c:pt idx="4">
                  <c:v>WMT</c:v>
                </c:pt>
                <c:pt idx="5">
                  <c:v>BABI</c:v>
                </c:pt>
                <c:pt idx="6">
                  <c:v>Ave</c:v>
                </c:pt>
              </c:strCache>
            </c:strRef>
          </c:cat>
          <c:val>
            <c:numRef>
              <c:f>'Revision Eva'!$D$2:$D$8</c:f>
              <c:numCache>
                <c:formatCode>General</c:formatCode>
                <c:ptCount val="7"/>
                <c:pt idx="0">
                  <c:v>1.1494252873563218</c:v>
                </c:pt>
                <c:pt idx="1">
                  <c:v>1.1940298507462688</c:v>
                </c:pt>
                <c:pt idx="2">
                  <c:v>1.2422360248447206</c:v>
                </c:pt>
                <c:pt idx="3">
                  <c:v>1.3513513513513513</c:v>
                </c:pt>
                <c:pt idx="4">
                  <c:v>1.4814814814814814</c:v>
                </c:pt>
                <c:pt idx="5">
                  <c:v>1.5564202334630348</c:v>
                </c:pt>
                <c:pt idx="6">
                  <c:v>1.3291573715405296</c:v>
                </c:pt>
              </c:numCache>
            </c:numRef>
          </c:val>
          <c:extLst>
            <c:ext xmlns:c16="http://schemas.microsoft.com/office/drawing/2014/chart" uri="{C3380CC4-5D6E-409C-BE32-E72D297353CC}">
              <c16:uniqueId val="{00000002-F6D1-8547-A1A7-4AC96049DF6C}"/>
            </c:ext>
          </c:extLst>
        </c:ser>
        <c:ser>
          <c:idx val="3"/>
          <c:order val="3"/>
          <c:tx>
            <c:strRef>
              <c:f>'Revision Eva'!$E$1</c:f>
              <c:strCache>
                <c:ptCount val="1"/>
                <c:pt idx="0">
                  <c:v>Combine-MS</c:v>
                </c:pt>
              </c:strCache>
            </c:strRef>
          </c:tx>
          <c:spPr>
            <a:pattFill prst="wdDnDiag">
              <a:fgClr>
                <a:schemeClr val="accent4"/>
              </a:fgClr>
              <a:bgClr>
                <a:schemeClr val="bg1"/>
              </a:bgClr>
            </a:pattFill>
            <a:ln w="25400">
              <a:solidFill>
                <a:schemeClr val="tx1"/>
              </a:solidFill>
            </a:ln>
            <a:effectLst/>
          </c:spPr>
          <c:invertIfNegative val="0"/>
          <c:cat>
            <c:strRef>
              <c:f>'Revision Eva'!$A$2:$A$8</c:f>
              <c:strCache>
                <c:ptCount val="7"/>
                <c:pt idx="0">
                  <c:v>TREC10</c:v>
                </c:pt>
                <c:pt idx="1">
                  <c:v>PTB</c:v>
                </c:pt>
                <c:pt idx="2">
                  <c:v>IMDB</c:v>
                </c:pt>
                <c:pt idx="3">
                  <c:v>WAYMO</c:v>
                </c:pt>
                <c:pt idx="4">
                  <c:v>WMT</c:v>
                </c:pt>
                <c:pt idx="5">
                  <c:v>BABI</c:v>
                </c:pt>
                <c:pt idx="6">
                  <c:v>Ave</c:v>
                </c:pt>
              </c:strCache>
            </c:strRef>
          </c:cat>
          <c:val>
            <c:numRef>
              <c:f>'Revision Eva'!$E$2:$E$8</c:f>
              <c:numCache>
                <c:formatCode>General</c:formatCode>
                <c:ptCount val="7"/>
                <c:pt idx="0">
                  <c:v>1.5105740181268881</c:v>
                </c:pt>
                <c:pt idx="1">
                  <c:v>1.3513513513513513</c:v>
                </c:pt>
                <c:pt idx="2">
                  <c:v>1.5165301789505612</c:v>
                </c:pt>
                <c:pt idx="3">
                  <c:v>1.5105740181268883</c:v>
                </c:pt>
                <c:pt idx="4">
                  <c:v>1.6659725114535613</c:v>
                </c:pt>
                <c:pt idx="5">
                  <c:v>1.7838030681412771</c:v>
                </c:pt>
                <c:pt idx="6">
                  <c:v>1.5564675243584212</c:v>
                </c:pt>
              </c:numCache>
            </c:numRef>
          </c:val>
          <c:extLst>
            <c:ext xmlns:c16="http://schemas.microsoft.com/office/drawing/2014/chart" uri="{C3380CC4-5D6E-409C-BE32-E72D297353CC}">
              <c16:uniqueId val="{00000003-F6D1-8547-A1A7-4AC96049DF6C}"/>
            </c:ext>
          </c:extLst>
        </c:ser>
        <c:ser>
          <c:idx val="4"/>
          <c:order val="4"/>
          <c:tx>
            <c:strRef>
              <c:f>'Revision Eva'!$F$1</c:f>
              <c:strCache>
                <c:ptCount val="1"/>
                <c:pt idx="0">
                  <c:v>LSTM-Inf</c:v>
                </c:pt>
              </c:strCache>
            </c:strRef>
          </c:tx>
          <c:spPr>
            <a:solidFill>
              <a:schemeClr val="accent1">
                <a:lumMod val="20000"/>
                <a:lumOff val="80000"/>
              </a:schemeClr>
            </a:solidFill>
            <a:ln w="25400">
              <a:solidFill>
                <a:schemeClr val="tx1"/>
              </a:solidFill>
            </a:ln>
            <a:effectLst/>
          </c:spPr>
          <c:invertIfNegative val="0"/>
          <c:cat>
            <c:strRef>
              <c:f>'Revision Eva'!$A$2:$A$8</c:f>
              <c:strCache>
                <c:ptCount val="7"/>
                <c:pt idx="0">
                  <c:v>TREC10</c:v>
                </c:pt>
                <c:pt idx="1">
                  <c:v>PTB</c:v>
                </c:pt>
                <c:pt idx="2">
                  <c:v>IMDB</c:v>
                </c:pt>
                <c:pt idx="3">
                  <c:v>WAYMO</c:v>
                </c:pt>
                <c:pt idx="4">
                  <c:v>WMT</c:v>
                </c:pt>
                <c:pt idx="5">
                  <c:v>BABI</c:v>
                </c:pt>
                <c:pt idx="6">
                  <c:v>Ave</c:v>
                </c:pt>
              </c:strCache>
            </c:strRef>
          </c:cat>
          <c:val>
            <c:numRef>
              <c:f>'Revision Eva'!$F$2:$F$8</c:f>
              <c:numCache>
                <c:formatCode>General</c:formatCode>
                <c:ptCount val="7"/>
                <c:pt idx="0">
                  <c:v>0.852836001899825</c:v>
                </c:pt>
                <c:pt idx="1">
                  <c:v>0.61478987384167139</c:v>
                </c:pt>
                <c:pt idx="2">
                  <c:v>0.70469015135243729</c:v>
                </c:pt>
                <c:pt idx="3">
                  <c:v>0.62496065971655335</c:v>
                </c:pt>
                <c:pt idx="4">
                  <c:v>0.6682300612020462</c:v>
                </c:pt>
                <c:pt idx="5">
                  <c:v>0.88332751877194615</c:v>
                </c:pt>
                <c:pt idx="6">
                  <c:v>0.72480571113074643</c:v>
                </c:pt>
              </c:numCache>
            </c:numRef>
          </c:val>
          <c:extLst>
            <c:ext xmlns:c16="http://schemas.microsoft.com/office/drawing/2014/chart" uri="{C3380CC4-5D6E-409C-BE32-E72D297353CC}">
              <c16:uniqueId val="{00000004-F6D1-8547-A1A7-4AC96049DF6C}"/>
            </c:ext>
          </c:extLst>
        </c:ser>
        <c:ser>
          <c:idx val="5"/>
          <c:order val="5"/>
          <c:tx>
            <c:strRef>
              <c:f>'Revision Eva'!$G$1</c:f>
              <c:strCache>
                <c:ptCount val="1"/>
                <c:pt idx="0">
                  <c:v>Static-Arch</c:v>
                </c:pt>
              </c:strCache>
            </c:strRef>
          </c:tx>
          <c:spPr>
            <a:solidFill>
              <a:schemeClr val="accent2"/>
            </a:solidFill>
            <a:ln w="25400">
              <a:solidFill>
                <a:schemeClr val="tx1"/>
              </a:solidFill>
            </a:ln>
            <a:effectLst/>
          </c:spPr>
          <c:invertIfNegative val="0"/>
          <c:cat>
            <c:strRef>
              <c:f>'Revision Eva'!$A$2:$A$8</c:f>
              <c:strCache>
                <c:ptCount val="7"/>
                <c:pt idx="0">
                  <c:v>TREC10</c:v>
                </c:pt>
                <c:pt idx="1">
                  <c:v>PTB</c:v>
                </c:pt>
                <c:pt idx="2">
                  <c:v>IMDB</c:v>
                </c:pt>
                <c:pt idx="3">
                  <c:v>WAYMO</c:v>
                </c:pt>
                <c:pt idx="4">
                  <c:v>WMT</c:v>
                </c:pt>
                <c:pt idx="5">
                  <c:v>BABI</c:v>
                </c:pt>
                <c:pt idx="6">
                  <c:v>Ave</c:v>
                </c:pt>
              </c:strCache>
            </c:strRef>
          </c:cat>
          <c:val>
            <c:numRef>
              <c:f>'Revision Eva'!$G$2:$G$8</c:f>
              <c:numCache>
                <c:formatCode>General</c:formatCode>
                <c:ptCount val="7"/>
                <c:pt idx="0">
                  <c:v>1.1371146691997667</c:v>
                </c:pt>
                <c:pt idx="1">
                  <c:v>0.81971983178889518</c:v>
                </c:pt>
                <c:pt idx="2">
                  <c:v>0.93958686846991635</c:v>
                </c:pt>
                <c:pt idx="3">
                  <c:v>0.83328087962207109</c:v>
                </c:pt>
                <c:pt idx="4">
                  <c:v>0.89097341493606164</c:v>
                </c:pt>
                <c:pt idx="5">
                  <c:v>1.1777700250292615</c:v>
                </c:pt>
                <c:pt idx="6">
                  <c:v>0.96640761484099524</c:v>
                </c:pt>
              </c:numCache>
            </c:numRef>
          </c:val>
          <c:extLst>
            <c:ext xmlns:c16="http://schemas.microsoft.com/office/drawing/2014/chart" uri="{C3380CC4-5D6E-409C-BE32-E72D297353CC}">
              <c16:uniqueId val="{00000005-F6D1-8547-A1A7-4AC96049DF6C}"/>
            </c:ext>
          </c:extLst>
        </c:ser>
        <c:ser>
          <c:idx val="6"/>
          <c:order val="6"/>
          <c:tx>
            <c:strRef>
              <c:f>'Revision Eva'!$H$1</c:f>
              <c:strCache>
                <c:ptCount val="1"/>
                <c:pt idx="0">
                  <c:v>Dyn-Arch</c:v>
                </c:pt>
              </c:strCache>
            </c:strRef>
          </c:tx>
          <c:spPr>
            <a:pattFill prst="wdUpDiag">
              <a:fgClr>
                <a:schemeClr val="accent6"/>
              </a:fgClr>
              <a:bgClr>
                <a:schemeClr val="bg1"/>
              </a:bgClr>
            </a:pattFill>
            <a:ln w="25400">
              <a:solidFill>
                <a:schemeClr val="tx1"/>
              </a:solidFill>
            </a:ln>
            <a:effectLst/>
          </c:spPr>
          <c:invertIfNegative val="0"/>
          <c:cat>
            <c:strRef>
              <c:f>'Revision Eva'!$A$2:$A$8</c:f>
              <c:strCache>
                <c:ptCount val="7"/>
                <c:pt idx="0">
                  <c:v>TREC10</c:v>
                </c:pt>
                <c:pt idx="1">
                  <c:v>PTB</c:v>
                </c:pt>
                <c:pt idx="2">
                  <c:v>IMDB</c:v>
                </c:pt>
                <c:pt idx="3">
                  <c:v>WAYMO</c:v>
                </c:pt>
                <c:pt idx="4">
                  <c:v>WMT</c:v>
                </c:pt>
                <c:pt idx="5">
                  <c:v>BABI</c:v>
                </c:pt>
                <c:pt idx="6">
                  <c:v>Ave</c:v>
                </c:pt>
              </c:strCache>
            </c:strRef>
          </c:cat>
          <c:val>
            <c:numRef>
              <c:f>'Revision Eva'!$H$2:$H$8</c:f>
              <c:numCache>
                <c:formatCode>General</c:formatCode>
                <c:ptCount val="7"/>
                <c:pt idx="0">
                  <c:v>1.2508261361197437</c:v>
                </c:pt>
                <c:pt idx="1">
                  <c:v>1.2874134847485355</c:v>
                </c:pt>
                <c:pt idx="2">
                  <c:v>1.4759143115382976</c:v>
                </c:pt>
                <c:pt idx="3">
                  <c:v>1.3082806438765513</c:v>
                </c:pt>
                <c:pt idx="4">
                  <c:v>1.3988599780401896</c:v>
                </c:pt>
                <c:pt idx="5">
                  <c:v>1.8495064556917546</c:v>
                </c:pt>
                <c:pt idx="6">
                  <c:v>1.428466835002512</c:v>
                </c:pt>
              </c:numCache>
            </c:numRef>
          </c:val>
          <c:extLst>
            <c:ext xmlns:c16="http://schemas.microsoft.com/office/drawing/2014/chart" uri="{C3380CC4-5D6E-409C-BE32-E72D297353CC}">
              <c16:uniqueId val="{00000006-F6D1-8547-A1A7-4AC96049DF6C}"/>
            </c:ext>
          </c:extLst>
        </c:ser>
        <c:ser>
          <c:idx val="7"/>
          <c:order val="7"/>
          <c:tx>
            <c:strRef>
              <c:f>'Revision Eva'!$I$1</c:f>
              <c:strCache>
                <c:ptCount val="1"/>
                <c:pt idx="0">
                  <c:v>ŋ-LSTM</c:v>
                </c:pt>
              </c:strCache>
            </c:strRef>
          </c:tx>
          <c:spPr>
            <a:solidFill>
              <a:schemeClr val="accent6"/>
            </a:solidFill>
            <a:ln w="25400">
              <a:solidFill>
                <a:schemeClr val="tx1"/>
              </a:solidFill>
            </a:ln>
            <a:effectLst/>
          </c:spPr>
          <c:invertIfNegative val="0"/>
          <c:cat>
            <c:strRef>
              <c:f>'Revision Eva'!$A$2:$A$8</c:f>
              <c:strCache>
                <c:ptCount val="7"/>
                <c:pt idx="0">
                  <c:v>TREC10</c:v>
                </c:pt>
                <c:pt idx="1">
                  <c:v>PTB</c:v>
                </c:pt>
                <c:pt idx="2">
                  <c:v>IMDB</c:v>
                </c:pt>
                <c:pt idx="3">
                  <c:v>WAYMO</c:v>
                </c:pt>
                <c:pt idx="4">
                  <c:v>WMT</c:v>
                </c:pt>
                <c:pt idx="5">
                  <c:v>BABI</c:v>
                </c:pt>
                <c:pt idx="6">
                  <c:v>Ave</c:v>
                </c:pt>
              </c:strCache>
            </c:strRef>
          </c:cat>
          <c:val>
            <c:numRef>
              <c:f>'Revision Eva'!$I$2:$I$8</c:f>
              <c:numCache>
                <c:formatCode>General</c:formatCode>
                <c:ptCount val="7"/>
                <c:pt idx="0">
                  <c:v>3.0425638155173158</c:v>
                </c:pt>
                <c:pt idx="1">
                  <c:v>3.3167426259338586</c:v>
                </c:pt>
                <c:pt idx="2">
                  <c:v>4.1219163045114842</c:v>
                </c:pt>
                <c:pt idx="3">
                  <c:v>3.6421994459791334</c:v>
                </c:pt>
                <c:pt idx="4">
                  <c:v>4.1510753147099484</c:v>
                </c:pt>
                <c:pt idx="5">
                  <c:v>5.7256119963153624</c:v>
                </c:pt>
                <c:pt idx="6">
                  <c:v>4.0000182504945174</c:v>
                </c:pt>
              </c:numCache>
            </c:numRef>
          </c:val>
          <c:extLst>
            <c:ext xmlns:c16="http://schemas.microsoft.com/office/drawing/2014/chart" uri="{C3380CC4-5D6E-409C-BE32-E72D297353CC}">
              <c16:uniqueId val="{00000007-F6D1-8547-A1A7-4AC96049DF6C}"/>
            </c:ext>
          </c:extLst>
        </c:ser>
        <c:dLbls>
          <c:showLegendKey val="0"/>
          <c:showVal val="0"/>
          <c:showCatName val="0"/>
          <c:showSerName val="0"/>
          <c:showPercent val="0"/>
          <c:showBubbleSize val="0"/>
        </c:dLbls>
        <c:gapWidth val="150"/>
        <c:axId val="189690112"/>
        <c:axId val="189690672"/>
      </c:barChart>
      <c:catAx>
        <c:axId val="189690112"/>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9690672"/>
        <c:crosses val="autoZero"/>
        <c:auto val="1"/>
        <c:lblAlgn val="ctr"/>
        <c:lblOffset val="100"/>
        <c:noMultiLvlLbl val="0"/>
      </c:catAx>
      <c:valAx>
        <c:axId val="189690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t>Speedup</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x"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9690112"/>
        <c:crosses val="autoZero"/>
        <c:crossBetween val="between"/>
      </c:valAx>
      <c:spPr>
        <a:noFill/>
        <a:ln w="28575">
          <a:solidFill>
            <a:schemeClr val="tx1"/>
          </a:solidFill>
        </a:ln>
        <a:effectLst/>
      </c:spPr>
    </c:plotArea>
    <c:legend>
      <c:legendPos val="t"/>
      <c:layout>
        <c:manualLayout>
          <c:xMode val="edge"/>
          <c:yMode val="edge"/>
          <c:x val="8.4422410855464897E-2"/>
          <c:y val="0.13405197152715015"/>
          <c:w val="0.90712180527135022"/>
          <c:h val="0.10111133834269015"/>
        </c:manualLayout>
      </c:layout>
      <c:overlay val="0"/>
      <c:spPr>
        <a:solidFill>
          <a:schemeClr val="bg1"/>
        </a:solidFill>
        <a:ln w="28575">
          <a:solidFill>
            <a:schemeClr val="tx1"/>
          </a:solid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62004650042014"/>
          <c:y val="0.23450251824886978"/>
          <c:w val="0.88164552774358917"/>
          <c:h val="0.64571218604071756"/>
        </c:manualLayout>
      </c:layout>
      <c:barChart>
        <c:barDir val="col"/>
        <c:grouping val="clustered"/>
        <c:varyColors val="0"/>
        <c:ser>
          <c:idx val="0"/>
          <c:order val="0"/>
          <c:tx>
            <c:strRef>
              <c:f>'Revision Eva'!$B$10</c:f>
              <c:strCache>
                <c:ptCount val="1"/>
                <c:pt idx="0">
                  <c:v>Baseline</c:v>
                </c:pt>
              </c:strCache>
            </c:strRef>
          </c:tx>
          <c:spPr>
            <a:solidFill>
              <a:schemeClr val="accent1"/>
            </a:solidFill>
            <a:ln w="25400">
              <a:solidFill>
                <a:schemeClr val="tx1"/>
              </a:solidFill>
            </a:ln>
            <a:effectLst/>
          </c:spPr>
          <c:invertIfNegative val="0"/>
          <c:cat>
            <c:strRef>
              <c:f>'Revision Eva'!$A$11:$A$17</c:f>
              <c:strCache>
                <c:ptCount val="7"/>
                <c:pt idx="0">
                  <c:v>TREC10</c:v>
                </c:pt>
                <c:pt idx="1">
                  <c:v>PTB</c:v>
                </c:pt>
                <c:pt idx="2">
                  <c:v>IMDB</c:v>
                </c:pt>
                <c:pt idx="3">
                  <c:v>WAYMO</c:v>
                </c:pt>
                <c:pt idx="4">
                  <c:v>WMT</c:v>
                </c:pt>
                <c:pt idx="5">
                  <c:v>BABI</c:v>
                </c:pt>
                <c:pt idx="6">
                  <c:v>Ave</c:v>
                </c:pt>
              </c:strCache>
            </c:strRef>
          </c:cat>
          <c:val>
            <c:numRef>
              <c:f>'Revision Eva'!$B$11:$B$17</c:f>
              <c:numCache>
                <c:formatCode>General</c:formatCode>
                <c:ptCount val="7"/>
                <c:pt idx="0">
                  <c:v>1</c:v>
                </c:pt>
                <c:pt idx="1">
                  <c:v>1</c:v>
                </c:pt>
                <c:pt idx="2">
                  <c:v>1</c:v>
                </c:pt>
                <c:pt idx="3">
                  <c:v>1</c:v>
                </c:pt>
                <c:pt idx="4">
                  <c:v>1</c:v>
                </c:pt>
                <c:pt idx="5">
                  <c:v>1</c:v>
                </c:pt>
                <c:pt idx="6">
                  <c:v>1</c:v>
                </c:pt>
              </c:numCache>
            </c:numRef>
          </c:val>
          <c:extLst>
            <c:ext xmlns:c16="http://schemas.microsoft.com/office/drawing/2014/chart" uri="{C3380CC4-5D6E-409C-BE32-E72D297353CC}">
              <c16:uniqueId val="{00000000-C110-BF48-A38A-D3D87EF89F4B}"/>
            </c:ext>
          </c:extLst>
        </c:ser>
        <c:ser>
          <c:idx val="1"/>
          <c:order val="1"/>
          <c:tx>
            <c:strRef>
              <c:f>'Revision Eva'!$C$10</c:f>
              <c:strCache>
                <c:ptCount val="1"/>
                <c:pt idx="0">
                  <c:v>MS1</c:v>
                </c:pt>
              </c:strCache>
            </c:strRef>
          </c:tx>
          <c:spPr>
            <a:pattFill prst="ltHorz">
              <a:fgClr>
                <a:srgbClr val="7030A0"/>
              </a:fgClr>
              <a:bgClr>
                <a:schemeClr val="bg1"/>
              </a:bgClr>
            </a:pattFill>
            <a:ln w="25400">
              <a:solidFill>
                <a:schemeClr val="tx1"/>
              </a:solidFill>
            </a:ln>
            <a:effectLst/>
          </c:spPr>
          <c:invertIfNegative val="0"/>
          <c:cat>
            <c:strRef>
              <c:f>'Revision Eva'!$A$11:$A$17</c:f>
              <c:strCache>
                <c:ptCount val="7"/>
                <c:pt idx="0">
                  <c:v>TREC10</c:v>
                </c:pt>
                <c:pt idx="1">
                  <c:v>PTB</c:v>
                </c:pt>
                <c:pt idx="2">
                  <c:v>IMDB</c:v>
                </c:pt>
                <c:pt idx="3">
                  <c:v>WAYMO</c:v>
                </c:pt>
                <c:pt idx="4">
                  <c:v>WMT</c:v>
                </c:pt>
                <c:pt idx="5">
                  <c:v>BABI</c:v>
                </c:pt>
                <c:pt idx="6">
                  <c:v>Ave</c:v>
                </c:pt>
              </c:strCache>
            </c:strRef>
          </c:cat>
          <c:val>
            <c:numRef>
              <c:f>'Revision Eva'!$C$11:$C$17</c:f>
              <c:numCache>
                <c:formatCode>General</c:formatCode>
                <c:ptCount val="7"/>
                <c:pt idx="0">
                  <c:v>0.74</c:v>
                </c:pt>
                <c:pt idx="1">
                  <c:v>0.86999999999999988</c:v>
                </c:pt>
                <c:pt idx="2">
                  <c:v>0.79199999999999993</c:v>
                </c:pt>
                <c:pt idx="3">
                  <c:v>0.86999999999999988</c:v>
                </c:pt>
                <c:pt idx="4">
                  <c:v>0.85050000000000003</c:v>
                </c:pt>
                <c:pt idx="5">
                  <c:v>0.81799999999999995</c:v>
                </c:pt>
                <c:pt idx="6">
                  <c:v>0.82341666666666657</c:v>
                </c:pt>
              </c:numCache>
            </c:numRef>
          </c:val>
          <c:extLst>
            <c:ext xmlns:c16="http://schemas.microsoft.com/office/drawing/2014/chart" uri="{C3380CC4-5D6E-409C-BE32-E72D297353CC}">
              <c16:uniqueId val="{00000001-C110-BF48-A38A-D3D87EF89F4B}"/>
            </c:ext>
          </c:extLst>
        </c:ser>
        <c:ser>
          <c:idx val="2"/>
          <c:order val="2"/>
          <c:tx>
            <c:strRef>
              <c:f>'Revision Eva'!$D$10</c:f>
              <c:strCache>
                <c:ptCount val="1"/>
                <c:pt idx="0">
                  <c:v>MS2</c:v>
                </c:pt>
              </c:strCache>
            </c:strRef>
          </c:tx>
          <c:spPr>
            <a:solidFill>
              <a:schemeClr val="accent3"/>
            </a:solidFill>
            <a:ln w="25400">
              <a:solidFill>
                <a:schemeClr val="tx1"/>
              </a:solidFill>
            </a:ln>
            <a:effectLst/>
          </c:spPr>
          <c:invertIfNegative val="0"/>
          <c:cat>
            <c:strRef>
              <c:f>'Revision Eva'!$A$11:$A$17</c:f>
              <c:strCache>
                <c:ptCount val="7"/>
                <c:pt idx="0">
                  <c:v>TREC10</c:v>
                </c:pt>
                <c:pt idx="1">
                  <c:v>PTB</c:v>
                </c:pt>
                <c:pt idx="2">
                  <c:v>IMDB</c:v>
                </c:pt>
                <c:pt idx="3">
                  <c:v>WAYMO</c:v>
                </c:pt>
                <c:pt idx="4">
                  <c:v>WMT</c:v>
                </c:pt>
                <c:pt idx="5">
                  <c:v>BABI</c:v>
                </c:pt>
                <c:pt idx="6">
                  <c:v>Ave</c:v>
                </c:pt>
              </c:strCache>
            </c:strRef>
          </c:cat>
          <c:val>
            <c:numRef>
              <c:f>'Revision Eva'!$D$11:$D$17</c:f>
              <c:numCache>
                <c:formatCode>General</c:formatCode>
                <c:ptCount val="7"/>
                <c:pt idx="0">
                  <c:v>0.86999999999999988</c:v>
                </c:pt>
                <c:pt idx="1">
                  <c:v>0.83750000000000002</c:v>
                </c:pt>
                <c:pt idx="2">
                  <c:v>0.80499999999999994</c:v>
                </c:pt>
                <c:pt idx="3">
                  <c:v>0.7400000000000001</c:v>
                </c:pt>
                <c:pt idx="4">
                  <c:v>0.67500000000000004</c:v>
                </c:pt>
                <c:pt idx="5">
                  <c:v>0.64250000000000007</c:v>
                </c:pt>
                <c:pt idx="6">
                  <c:v>0.76166666666666671</c:v>
                </c:pt>
              </c:numCache>
            </c:numRef>
          </c:val>
          <c:extLst>
            <c:ext xmlns:c16="http://schemas.microsoft.com/office/drawing/2014/chart" uri="{C3380CC4-5D6E-409C-BE32-E72D297353CC}">
              <c16:uniqueId val="{00000002-C110-BF48-A38A-D3D87EF89F4B}"/>
            </c:ext>
          </c:extLst>
        </c:ser>
        <c:ser>
          <c:idx val="3"/>
          <c:order val="3"/>
          <c:tx>
            <c:strRef>
              <c:f>'Revision Eva'!$E$10</c:f>
              <c:strCache>
                <c:ptCount val="1"/>
                <c:pt idx="0">
                  <c:v>Combine-MS</c:v>
                </c:pt>
              </c:strCache>
            </c:strRef>
          </c:tx>
          <c:spPr>
            <a:pattFill prst="wdDnDiag">
              <a:fgClr>
                <a:schemeClr val="accent4"/>
              </a:fgClr>
              <a:bgClr>
                <a:schemeClr val="bg1"/>
              </a:bgClr>
            </a:pattFill>
            <a:ln w="25400">
              <a:solidFill>
                <a:schemeClr val="tx1"/>
              </a:solidFill>
            </a:ln>
            <a:effectLst/>
          </c:spPr>
          <c:invertIfNegative val="0"/>
          <c:cat>
            <c:strRef>
              <c:f>'Revision Eva'!$A$11:$A$17</c:f>
              <c:strCache>
                <c:ptCount val="7"/>
                <c:pt idx="0">
                  <c:v>TREC10</c:v>
                </c:pt>
                <c:pt idx="1">
                  <c:v>PTB</c:v>
                </c:pt>
                <c:pt idx="2">
                  <c:v>IMDB</c:v>
                </c:pt>
                <c:pt idx="3">
                  <c:v>WAYMO</c:v>
                </c:pt>
                <c:pt idx="4">
                  <c:v>WMT</c:v>
                </c:pt>
                <c:pt idx="5">
                  <c:v>BABI</c:v>
                </c:pt>
                <c:pt idx="6">
                  <c:v>Ave</c:v>
                </c:pt>
              </c:strCache>
            </c:strRef>
          </c:cat>
          <c:val>
            <c:numRef>
              <c:f>'Revision Eva'!$E$11:$E$17</c:f>
              <c:numCache>
                <c:formatCode>General</c:formatCode>
                <c:ptCount val="7"/>
                <c:pt idx="0">
                  <c:v>0.66200000000000003</c:v>
                </c:pt>
                <c:pt idx="1">
                  <c:v>0.74</c:v>
                </c:pt>
                <c:pt idx="2">
                  <c:v>0.65939999999999999</c:v>
                </c:pt>
                <c:pt idx="3">
                  <c:v>0.66199999999999992</c:v>
                </c:pt>
                <c:pt idx="4">
                  <c:v>0.60024999999999995</c:v>
                </c:pt>
                <c:pt idx="5">
                  <c:v>0.5606000000000001</c:v>
                </c:pt>
                <c:pt idx="6">
                  <c:v>0.64737499999999992</c:v>
                </c:pt>
              </c:numCache>
            </c:numRef>
          </c:val>
          <c:extLst>
            <c:ext xmlns:c16="http://schemas.microsoft.com/office/drawing/2014/chart" uri="{C3380CC4-5D6E-409C-BE32-E72D297353CC}">
              <c16:uniqueId val="{00000003-C110-BF48-A38A-D3D87EF89F4B}"/>
            </c:ext>
          </c:extLst>
        </c:ser>
        <c:ser>
          <c:idx val="4"/>
          <c:order val="4"/>
          <c:tx>
            <c:strRef>
              <c:f>'Revision Eva'!$F$10</c:f>
              <c:strCache>
                <c:ptCount val="1"/>
                <c:pt idx="0">
                  <c:v>LSTM-Inf</c:v>
                </c:pt>
              </c:strCache>
            </c:strRef>
          </c:tx>
          <c:spPr>
            <a:solidFill>
              <a:schemeClr val="accent1">
                <a:lumMod val="20000"/>
                <a:lumOff val="80000"/>
              </a:schemeClr>
            </a:solidFill>
            <a:ln w="25400">
              <a:solidFill>
                <a:schemeClr val="tx1"/>
              </a:solidFill>
            </a:ln>
            <a:effectLst/>
          </c:spPr>
          <c:invertIfNegative val="0"/>
          <c:cat>
            <c:strRef>
              <c:f>'Revision Eva'!$A$11:$A$17</c:f>
              <c:strCache>
                <c:ptCount val="7"/>
                <c:pt idx="0">
                  <c:v>TREC10</c:v>
                </c:pt>
                <c:pt idx="1">
                  <c:v>PTB</c:v>
                </c:pt>
                <c:pt idx="2">
                  <c:v>IMDB</c:v>
                </c:pt>
                <c:pt idx="3">
                  <c:v>WAYMO</c:v>
                </c:pt>
                <c:pt idx="4">
                  <c:v>WMT</c:v>
                </c:pt>
                <c:pt idx="5">
                  <c:v>BABI</c:v>
                </c:pt>
                <c:pt idx="6">
                  <c:v>Ave</c:v>
                </c:pt>
              </c:strCache>
            </c:strRef>
          </c:cat>
          <c:val>
            <c:numRef>
              <c:f>'Revision Eva'!$F$11:$F$17</c:f>
              <c:numCache>
                <c:formatCode>General</c:formatCode>
                <c:ptCount val="7"/>
                <c:pt idx="0">
                  <c:v>1.4561679824435194</c:v>
                </c:pt>
                <c:pt idx="1">
                  <c:v>2.0276967036060847</c:v>
                </c:pt>
                <c:pt idx="2">
                  <c:v>1.8738679959702322</c:v>
                </c:pt>
                <c:pt idx="3">
                  <c:v>1.9948857506172242</c:v>
                </c:pt>
                <c:pt idx="4">
                  <c:v>1.8732052261835679</c:v>
                </c:pt>
                <c:pt idx="5">
                  <c:v>1.3675545168027774</c:v>
                </c:pt>
                <c:pt idx="6">
                  <c:v>1.7655630292705675</c:v>
                </c:pt>
              </c:numCache>
            </c:numRef>
          </c:val>
          <c:extLst>
            <c:ext xmlns:c16="http://schemas.microsoft.com/office/drawing/2014/chart" uri="{C3380CC4-5D6E-409C-BE32-E72D297353CC}">
              <c16:uniqueId val="{00000004-C110-BF48-A38A-D3D87EF89F4B}"/>
            </c:ext>
          </c:extLst>
        </c:ser>
        <c:ser>
          <c:idx val="5"/>
          <c:order val="5"/>
          <c:tx>
            <c:strRef>
              <c:f>'Revision Eva'!$G$10</c:f>
              <c:strCache>
                <c:ptCount val="1"/>
                <c:pt idx="0">
                  <c:v>Static-Arch</c:v>
                </c:pt>
              </c:strCache>
            </c:strRef>
          </c:tx>
          <c:spPr>
            <a:solidFill>
              <a:schemeClr val="accent2"/>
            </a:solidFill>
            <a:ln w="25400">
              <a:solidFill>
                <a:schemeClr val="tx1"/>
              </a:solidFill>
            </a:ln>
            <a:effectLst/>
          </c:spPr>
          <c:invertIfNegative val="0"/>
          <c:cat>
            <c:strRef>
              <c:f>'Revision Eva'!$A$11:$A$17</c:f>
              <c:strCache>
                <c:ptCount val="7"/>
                <c:pt idx="0">
                  <c:v>TREC10</c:v>
                </c:pt>
                <c:pt idx="1">
                  <c:v>PTB</c:v>
                </c:pt>
                <c:pt idx="2">
                  <c:v>IMDB</c:v>
                </c:pt>
                <c:pt idx="3">
                  <c:v>WAYMO</c:v>
                </c:pt>
                <c:pt idx="4">
                  <c:v>WMT</c:v>
                </c:pt>
                <c:pt idx="5">
                  <c:v>BABI</c:v>
                </c:pt>
                <c:pt idx="6">
                  <c:v>Ave</c:v>
                </c:pt>
              </c:strCache>
            </c:strRef>
          </c:cat>
          <c:val>
            <c:numRef>
              <c:f>'Revision Eva'!$G$11:$G$17</c:f>
              <c:numCache>
                <c:formatCode>General</c:formatCode>
                <c:ptCount val="7"/>
                <c:pt idx="0">
                  <c:v>1.0959580483932869</c:v>
                </c:pt>
                <c:pt idx="1">
                  <c:v>1.5280137825449711</c:v>
                </c:pt>
                <c:pt idx="2">
                  <c:v>1.4120710939005665</c:v>
                </c:pt>
                <c:pt idx="3">
                  <c:v>1.5033348102119057</c:v>
                </c:pt>
                <c:pt idx="4">
                  <c:v>1.4116370435356149</c:v>
                </c:pt>
                <c:pt idx="5">
                  <c:v>1.0305623906902619</c:v>
                </c:pt>
                <c:pt idx="6">
                  <c:v>1.3302628615461012</c:v>
                </c:pt>
              </c:numCache>
            </c:numRef>
          </c:val>
          <c:extLst>
            <c:ext xmlns:c16="http://schemas.microsoft.com/office/drawing/2014/chart" uri="{C3380CC4-5D6E-409C-BE32-E72D297353CC}">
              <c16:uniqueId val="{00000005-C110-BF48-A38A-D3D87EF89F4B}"/>
            </c:ext>
          </c:extLst>
        </c:ser>
        <c:ser>
          <c:idx val="6"/>
          <c:order val="6"/>
          <c:tx>
            <c:strRef>
              <c:f>'Revision Eva'!$H$10</c:f>
              <c:strCache>
                <c:ptCount val="1"/>
                <c:pt idx="0">
                  <c:v>Dyn-Arch</c:v>
                </c:pt>
              </c:strCache>
            </c:strRef>
          </c:tx>
          <c:spPr>
            <a:pattFill prst="wdUpDiag">
              <a:fgClr>
                <a:schemeClr val="accent6"/>
              </a:fgClr>
              <a:bgClr>
                <a:schemeClr val="bg1"/>
              </a:bgClr>
            </a:pattFill>
            <a:ln w="25400">
              <a:solidFill>
                <a:schemeClr val="tx1"/>
              </a:solidFill>
            </a:ln>
            <a:effectLst/>
          </c:spPr>
          <c:invertIfNegative val="0"/>
          <c:cat>
            <c:strRef>
              <c:f>'Revision Eva'!$A$11:$A$17</c:f>
              <c:strCache>
                <c:ptCount val="7"/>
                <c:pt idx="0">
                  <c:v>TREC10</c:v>
                </c:pt>
                <c:pt idx="1">
                  <c:v>PTB</c:v>
                </c:pt>
                <c:pt idx="2">
                  <c:v>IMDB</c:v>
                </c:pt>
                <c:pt idx="3">
                  <c:v>WAYMO</c:v>
                </c:pt>
                <c:pt idx="4">
                  <c:v>WMT</c:v>
                </c:pt>
                <c:pt idx="5">
                  <c:v>BABI</c:v>
                </c:pt>
                <c:pt idx="6">
                  <c:v>Ave</c:v>
                </c:pt>
              </c:strCache>
            </c:strRef>
          </c:cat>
          <c:val>
            <c:numRef>
              <c:f>'Revision Eva'!$H$11:$H$17</c:f>
              <c:numCache>
                <c:formatCode>General</c:formatCode>
                <c:ptCount val="7"/>
                <c:pt idx="0">
                  <c:v>0.99771897547049604</c:v>
                </c:pt>
                <c:pt idx="1">
                  <c:v>0.98343692334360155</c:v>
                </c:pt>
                <c:pt idx="2">
                  <c:v>0.90863871350895609</c:v>
                </c:pt>
                <c:pt idx="3">
                  <c:v>0.96793000565922305</c:v>
                </c:pt>
                <c:pt idx="4">
                  <c:v>0.90888991744001324</c:v>
                </c:pt>
                <c:pt idx="5">
                  <c:v>0.66337812821924702</c:v>
                </c:pt>
                <c:pt idx="6">
                  <c:v>0.90499877727358946</c:v>
                </c:pt>
              </c:numCache>
            </c:numRef>
          </c:val>
          <c:extLst>
            <c:ext xmlns:c16="http://schemas.microsoft.com/office/drawing/2014/chart" uri="{C3380CC4-5D6E-409C-BE32-E72D297353CC}">
              <c16:uniqueId val="{00000006-C110-BF48-A38A-D3D87EF89F4B}"/>
            </c:ext>
          </c:extLst>
        </c:ser>
        <c:ser>
          <c:idx val="7"/>
          <c:order val="7"/>
          <c:tx>
            <c:strRef>
              <c:f>'Revision Eva'!$I$10</c:f>
              <c:strCache>
                <c:ptCount val="1"/>
                <c:pt idx="0">
                  <c:v>ŋ-LSTM</c:v>
                </c:pt>
              </c:strCache>
            </c:strRef>
          </c:tx>
          <c:spPr>
            <a:solidFill>
              <a:schemeClr val="accent6"/>
            </a:solidFill>
            <a:ln w="25400">
              <a:solidFill>
                <a:schemeClr val="tx1"/>
              </a:solidFill>
            </a:ln>
            <a:effectLst/>
          </c:spPr>
          <c:invertIfNegative val="0"/>
          <c:cat>
            <c:strRef>
              <c:f>'Revision Eva'!$A$11:$A$17</c:f>
              <c:strCache>
                <c:ptCount val="7"/>
                <c:pt idx="0">
                  <c:v>TREC10</c:v>
                </c:pt>
                <c:pt idx="1">
                  <c:v>PTB</c:v>
                </c:pt>
                <c:pt idx="2">
                  <c:v>IMDB</c:v>
                </c:pt>
                <c:pt idx="3">
                  <c:v>WAYMO</c:v>
                </c:pt>
                <c:pt idx="4">
                  <c:v>WMT</c:v>
                </c:pt>
                <c:pt idx="5">
                  <c:v>BABI</c:v>
                </c:pt>
                <c:pt idx="6">
                  <c:v>Ave</c:v>
                </c:pt>
              </c:strCache>
            </c:strRef>
          </c:cat>
          <c:val>
            <c:numRef>
              <c:f>'Revision Eva'!$I$11:$I$17</c:f>
              <c:numCache>
                <c:formatCode>General</c:formatCode>
                <c:ptCount val="7"/>
                <c:pt idx="0">
                  <c:v>0.455243399285373</c:v>
                </c:pt>
                <c:pt idx="1">
                  <c:v>0.41597161258462412</c:v>
                </c:pt>
                <c:pt idx="2">
                  <c:v>0.35597602318350452</c:v>
                </c:pt>
                <c:pt idx="3">
                  <c:v>0.38015441467423966</c:v>
                </c:pt>
                <c:pt idx="4">
                  <c:v>0.33568287991035206</c:v>
                </c:pt>
                <c:pt idx="5">
                  <c:v>0.23518487062235482</c:v>
                </c:pt>
                <c:pt idx="6">
                  <c:v>0.36303553337674138</c:v>
                </c:pt>
              </c:numCache>
            </c:numRef>
          </c:val>
          <c:extLst>
            <c:ext xmlns:c16="http://schemas.microsoft.com/office/drawing/2014/chart" uri="{C3380CC4-5D6E-409C-BE32-E72D297353CC}">
              <c16:uniqueId val="{00000007-C110-BF48-A38A-D3D87EF89F4B}"/>
            </c:ext>
          </c:extLst>
        </c:ser>
        <c:dLbls>
          <c:showLegendKey val="0"/>
          <c:showVal val="0"/>
          <c:showCatName val="0"/>
          <c:showSerName val="0"/>
          <c:showPercent val="0"/>
          <c:showBubbleSize val="0"/>
        </c:dLbls>
        <c:gapWidth val="150"/>
        <c:axId val="189487248"/>
        <c:axId val="189487808"/>
      </c:barChart>
      <c:catAx>
        <c:axId val="189487248"/>
        <c:scaling>
          <c:orientation val="minMax"/>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9487808"/>
        <c:crosses val="autoZero"/>
        <c:auto val="1"/>
        <c:lblAlgn val="ctr"/>
        <c:lblOffset val="100"/>
        <c:noMultiLvlLbl val="0"/>
      </c:catAx>
      <c:valAx>
        <c:axId val="189487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t>Normalized Energy Consumption</a:t>
                </a:r>
              </a:p>
            </c:rich>
          </c:tx>
          <c:layout>
            <c:manualLayout>
              <c:xMode val="edge"/>
              <c:yMode val="edge"/>
              <c:x val="1.3734425755990673E-2"/>
              <c:y val="0.20595565974809338"/>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9487248"/>
        <c:crosses val="autoZero"/>
        <c:crossBetween val="between"/>
      </c:valAx>
      <c:spPr>
        <a:noFill/>
        <a:ln w="28575">
          <a:solidFill>
            <a:schemeClr val="tx1"/>
          </a:solidFill>
        </a:ln>
        <a:effectLst/>
      </c:spPr>
    </c:plotArea>
    <c:legend>
      <c:legendPos val="t"/>
      <c:layout>
        <c:manualLayout>
          <c:xMode val="edge"/>
          <c:yMode val="edge"/>
          <c:x val="9.6028411090140792E-2"/>
          <c:y val="0.21050281064602469"/>
          <c:w val="0.89999991151765801"/>
          <c:h val="8.7979959519515247E-2"/>
        </c:manualLayout>
      </c:layout>
      <c:overlay val="0"/>
      <c:spPr>
        <a:solidFill>
          <a:schemeClr val="bg1"/>
        </a:solidFill>
        <a:ln w="28575">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Eva!$A$70</c:f>
              <c:strCache>
                <c:ptCount val="1"/>
                <c:pt idx="0">
                  <c:v>TREC10</c:v>
                </c:pt>
              </c:strCache>
            </c:strRef>
          </c:tx>
          <c:spPr>
            <a:ln w="28575" cap="rnd">
              <a:solidFill>
                <a:schemeClr val="accent1"/>
              </a:solidFill>
              <a:round/>
            </a:ln>
            <a:effectLst/>
          </c:spPr>
          <c:marker>
            <c:symbol val="circle"/>
            <c:size val="9"/>
            <c:spPr>
              <a:solidFill>
                <a:schemeClr val="bg1"/>
              </a:solidFill>
              <a:ln w="25400">
                <a:solidFill>
                  <a:schemeClr val="accent1"/>
                </a:solidFill>
              </a:ln>
              <a:effectLst/>
            </c:spPr>
          </c:marker>
          <c:cat>
            <c:strRef>
              <c:f>Eva!$B$69:$E$69</c:f>
              <c:strCache>
                <c:ptCount val="4"/>
                <c:pt idx="0">
                  <c:v>Baseline</c:v>
                </c:pt>
                <c:pt idx="1">
                  <c:v>MS1</c:v>
                </c:pt>
                <c:pt idx="2">
                  <c:v>MS2</c:v>
                </c:pt>
                <c:pt idx="3">
                  <c:v>ŋ-LSTM</c:v>
                </c:pt>
              </c:strCache>
            </c:strRef>
          </c:cat>
          <c:val>
            <c:numRef>
              <c:f>Eva!$B$70:$E$70</c:f>
              <c:numCache>
                <c:formatCode>General</c:formatCode>
                <c:ptCount val="4"/>
                <c:pt idx="0">
                  <c:v>1</c:v>
                </c:pt>
                <c:pt idx="1">
                  <c:v>0.65</c:v>
                </c:pt>
                <c:pt idx="2">
                  <c:v>0.82</c:v>
                </c:pt>
                <c:pt idx="3">
                  <c:v>0.59599999999999997</c:v>
                </c:pt>
              </c:numCache>
            </c:numRef>
          </c:val>
          <c:smooth val="0"/>
          <c:extLst>
            <c:ext xmlns:c16="http://schemas.microsoft.com/office/drawing/2014/chart" uri="{C3380CC4-5D6E-409C-BE32-E72D297353CC}">
              <c16:uniqueId val="{00000000-233F-3E46-AEBF-1E470C83EACC}"/>
            </c:ext>
          </c:extLst>
        </c:ser>
        <c:ser>
          <c:idx val="1"/>
          <c:order val="1"/>
          <c:tx>
            <c:strRef>
              <c:f>Eva!$A$71</c:f>
              <c:strCache>
                <c:ptCount val="1"/>
                <c:pt idx="0">
                  <c:v>PTB</c:v>
                </c:pt>
              </c:strCache>
            </c:strRef>
          </c:tx>
          <c:spPr>
            <a:ln w="28575" cap="rnd">
              <a:solidFill>
                <a:schemeClr val="accent2"/>
              </a:solidFill>
              <a:round/>
            </a:ln>
            <a:effectLst/>
          </c:spPr>
          <c:marker>
            <c:symbol val="square"/>
            <c:size val="7"/>
            <c:spPr>
              <a:solidFill>
                <a:schemeClr val="bg1"/>
              </a:solidFill>
              <a:ln w="25400">
                <a:solidFill>
                  <a:schemeClr val="accent2"/>
                </a:solidFill>
              </a:ln>
              <a:effectLst/>
            </c:spPr>
          </c:marker>
          <c:cat>
            <c:strRef>
              <c:f>Eva!$B$69:$E$69</c:f>
              <c:strCache>
                <c:ptCount val="4"/>
                <c:pt idx="0">
                  <c:v>Baseline</c:v>
                </c:pt>
                <c:pt idx="1">
                  <c:v>MS1</c:v>
                </c:pt>
                <c:pt idx="2">
                  <c:v>MS2</c:v>
                </c:pt>
                <c:pt idx="3">
                  <c:v>ŋ-LSTM</c:v>
                </c:pt>
              </c:strCache>
            </c:strRef>
          </c:cat>
          <c:val>
            <c:numRef>
              <c:f>Eva!$B$71:$E$71</c:f>
              <c:numCache>
                <c:formatCode>General</c:formatCode>
                <c:ptCount val="4"/>
                <c:pt idx="0">
                  <c:v>1</c:v>
                </c:pt>
                <c:pt idx="1">
                  <c:v>0.7</c:v>
                </c:pt>
                <c:pt idx="2">
                  <c:v>0.8</c:v>
                </c:pt>
                <c:pt idx="3">
                  <c:v>0.62</c:v>
                </c:pt>
              </c:numCache>
            </c:numRef>
          </c:val>
          <c:smooth val="0"/>
          <c:extLst>
            <c:ext xmlns:c16="http://schemas.microsoft.com/office/drawing/2014/chart" uri="{C3380CC4-5D6E-409C-BE32-E72D297353CC}">
              <c16:uniqueId val="{00000001-233F-3E46-AEBF-1E470C83EACC}"/>
            </c:ext>
          </c:extLst>
        </c:ser>
        <c:ser>
          <c:idx val="2"/>
          <c:order val="2"/>
          <c:tx>
            <c:strRef>
              <c:f>Eva!$A$72</c:f>
              <c:strCache>
                <c:ptCount val="1"/>
                <c:pt idx="0">
                  <c:v>IMDB</c:v>
                </c:pt>
              </c:strCache>
            </c:strRef>
          </c:tx>
          <c:spPr>
            <a:ln w="28575" cap="rnd">
              <a:solidFill>
                <a:schemeClr val="accent3"/>
              </a:solidFill>
              <a:round/>
            </a:ln>
            <a:effectLst/>
          </c:spPr>
          <c:marker>
            <c:symbol val="triangle"/>
            <c:size val="10"/>
            <c:spPr>
              <a:solidFill>
                <a:schemeClr val="bg1"/>
              </a:solidFill>
              <a:ln w="25400">
                <a:solidFill>
                  <a:schemeClr val="accent3"/>
                </a:solidFill>
              </a:ln>
              <a:effectLst/>
            </c:spPr>
          </c:marker>
          <c:cat>
            <c:strRef>
              <c:f>Eva!$B$69:$E$69</c:f>
              <c:strCache>
                <c:ptCount val="4"/>
                <c:pt idx="0">
                  <c:v>Baseline</c:v>
                </c:pt>
                <c:pt idx="1">
                  <c:v>MS1</c:v>
                </c:pt>
                <c:pt idx="2">
                  <c:v>MS2</c:v>
                </c:pt>
                <c:pt idx="3">
                  <c:v>ŋ-LSTM</c:v>
                </c:pt>
              </c:strCache>
            </c:strRef>
          </c:cat>
          <c:val>
            <c:numRef>
              <c:f>Eva!$B$72:$E$72</c:f>
              <c:numCache>
                <c:formatCode>General</c:formatCode>
                <c:ptCount val="4"/>
                <c:pt idx="0">
                  <c:v>1</c:v>
                </c:pt>
                <c:pt idx="1">
                  <c:v>0.67</c:v>
                </c:pt>
                <c:pt idx="2">
                  <c:v>0.78</c:v>
                </c:pt>
                <c:pt idx="3">
                  <c:v>0.5951999999980131</c:v>
                </c:pt>
              </c:numCache>
            </c:numRef>
          </c:val>
          <c:smooth val="0"/>
          <c:extLst>
            <c:ext xmlns:c16="http://schemas.microsoft.com/office/drawing/2014/chart" uri="{C3380CC4-5D6E-409C-BE32-E72D297353CC}">
              <c16:uniqueId val="{00000002-233F-3E46-AEBF-1E470C83EACC}"/>
            </c:ext>
          </c:extLst>
        </c:ser>
        <c:ser>
          <c:idx val="3"/>
          <c:order val="3"/>
          <c:tx>
            <c:strRef>
              <c:f>Eva!$A$73</c:f>
              <c:strCache>
                <c:ptCount val="1"/>
                <c:pt idx="0">
                  <c:v>WAYMO</c:v>
                </c:pt>
              </c:strCache>
            </c:strRef>
          </c:tx>
          <c:spPr>
            <a:ln w="28575" cap="rnd">
              <a:solidFill>
                <a:schemeClr val="accent4"/>
              </a:solidFill>
              <a:round/>
            </a:ln>
            <a:effectLst/>
          </c:spPr>
          <c:marker>
            <c:symbol val="diamond"/>
            <c:size val="9"/>
            <c:spPr>
              <a:solidFill>
                <a:schemeClr val="bg1"/>
              </a:solidFill>
              <a:ln w="25400">
                <a:solidFill>
                  <a:schemeClr val="accent4"/>
                </a:solidFill>
              </a:ln>
              <a:effectLst/>
            </c:spPr>
          </c:marker>
          <c:cat>
            <c:strRef>
              <c:f>Eva!$B$69:$E$69</c:f>
              <c:strCache>
                <c:ptCount val="4"/>
                <c:pt idx="0">
                  <c:v>Baseline</c:v>
                </c:pt>
                <c:pt idx="1">
                  <c:v>MS1</c:v>
                </c:pt>
                <c:pt idx="2">
                  <c:v>MS2</c:v>
                </c:pt>
                <c:pt idx="3">
                  <c:v>ŋ-LSTM</c:v>
                </c:pt>
              </c:strCache>
            </c:strRef>
          </c:cat>
          <c:val>
            <c:numRef>
              <c:f>Eva!$B$73:$E$73</c:f>
              <c:numCache>
                <c:formatCode>General</c:formatCode>
                <c:ptCount val="4"/>
                <c:pt idx="0">
                  <c:v>1</c:v>
                </c:pt>
                <c:pt idx="1">
                  <c:v>0.70000000000000007</c:v>
                </c:pt>
                <c:pt idx="2">
                  <c:v>0.7400000000000001</c:v>
                </c:pt>
                <c:pt idx="3">
                  <c:v>0.59599999999937914</c:v>
                </c:pt>
              </c:numCache>
            </c:numRef>
          </c:val>
          <c:smooth val="0"/>
          <c:extLst>
            <c:ext xmlns:c16="http://schemas.microsoft.com/office/drawing/2014/chart" uri="{C3380CC4-5D6E-409C-BE32-E72D297353CC}">
              <c16:uniqueId val="{00000003-233F-3E46-AEBF-1E470C83EACC}"/>
            </c:ext>
          </c:extLst>
        </c:ser>
        <c:ser>
          <c:idx val="4"/>
          <c:order val="4"/>
          <c:tx>
            <c:strRef>
              <c:f>Eva!$A$74</c:f>
              <c:strCache>
                <c:ptCount val="1"/>
                <c:pt idx="0">
                  <c:v>WMT</c:v>
                </c:pt>
              </c:strCache>
            </c:strRef>
          </c:tx>
          <c:spPr>
            <a:ln w="28575" cap="rnd">
              <a:solidFill>
                <a:schemeClr val="accent5"/>
              </a:solidFill>
              <a:round/>
            </a:ln>
            <a:effectLst/>
          </c:spPr>
          <c:marker>
            <c:symbol val="plus"/>
            <c:size val="9"/>
            <c:spPr>
              <a:noFill/>
              <a:ln w="25400">
                <a:solidFill>
                  <a:schemeClr val="accent5"/>
                </a:solidFill>
              </a:ln>
              <a:effectLst/>
            </c:spPr>
          </c:marker>
          <c:cat>
            <c:strRef>
              <c:f>Eva!$B$69:$E$69</c:f>
              <c:strCache>
                <c:ptCount val="4"/>
                <c:pt idx="0">
                  <c:v>Baseline</c:v>
                </c:pt>
                <c:pt idx="1">
                  <c:v>MS1</c:v>
                </c:pt>
                <c:pt idx="2">
                  <c:v>MS2</c:v>
                </c:pt>
                <c:pt idx="3">
                  <c:v>ŋ-LSTM</c:v>
                </c:pt>
              </c:strCache>
            </c:strRef>
          </c:cat>
          <c:val>
            <c:numRef>
              <c:f>Eva!$B$74:$E$74</c:f>
              <c:numCache>
                <c:formatCode>General</c:formatCode>
                <c:ptCount val="4"/>
                <c:pt idx="0">
                  <c:v>1</c:v>
                </c:pt>
                <c:pt idx="1">
                  <c:v>0.6925</c:v>
                </c:pt>
                <c:pt idx="2">
                  <c:v>0.70000000000000007</c:v>
                </c:pt>
                <c:pt idx="3">
                  <c:v>0.57700000000019736</c:v>
                </c:pt>
              </c:numCache>
            </c:numRef>
          </c:val>
          <c:smooth val="0"/>
          <c:extLst>
            <c:ext xmlns:c16="http://schemas.microsoft.com/office/drawing/2014/chart" uri="{C3380CC4-5D6E-409C-BE32-E72D297353CC}">
              <c16:uniqueId val="{00000004-233F-3E46-AEBF-1E470C83EACC}"/>
            </c:ext>
          </c:extLst>
        </c:ser>
        <c:ser>
          <c:idx val="5"/>
          <c:order val="5"/>
          <c:tx>
            <c:strRef>
              <c:f>Eva!$A$75</c:f>
              <c:strCache>
                <c:ptCount val="1"/>
                <c:pt idx="0">
                  <c:v>BABI</c:v>
                </c:pt>
              </c:strCache>
            </c:strRef>
          </c:tx>
          <c:spPr>
            <a:ln w="28575" cap="rnd">
              <a:solidFill>
                <a:schemeClr val="accent6"/>
              </a:solidFill>
              <a:round/>
            </a:ln>
            <a:effectLst/>
          </c:spPr>
          <c:marker>
            <c:symbol val="x"/>
            <c:size val="9"/>
            <c:spPr>
              <a:noFill/>
              <a:ln w="25400">
                <a:solidFill>
                  <a:schemeClr val="accent6"/>
                </a:solidFill>
              </a:ln>
              <a:effectLst/>
            </c:spPr>
          </c:marker>
          <c:cat>
            <c:strRef>
              <c:f>Eva!$B$69:$E$69</c:f>
              <c:strCache>
                <c:ptCount val="4"/>
                <c:pt idx="0">
                  <c:v>Baseline</c:v>
                </c:pt>
                <c:pt idx="1">
                  <c:v>MS1</c:v>
                </c:pt>
                <c:pt idx="2">
                  <c:v>MS2</c:v>
                </c:pt>
                <c:pt idx="3">
                  <c:v>ŋ-LSTM</c:v>
                </c:pt>
              </c:strCache>
            </c:strRef>
          </c:cat>
          <c:val>
            <c:numRef>
              <c:f>Eva!$B$75:$E$75</c:f>
              <c:numCache>
                <c:formatCode>General</c:formatCode>
                <c:ptCount val="4"/>
                <c:pt idx="0">
                  <c:v>1</c:v>
                </c:pt>
                <c:pt idx="1">
                  <c:v>0.68</c:v>
                </c:pt>
                <c:pt idx="2">
                  <c:v>0.68</c:v>
                </c:pt>
                <c:pt idx="3">
                  <c:v>0.56479999999999997</c:v>
                </c:pt>
              </c:numCache>
            </c:numRef>
          </c:val>
          <c:smooth val="0"/>
          <c:extLst>
            <c:ext xmlns:c16="http://schemas.microsoft.com/office/drawing/2014/chart" uri="{C3380CC4-5D6E-409C-BE32-E72D297353CC}">
              <c16:uniqueId val="{00000005-233F-3E46-AEBF-1E470C83EACC}"/>
            </c:ext>
          </c:extLst>
        </c:ser>
        <c:dLbls>
          <c:showLegendKey val="0"/>
          <c:showVal val="0"/>
          <c:showCatName val="0"/>
          <c:showSerName val="0"/>
          <c:showPercent val="0"/>
          <c:showBubbleSize val="0"/>
        </c:dLbls>
        <c:marker val="1"/>
        <c:smooth val="0"/>
        <c:axId val="187332096"/>
        <c:axId val="187332656"/>
      </c:lineChart>
      <c:catAx>
        <c:axId val="187332096"/>
        <c:scaling>
          <c:orientation val="minMax"/>
        </c:scaling>
        <c:delete val="0"/>
        <c:axPos val="b"/>
        <c:numFmt formatCode="General" sourceLinked="1"/>
        <c:majorTickMark val="none"/>
        <c:minorTickMark val="cross"/>
        <c:tickLblPos val="nextTo"/>
        <c:spPr>
          <a:noFill/>
          <a:ln w="2857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7332656"/>
        <c:crosses val="autoZero"/>
        <c:auto val="1"/>
        <c:lblAlgn val="ctr"/>
        <c:lblOffset val="100"/>
        <c:noMultiLvlLbl val="0"/>
      </c:catAx>
      <c:valAx>
        <c:axId val="187332656"/>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sz="2400"/>
                  <a:t>Weight</a:t>
                </a:r>
                <a:r>
                  <a:rPr lang="en-US" sz="2400" baseline="0"/>
                  <a:t> Matrices DM</a:t>
                </a:r>
                <a:endParaRPr lang="en-US" sz="2400"/>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87332096"/>
        <c:crosses val="autoZero"/>
        <c:crossBetween val="between"/>
        <c:majorUnit val="0.2"/>
      </c:valAx>
      <c:spPr>
        <a:noFill/>
        <a:ln w="28575">
          <a:solidFill>
            <a:schemeClr val="tx1"/>
          </a:solid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Eva!$G$70</c:f>
              <c:strCache>
                <c:ptCount val="1"/>
                <c:pt idx="0">
                  <c:v>TREC10</c:v>
                </c:pt>
              </c:strCache>
            </c:strRef>
          </c:tx>
          <c:spPr>
            <a:ln w="28575" cap="rnd">
              <a:solidFill>
                <a:schemeClr val="accent1"/>
              </a:solidFill>
              <a:round/>
            </a:ln>
            <a:effectLst/>
          </c:spPr>
          <c:marker>
            <c:symbol val="circle"/>
            <c:size val="9"/>
            <c:spPr>
              <a:solidFill>
                <a:schemeClr val="bg1"/>
              </a:solidFill>
              <a:ln w="25400">
                <a:solidFill>
                  <a:schemeClr val="accent1"/>
                </a:solidFill>
              </a:ln>
              <a:effectLst/>
            </c:spPr>
          </c:marker>
          <c:cat>
            <c:strRef>
              <c:f>Eva!$H$69:$K$69</c:f>
              <c:strCache>
                <c:ptCount val="4"/>
                <c:pt idx="0">
                  <c:v>Baseline</c:v>
                </c:pt>
                <c:pt idx="1">
                  <c:v>MS1</c:v>
                </c:pt>
                <c:pt idx="2">
                  <c:v>MS2</c:v>
                </c:pt>
                <c:pt idx="3">
                  <c:v>ŋ-LSTM</c:v>
                </c:pt>
              </c:strCache>
            </c:strRef>
          </c:cat>
          <c:val>
            <c:numRef>
              <c:f>Eva!$H$70:$K$70</c:f>
              <c:numCache>
                <c:formatCode>General</c:formatCode>
                <c:ptCount val="4"/>
                <c:pt idx="0">
                  <c:v>1</c:v>
                </c:pt>
                <c:pt idx="1">
                  <c:v>1</c:v>
                </c:pt>
                <c:pt idx="2">
                  <c:v>0.76</c:v>
                </c:pt>
                <c:pt idx="3">
                  <c:v>0.76</c:v>
                </c:pt>
              </c:numCache>
            </c:numRef>
          </c:val>
          <c:smooth val="0"/>
          <c:extLst>
            <c:ext xmlns:c16="http://schemas.microsoft.com/office/drawing/2014/chart" uri="{C3380CC4-5D6E-409C-BE32-E72D297353CC}">
              <c16:uniqueId val="{00000000-D14F-4D4F-BECE-ACAA9C74EC0C}"/>
            </c:ext>
          </c:extLst>
        </c:ser>
        <c:ser>
          <c:idx val="1"/>
          <c:order val="1"/>
          <c:tx>
            <c:strRef>
              <c:f>Eva!$G$71</c:f>
              <c:strCache>
                <c:ptCount val="1"/>
                <c:pt idx="0">
                  <c:v>PTB</c:v>
                </c:pt>
              </c:strCache>
            </c:strRef>
          </c:tx>
          <c:spPr>
            <a:ln w="28575" cap="rnd">
              <a:solidFill>
                <a:schemeClr val="accent2"/>
              </a:solidFill>
              <a:round/>
            </a:ln>
            <a:effectLst/>
          </c:spPr>
          <c:marker>
            <c:symbol val="square"/>
            <c:size val="8"/>
            <c:spPr>
              <a:solidFill>
                <a:schemeClr val="bg1"/>
              </a:solidFill>
              <a:ln w="25400">
                <a:solidFill>
                  <a:schemeClr val="accent2"/>
                </a:solidFill>
              </a:ln>
              <a:effectLst/>
            </c:spPr>
          </c:marker>
          <c:cat>
            <c:strRef>
              <c:f>Eva!$H$69:$K$69</c:f>
              <c:strCache>
                <c:ptCount val="4"/>
                <c:pt idx="0">
                  <c:v>Baseline</c:v>
                </c:pt>
                <c:pt idx="1">
                  <c:v>MS1</c:v>
                </c:pt>
                <c:pt idx="2">
                  <c:v>MS2</c:v>
                </c:pt>
                <c:pt idx="3">
                  <c:v>ŋ-LSTM</c:v>
                </c:pt>
              </c:strCache>
            </c:strRef>
          </c:cat>
          <c:val>
            <c:numRef>
              <c:f>Eva!$H$71:$K$71</c:f>
              <c:numCache>
                <c:formatCode>General</c:formatCode>
                <c:ptCount val="4"/>
                <c:pt idx="0">
                  <c:v>1</c:v>
                </c:pt>
                <c:pt idx="1">
                  <c:v>1</c:v>
                </c:pt>
                <c:pt idx="2">
                  <c:v>0.73333333333333328</c:v>
                </c:pt>
                <c:pt idx="3">
                  <c:v>0.73333333333333328</c:v>
                </c:pt>
              </c:numCache>
            </c:numRef>
          </c:val>
          <c:smooth val="0"/>
          <c:extLst>
            <c:ext xmlns:c16="http://schemas.microsoft.com/office/drawing/2014/chart" uri="{C3380CC4-5D6E-409C-BE32-E72D297353CC}">
              <c16:uniqueId val="{00000001-D14F-4D4F-BECE-ACAA9C74EC0C}"/>
            </c:ext>
          </c:extLst>
        </c:ser>
        <c:ser>
          <c:idx val="2"/>
          <c:order val="2"/>
          <c:tx>
            <c:strRef>
              <c:f>Eva!$G$72</c:f>
              <c:strCache>
                <c:ptCount val="1"/>
                <c:pt idx="0">
                  <c:v>IMDB</c:v>
                </c:pt>
              </c:strCache>
            </c:strRef>
          </c:tx>
          <c:spPr>
            <a:ln w="28575" cap="rnd">
              <a:solidFill>
                <a:schemeClr val="accent3"/>
              </a:solidFill>
              <a:round/>
            </a:ln>
            <a:effectLst/>
          </c:spPr>
          <c:marker>
            <c:symbol val="triangle"/>
            <c:size val="9"/>
            <c:spPr>
              <a:solidFill>
                <a:schemeClr val="bg1"/>
              </a:solidFill>
              <a:ln w="25400">
                <a:solidFill>
                  <a:schemeClr val="accent3"/>
                </a:solidFill>
              </a:ln>
              <a:effectLst/>
            </c:spPr>
          </c:marker>
          <c:cat>
            <c:strRef>
              <c:f>Eva!$H$69:$K$69</c:f>
              <c:strCache>
                <c:ptCount val="4"/>
                <c:pt idx="0">
                  <c:v>Baseline</c:v>
                </c:pt>
                <c:pt idx="1">
                  <c:v>MS1</c:v>
                </c:pt>
                <c:pt idx="2">
                  <c:v>MS2</c:v>
                </c:pt>
                <c:pt idx="3">
                  <c:v>ŋ-LSTM</c:v>
                </c:pt>
              </c:strCache>
            </c:strRef>
          </c:cat>
          <c:val>
            <c:numRef>
              <c:f>Eva!$H$72:$K$72</c:f>
              <c:numCache>
                <c:formatCode>General</c:formatCode>
                <c:ptCount val="4"/>
                <c:pt idx="0">
                  <c:v>1</c:v>
                </c:pt>
                <c:pt idx="1">
                  <c:v>1</c:v>
                </c:pt>
                <c:pt idx="2">
                  <c:v>0.70666666666666667</c:v>
                </c:pt>
                <c:pt idx="3">
                  <c:v>0.70666666666666667</c:v>
                </c:pt>
              </c:numCache>
            </c:numRef>
          </c:val>
          <c:smooth val="0"/>
          <c:extLst>
            <c:ext xmlns:c16="http://schemas.microsoft.com/office/drawing/2014/chart" uri="{C3380CC4-5D6E-409C-BE32-E72D297353CC}">
              <c16:uniqueId val="{00000002-D14F-4D4F-BECE-ACAA9C74EC0C}"/>
            </c:ext>
          </c:extLst>
        </c:ser>
        <c:ser>
          <c:idx val="3"/>
          <c:order val="3"/>
          <c:tx>
            <c:strRef>
              <c:f>Eva!$G$73</c:f>
              <c:strCache>
                <c:ptCount val="1"/>
                <c:pt idx="0">
                  <c:v>WAYMO</c:v>
                </c:pt>
              </c:strCache>
            </c:strRef>
          </c:tx>
          <c:spPr>
            <a:ln w="28575" cap="rnd">
              <a:solidFill>
                <a:schemeClr val="accent4"/>
              </a:solidFill>
              <a:round/>
            </a:ln>
            <a:effectLst/>
          </c:spPr>
          <c:marker>
            <c:symbol val="diamond"/>
            <c:size val="9"/>
            <c:spPr>
              <a:solidFill>
                <a:schemeClr val="bg1"/>
              </a:solidFill>
              <a:ln w="25400">
                <a:solidFill>
                  <a:schemeClr val="accent4"/>
                </a:solidFill>
              </a:ln>
              <a:effectLst/>
            </c:spPr>
          </c:marker>
          <c:cat>
            <c:strRef>
              <c:f>Eva!$H$69:$K$69</c:f>
              <c:strCache>
                <c:ptCount val="4"/>
                <c:pt idx="0">
                  <c:v>Baseline</c:v>
                </c:pt>
                <c:pt idx="1">
                  <c:v>MS1</c:v>
                </c:pt>
                <c:pt idx="2">
                  <c:v>MS2</c:v>
                </c:pt>
                <c:pt idx="3">
                  <c:v>ŋ-LSTM</c:v>
                </c:pt>
              </c:strCache>
            </c:strRef>
          </c:cat>
          <c:val>
            <c:numRef>
              <c:f>Eva!$H$73:$K$73</c:f>
              <c:numCache>
                <c:formatCode>General</c:formatCode>
                <c:ptCount val="4"/>
                <c:pt idx="0">
                  <c:v>1</c:v>
                </c:pt>
                <c:pt idx="1">
                  <c:v>1</c:v>
                </c:pt>
                <c:pt idx="2">
                  <c:v>0.65333333333333332</c:v>
                </c:pt>
                <c:pt idx="3">
                  <c:v>0.65333333333333332</c:v>
                </c:pt>
              </c:numCache>
            </c:numRef>
          </c:val>
          <c:smooth val="0"/>
          <c:extLst>
            <c:ext xmlns:c16="http://schemas.microsoft.com/office/drawing/2014/chart" uri="{C3380CC4-5D6E-409C-BE32-E72D297353CC}">
              <c16:uniqueId val="{00000003-D14F-4D4F-BECE-ACAA9C74EC0C}"/>
            </c:ext>
          </c:extLst>
        </c:ser>
        <c:ser>
          <c:idx val="4"/>
          <c:order val="4"/>
          <c:tx>
            <c:strRef>
              <c:f>Eva!$G$74</c:f>
              <c:strCache>
                <c:ptCount val="1"/>
                <c:pt idx="0">
                  <c:v>WMT</c:v>
                </c:pt>
              </c:strCache>
            </c:strRef>
          </c:tx>
          <c:spPr>
            <a:ln w="28575" cap="rnd">
              <a:solidFill>
                <a:schemeClr val="accent5"/>
              </a:solidFill>
              <a:round/>
            </a:ln>
            <a:effectLst/>
          </c:spPr>
          <c:marker>
            <c:symbol val="plus"/>
            <c:size val="9"/>
            <c:spPr>
              <a:noFill/>
              <a:ln w="25400">
                <a:solidFill>
                  <a:schemeClr val="accent5"/>
                </a:solidFill>
              </a:ln>
              <a:effectLst/>
            </c:spPr>
          </c:marker>
          <c:cat>
            <c:strRef>
              <c:f>Eva!$H$69:$K$69</c:f>
              <c:strCache>
                <c:ptCount val="4"/>
                <c:pt idx="0">
                  <c:v>Baseline</c:v>
                </c:pt>
                <c:pt idx="1">
                  <c:v>MS1</c:v>
                </c:pt>
                <c:pt idx="2">
                  <c:v>MS2</c:v>
                </c:pt>
                <c:pt idx="3">
                  <c:v>ŋ-LSTM</c:v>
                </c:pt>
              </c:strCache>
            </c:strRef>
          </c:cat>
          <c:val>
            <c:numRef>
              <c:f>Eva!$H$74:$K$74</c:f>
              <c:numCache>
                <c:formatCode>General</c:formatCode>
                <c:ptCount val="4"/>
                <c:pt idx="0">
                  <c:v>1</c:v>
                </c:pt>
                <c:pt idx="1">
                  <c:v>1</c:v>
                </c:pt>
                <c:pt idx="2">
                  <c:v>0.6</c:v>
                </c:pt>
                <c:pt idx="3">
                  <c:v>0.6</c:v>
                </c:pt>
              </c:numCache>
            </c:numRef>
          </c:val>
          <c:smooth val="0"/>
          <c:extLst>
            <c:ext xmlns:c16="http://schemas.microsoft.com/office/drawing/2014/chart" uri="{C3380CC4-5D6E-409C-BE32-E72D297353CC}">
              <c16:uniqueId val="{00000004-D14F-4D4F-BECE-ACAA9C74EC0C}"/>
            </c:ext>
          </c:extLst>
        </c:ser>
        <c:ser>
          <c:idx val="5"/>
          <c:order val="5"/>
          <c:tx>
            <c:strRef>
              <c:f>Eva!$G$75</c:f>
              <c:strCache>
                <c:ptCount val="1"/>
                <c:pt idx="0">
                  <c:v>BABI</c:v>
                </c:pt>
              </c:strCache>
            </c:strRef>
          </c:tx>
          <c:spPr>
            <a:ln w="28575" cap="rnd">
              <a:solidFill>
                <a:schemeClr val="accent6"/>
              </a:solidFill>
              <a:round/>
            </a:ln>
            <a:effectLst/>
          </c:spPr>
          <c:marker>
            <c:symbol val="x"/>
            <c:size val="9"/>
            <c:spPr>
              <a:noFill/>
              <a:ln w="25400">
                <a:solidFill>
                  <a:schemeClr val="accent6"/>
                </a:solidFill>
              </a:ln>
              <a:effectLst/>
            </c:spPr>
          </c:marker>
          <c:cat>
            <c:strRef>
              <c:f>Eva!$H$69:$K$69</c:f>
              <c:strCache>
                <c:ptCount val="4"/>
                <c:pt idx="0">
                  <c:v>Baseline</c:v>
                </c:pt>
                <c:pt idx="1">
                  <c:v>MS1</c:v>
                </c:pt>
                <c:pt idx="2">
                  <c:v>MS2</c:v>
                </c:pt>
                <c:pt idx="3">
                  <c:v>ŋ-LSTM</c:v>
                </c:pt>
              </c:strCache>
            </c:strRef>
          </c:cat>
          <c:val>
            <c:numRef>
              <c:f>Eva!$H$75:$K$75</c:f>
              <c:numCache>
                <c:formatCode>General</c:formatCode>
                <c:ptCount val="4"/>
                <c:pt idx="0">
                  <c:v>1</c:v>
                </c:pt>
                <c:pt idx="1">
                  <c:v>1</c:v>
                </c:pt>
                <c:pt idx="2">
                  <c:v>0.57333333333333336</c:v>
                </c:pt>
                <c:pt idx="3">
                  <c:v>0.57333333333333336</c:v>
                </c:pt>
              </c:numCache>
            </c:numRef>
          </c:val>
          <c:smooth val="0"/>
          <c:extLst>
            <c:ext xmlns:c16="http://schemas.microsoft.com/office/drawing/2014/chart" uri="{C3380CC4-5D6E-409C-BE32-E72D297353CC}">
              <c16:uniqueId val="{00000005-D14F-4D4F-BECE-ACAA9C74EC0C}"/>
            </c:ext>
          </c:extLst>
        </c:ser>
        <c:dLbls>
          <c:showLegendKey val="0"/>
          <c:showVal val="0"/>
          <c:showCatName val="0"/>
          <c:showSerName val="0"/>
          <c:showPercent val="0"/>
          <c:showBubbleSize val="0"/>
        </c:dLbls>
        <c:marker val="1"/>
        <c:smooth val="0"/>
        <c:axId val="187575888"/>
        <c:axId val="187576448"/>
      </c:lineChart>
      <c:catAx>
        <c:axId val="187575888"/>
        <c:scaling>
          <c:orientation val="minMax"/>
        </c:scaling>
        <c:delete val="0"/>
        <c:axPos val="b"/>
        <c:numFmt formatCode="General" sourceLinked="1"/>
        <c:majorTickMark val="none"/>
        <c:minorTickMark val="cross"/>
        <c:tickLblPos val="nextTo"/>
        <c:spPr>
          <a:noFill/>
          <a:ln w="2857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87576448"/>
        <c:crosses val="autoZero"/>
        <c:auto val="1"/>
        <c:lblAlgn val="ctr"/>
        <c:lblOffset val="100"/>
        <c:noMultiLvlLbl val="0"/>
      </c:catAx>
      <c:valAx>
        <c:axId val="187576448"/>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sz="2400"/>
                  <a:t>Activation Data DM</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87575888"/>
        <c:crosses val="autoZero"/>
        <c:crossBetween val="between"/>
        <c:majorUnit val="0.2"/>
      </c:valAx>
      <c:spPr>
        <a:noFill/>
        <a:ln w="28575">
          <a:solidFill>
            <a:schemeClr val="tx1"/>
          </a:solid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0.89156</cdr:x>
      <cdr:y>0.54866</cdr:y>
    </cdr:from>
    <cdr:to>
      <cdr:x>0.98117</cdr:x>
      <cdr:y>0.54866</cdr:y>
    </cdr:to>
    <cdr:cxnSp macro="">
      <cdr:nvCxnSpPr>
        <cdr:cNvPr id="3" name="Straight Connector 2">
          <a:extLst xmlns:a="http://schemas.openxmlformats.org/drawingml/2006/main">
            <a:ext uri="{FF2B5EF4-FFF2-40B4-BE49-F238E27FC236}">
              <a16:creationId xmlns:a16="http://schemas.microsoft.com/office/drawing/2014/main" id="{BFBC16E2-6F41-8240-BB4A-AE44D9D806A8}"/>
            </a:ext>
          </a:extLst>
        </cdr:cNvPr>
        <cdr:cNvCxnSpPr/>
      </cdr:nvCxnSpPr>
      <cdr:spPr>
        <a:xfrm xmlns:a="http://schemas.openxmlformats.org/drawingml/2006/main" flipH="1">
          <a:off x="7253167" y="2042997"/>
          <a:ext cx="728980" cy="0"/>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0.89743</cdr:x>
      <cdr:y>0.59062</cdr:y>
    </cdr:from>
    <cdr:to>
      <cdr:x>0.94871</cdr:x>
      <cdr:y>0.59062</cdr:y>
    </cdr:to>
    <cdr:cxnSp macro="">
      <cdr:nvCxnSpPr>
        <cdr:cNvPr id="5" name="Straight Connector 4">
          <a:extLst xmlns:a="http://schemas.openxmlformats.org/drawingml/2006/main">
            <a:ext uri="{FF2B5EF4-FFF2-40B4-BE49-F238E27FC236}">
              <a16:creationId xmlns:a16="http://schemas.microsoft.com/office/drawing/2014/main" id="{91918F31-4181-0148-A38D-958E9AC95B60}"/>
            </a:ext>
          </a:extLst>
        </cdr:cNvPr>
        <cdr:cNvCxnSpPr/>
      </cdr:nvCxnSpPr>
      <cdr:spPr>
        <a:xfrm xmlns:a="http://schemas.openxmlformats.org/drawingml/2006/main" flipH="1">
          <a:off x="4633201" y="1395653"/>
          <a:ext cx="264773" cy="0"/>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0.95682</cdr:x>
      <cdr:y>0.71461</cdr:y>
    </cdr:from>
    <cdr:to>
      <cdr:x>0.96806</cdr:x>
      <cdr:y>0.71461</cdr:y>
    </cdr:to>
    <cdr:cxnSp macro="">
      <cdr:nvCxnSpPr>
        <cdr:cNvPr id="7" name="Straight Connector 6">
          <a:extLst xmlns:a="http://schemas.openxmlformats.org/drawingml/2006/main">
            <a:ext uri="{FF2B5EF4-FFF2-40B4-BE49-F238E27FC236}">
              <a16:creationId xmlns:a16="http://schemas.microsoft.com/office/drawing/2014/main" id="{D87C5534-36D1-6345-9B9F-990B4F43A855}"/>
            </a:ext>
          </a:extLst>
        </cdr:cNvPr>
        <cdr:cNvCxnSpPr/>
      </cdr:nvCxnSpPr>
      <cdr:spPr>
        <a:xfrm xmlns:a="http://schemas.openxmlformats.org/drawingml/2006/main" flipH="1">
          <a:off x="4939820" y="1688634"/>
          <a:ext cx="58029" cy="0"/>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0.96306</cdr:x>
      <cdr:y>0.56231</cdr:y>
    </cdr:from>
    <cdr:to>
      <cdr:x>0.96306</cdr:x>
      <cdr:y>0.71601</cdr:y>
    </cdr:to>
    <cdr:cxnSp macro="">
      <cdr:nvCxnSpPr>
        <cdr:cNvPr id="9" name="Straight Connector 8">
          <a:extLst xmlns:a="http://schemas.openxmlformats.org/drawingml/2006/main">
            <a:ext uri="{FF2B5EF4-FFF2-40B4-BE49-F238E27FC236}">
              <a16:creationId xmlns:a16="http://schemas.microsoft.com/office/drawing/2014/main" id="{D5DA73FB-2EB6-C14B-B408-280C872A085F}"/>
            </a:ext>
          </a:extLst>
        </cdr:cNvPr>
        <cdr:cNvCxnSpPr/>
      </cdr:nvCxnSpPr>
      <cdr:spPr>
        <a:xfrm xmlns:a="http://schemas.openxmlformats.org/drawingml/2006/main" flipV="1">
          <a:off x="4972035" y="1328749"/>
          <a:ext cx="0" cy="363197"/>
        </a:xfrm>
        <a:prstGeom xmlns:a="http://schemas.openxmlformats.org/drawingml/2006/main" prst="line">
          <a:avLst/>
        </a:prstGeom>
        <a:ln xmlns:a="http://schemas.openxmlformats.org/drawingml/2006/main" w="19050">
          <a:solidFill>
            <a:srgbClr val="FF0000"/>
          </a:solidFill>
          <a:headEnd type="triangl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0.8876</cdr:x>
      <cdr:y>0.61824</cdr:y>
    </cdr:from>
    <cdr:to>
      <cdr:x>1</cdr:x>
      <cdr:y>0.86381</cdr:y>
    </cdr:to>
    <cdr:sp macro="" textlink="">
      <cdr:nvSpPr>
        <cdr:cNvPr id="13" name="TextBox 12"/>
        <cdr:cNvSpPr txBox="1"/>
      </cdr:nvSpPr>
      <cdr:spPr>
        <a:xfrm xmlns:a="http://schemas.openxmlformats.org/drawingml/2006/main">
          <a:off x="7423347" y="230207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D3EA9-8AC8-274D-BA26-61D7737A0CBC}" type="datetimeFigureOut">
              <a:rPr lang="en-US" smtClean="0"/>
              <a:t>7/6/21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C1BFC-AEF3-2540-9C51-F751E1379555}" type="slidenum">
              <a:rPr lang="en-US" smtClean="0"/>
              <a:t>‹#›</a:t>
            </a:fld>
            <a:endParaRPr lang="en-US"/>
          </a:p>
        </p:txBody>
      </p:sp>
    </p:spTree>
    <p:extLst>
      <p:ext uri="{BB962C8B-B14F-4D97-AF65-F5344CB8AC3E}">
        <p14:creationId xmlns:p14="http://schemas.microsoft.com/office/powerpoint/2010/main" val="1070804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 am Xingyao Zhang, a postdoc scholar from the Bespoke Silicon Group from University of Washington. Welcome to our talk on highly-efficient </a:t>
            </a:r>
            <a:r>
              <a:rPr lang="en-US" b="1" dirty="0"/>
              <a:t>large</a:t>
            </a:r>
            <a:r>
              <a:rPr lang="en-US" dirty="0"/>
              <a:t> LSTM training via memory-saving and architectural design optimizations. This work is a collaborative work between University of Houston, University of Washington, and University of Sydney. </a:t>
            </a:r>
          </a:p>
        </p:txBody>
      </p:sp>
      <p:sp>
        <p:nvSpPr>
          <p:cNvPr id="4" name="Slide Number Placeholder 3"/>
          <p:cNvSpPr>
            <a:spLocks noGrp="1"/>
          </p:cNvSpPr>
          <p:nvPr>
            <p:ph type="sldNum" sz="quarter" idx="5"/>
          </p:nvPr>
        </p:nvSpPr>
        <p:spPr/>
        <p:txBody>
          <a:bodyPr/>
          <a:lstStyle/>
          <a:p>
            <a:fld id="{681C1BFC-AEF3-2540-9C51-F751E1379555}" type="slidenum">
              <a:rPr lang="en-US" smtClean="0"/>
              <a:t>1</a:t>
            </a:fld>
            <a:endParaRPr lang="en-US"/>
          </a:p>
        </p:txBody>
      </p:sp>
    </p:spTree>
    <p:extLst>
      <p:ext uri="{BB962C8B-B14F-4D97-AF65-F5344CB8AC3E}">
        <p14:creationId xmlns:p14="http://schemas.microsoft.com/office/powerpoint/2010/main" val="387445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have a key observation on the intermediate data.</a:t>
            </a:r>
          </a:p>
          <a:p>
            <a:pPr marL="171450" indent="-171450">
              <a:buFont typeface="Arial" panose="020B0604020202020204" pitchFamily="34" charset="0"/>
              <a:buChar char="•"/>
            </a:pPr>
            <a:r>
              <a:rPr lang="en-US"/>
              <a:t>We find that the intermediate data between the FW cell and BP cell is dense</a:t>
            </a:r>
          </a:p>
          <a:p>
            <a:pPr marL="171450" indent="-171450">
              <a:buFont typeface="Arial" panose="020B0604020202020204" pitchFamily="34" charset="0"/>
              <a:buChar char="•"/>
            </a:pPr>
            <a:r>
              <a:rPr lang="en-US"/>
              <a:t>But some BP element wise computation only requires the data from the forward cell</a:t>
            </a:r>
            <a:endParaRPr lang="en-US">
              <a:cs typeface="Calibri"/>
            </a:endParaRPr>
          </a:p>
        </p:txBody>
      </p:sp>
      <p:sp>
        <p:nvSpPr>
          <p:cNvPr id="4" name="Slide Number Placeholder 3"/>
          <p:cNvSpPr>
            <a:spLocks noGrp="1"/>
          </p:cNvSpPr>
          <p:nvPr>
            <p:ph type="sldNum" sz="quarter" idx="5"/>
          </p:nvPr>
        </p:nvSpPr>
        <p:spPr/>
        <p:txBody>
          <a:bodyPr/>
          <a:lstStyle/>
          <a:p>
            <a:fld id="{681C1BFC-AEF3-2540-9C51-F751E1379555}" type="slidenum">
              <a:rPr lang="en-US" smtClean="0"/>
              <a:t>11</a:t>
            </a:fld>
            <a:endParaRPr lang="en-US"/>
          </a:p>
        </p:txBody>
      </p:sp>
    </p:spTree>
    <p:extLst>
      <p:ext uri="{BB962C8B-B14F-4D97-AF65-F5344CB8AC3E}">
        <p14:creationId xmlns:p14="http://schemas.microsoft.com/office/powerpoint/2010/main" val="4269213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these parts actually generate much sparser data compared to the FW element wise output</a:t>
            </a:r>
          </a:p>
          <a:p>
            <a:endParaRPr lang="en-US"/>
          </a:p>
          <a:p>
            <a:r>
              <a:rPr lang="en-US"/>
              <a:t>We have key observation that</a:t>
            </a:r>
          </a:p>
        </p:txBody>
      </p:sp>
      <p:sp>
        <p:nvSpPr>
          <p:cNvPr id="4" name="Slide Number Placeholder 3"/>
          <p:cNvSpPr>
            <a:spLocks noGrp="1"/>
          </p:cNvSpPr>
          <p:nvPr>
            <p:ph type="sldNum" sz="quarter" idx="5"/>
          </p:nvPr>
        </p:nvSpPr>
        <p:spPr/>
        <p:txBody>
          <a:bodyPr/>
          <a:lstStyle/>
          <a:p>
            <a:fld id="{681C1BFC-AEF3-2540-9C51-F751E1379555}" type="slidenum">
              <a:rPr lang="en-US" smtClean="0"/>
              <a:t>12</a:t>
            </a:fld>
            <a:endParaRPr lang="en-US"/>
          </a:p>
        </p:txBody>
      </p:sp>
    </p:spTree>
    <p:extLst>
      <p:ext uri="{BB962C8B-B14F-4D97-AF65-F5344CB8AC3E}">
        <p14:creationId xmlns:p14="http://schemas.microsoft.com/office/powerpoint/2010/main" val="3393421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before and after for the data magnitude distribution. </a:t>
            </a:r>
          </a:p>
          <a:p>
            <a:r>
              <a:rPr lang="en-US"/>
              <a:t>The upper two lines are the distribution for the output of that partial BP computation, and the lower two lines represent the data distribution for vanilla intermediate variables between the </a:t>
            </a:r>
            <a:r>
              <a:rPr lang="en-US" err="1"/>
              <a:t>fw</a:t>
            </a:r>
            <a:r>
              <a:rPr lang="en-US"/>
              <a:t> and bp procedure.</a:t>
            </a:r>
          </a:p>
          <a:p>
            <a:r>
              <a:rPr lang="en-US"/>
              <a:t>We can see that when threshold is small, there is around a 50% sparsity difference. </a:t>
            </a:r>
            <a:endParaRPr lang="en-US">
              <a:cs typeface="Calibri"/>
            </a:endParaRPr>
          </a:p>
          <a:p>
            <a:r>
              <a:rPr lang="en-US"/>
              <a:t>So BP’s computation actually provides a better opportunity to compress the data movement.</a:t>
            </a:r>
          </a:p>
        </p:txBody>
      </p:sp>
      <p:sp>
        <p:nvSpPr>
          <p:cNvPr id="4" name="Slide Number Placeholder 3"/>
          <p:cNvSpPr>
            <a:spLocks noGrp="1"/>
          </p:cNvSpPr>
          <p:nvPr>
            <p:ph type="sldNum" sz="quarter" idx="5"/>
          </p:nvPr>
        </p:nvSpPr>
        <p:spPr/>
        <p:txBody>
          <a:bodyPr/>
          <a:lstStyle/>
          <a:p>
            <a:fld id="{681C1BFC-AEF3-2540-9C51-F751E1379555}" type="slidenum">
              <a:rPr lang="en-US" smtClean="0"/>
              <a:t>13</a:t>
            </a:fld>
            <a:endParaRPr lang="en-US"/>
          </a:p>
        </p:txBody>
      </p:sp>
    </p:spTree>
    <p:extLst>
      <p:ext uri="{BB962C8B-B14F-4D97-AF65-F5344CB8AC3E}">
        <p14:creationId xmlns:p14="http://schemas.microsoft.com/office/powerpoint/2010/main" val="2011825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Therefore, we propose our cell level reduction which contains</a:t>
            </a:r>
          </a:p>
          <a:p>
            <a:r>
              <a:rPr lang="en-US"/>
              <a:t>- Moving forward partial BP execution that requires only the forward variables.</a:t>
            </a:r>
          </a:p>
          <a:p>
            <a:r>
              <a:rPr lang="en-US"/>
              <a:t>- Applying zero-pruning compression on those executions and save both value and index into the DRAM</a:t>
            </a:r>
            <a:endParaRPr lang="en-US">
              <a:cs typeface="Calibri"/>
            </a:endParaRPr>
          </a:p>
          <a:p>
            <a:r>
              <a:rPr lang="en-US"/>
              <a:t>- And since the input data becomes sparse, the partial computation of the remaining BP processing can be skipped using index information</a:t>
            </a:r>
            <a:endParaRPr lang="en-US">
              <a:cs typeface="Calibri" panose="020F0502020204030204"/>
            </a:endParaRPr>
          </a:p>
          <a:p>
            <a:endParaRPr lang="en-US"/>
          </a:p>
          <a:p>
            <a:r>
              <a:rPr lang="en-US"/>
              <a:t>In summary, with reordering, not only the data gets compression but also the computation gets reduced. Both are good for performance and energy of LSTM training</a:t>
            </a:r>
          </a:p>
        </p:txBody>
      </p:sp>
      <p:sp>
        <p:nvSpPr>
          <p:cNvPr id="4" name="Slide Number Placeholder 3"/>
          <p:cNvSpPr>
            <a:spLocks noGrp="1"/>
          </p:cNvSpPr>
          <p:nvPr>
            <p:ph type="sldNum" sz="quarter" idx="5"/>
          </p:nvPr>
        </p:nvSpPr>
        <p:spPr/>
        <p:txBody>
          <a:bodyPr/>
          <a:lstStyle/>
          <a:p>
            <a:fld id="{681C1BFC-AEF3-2540-9C51-F751E1379555}" type="slidenum">
              <a:rPr lang="en-US" smtClean="0"/>
              <a:t>14</a:t>
            </a:fld>
            <a:endParaRPr lang="en-US"/>
          </a:p>
        </p:txBody>
      </p:sp>
    </p:spTree>
    <p:extLst>
      <p:ext uri="{BB962C8B-B14F-4D97-AF65-F5344CB8AC3E}">
        <p14:creationId xmlns:p14="http://schemas.microsoft.com/office/powerpoint/2010/main" val="2887121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cell level reduction we propose to reduce the BP layer length</a:t>
            </a:r>
          </a:p>
        </p:txBody>
      </p:sp>
      <p:sp>
        <p:nvSpPr>
          <p:cNvPr id="4" name="Slide Number Placeholder 3"/>
          <p:cNvSpPr>
            <a:spLocks noGrp="1"/>
          </p:cNvSpPr>
          <p:nvPr>
            <p:ph type="sldNum" sz="quarter" idx="5"/>
          </p:nvPr>
        </p:nvSpPr>
        <p:spPr/>
        <p:txBody>
          <a:bodyPr/>
          <a:lstStyle/>
          <a:p>
            <a:fld id="{681C1BFC-AEF3-2540-9C51-F751E1379555}" type="slidenum">
              <a:rPr lang="en-US" smtClean="0"/>
              <a:t>15</a:t>
            </a:fld>
            <a:endParaRPr lang="en-US"/>
          </a:p>
        </p:txBody>
      </p:sp>
    </p:spTree>
    <p:extLst>
      <p:ext uri="{BB962C8B-B14F-4D97-AF65-F5344CB8AC3E}">
        <p14:creationId xmlns:p14="http://schemas.microsoft.com/office/powerpoint/2010/main" val="3392803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another key observation that the contribution to cell computation is different across cells. In other words, there are some cells are more important than the others. The importance is evaluated by the weight gradients contributions, because all BP cells in the same layer contribute to update the same weight matrices.</a:t>
            </a:r>
          </a:p>
          <a:p>
            <a:r>
              <a:rPr lang="en-US"/>
              <a:t>The left and right line figure demonstrates the weight gradients magnitude change for different cells at the same LSTM layer. </a:t>
            </a:r>
          </a:p>
          <a:p>
            <a:r>
              <a:rPr lang="en-US"/>
              <a:t>The trend is either decreasing or increasing, it all related to how the loss is calculated and passed. </a:t>
            </a:r>
          </a:p>
          <a:p>
            <a:r>
              <a:rPr lang="en-US"/>
              <a:t>But just superficially looking at the figure, some cells contribute nearly nothing to the weight update, like the cell no.60 – 0 in the single loss one and the no.80 – 50 in the per-timestamp loss case</a:t>
            </a:r>
          </a:p>
        </p:txBody>
      </p:sp>
      <p:sp>
        <p:nvSpPr>
          <p:cNvPr id="4" name="Slide Number Placeholder 3"/>
          <p:cNvSpPr>
            <a:spLocks noGrp="1"/>
          </p:cNvSpPr>
          <p:nvPr>
            <p:ph type="sldNum" sz="quarter" idx="5"/>
          </p:nvPr>
        </p:nvSpPr>
        <p:spPr/>
        <p:txBody>
          <a:bodyPr/>
          <a:lstStyle/>
          <a:p>
            <a:fld id="{681C1BFC-AEF3-2540-9C51-F751E1379555}" type="slidenum">
              <a:rPr lang="en-US" smtClean="0"/>
              <a:t>16</a:t>
            </a:fld>
            <a:endParaRPr lang="en-US"/>
          </a:p>
        </p:txBody>
      </p:sp>
    </p:spTree>
    <p:extLst>
      <p:ext uri="{BB962C8B-B14F-4D97-AF65-F5344CB8AC3E}">
        <p14:creationId xmlns:p14="http://schemas.microsoft.com/office/powerpoint/2010/main" val="2831774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Since we find some cells are trivial, we can identify them </a:t>
            </a:r>
            <a:r>
              <a:rPr lang="en-US"/>
              <a:t>and skip them</a:t>
            </a:r>
          </a:p>
          <a:p>
            <a:pPr marL="171450" indent="-171450">
              <a:buFont typeface="Arial" panose="020B0604020202020204" pitchFamily="34" charset="0"/>
              <a:buChar char="•"/>
            </a:pPr>
            <a:r>
              <a:rPr lang="en-US" dirty="0"/>
              <a:t>In order to identify those trivial cells, we build a mathematical model. </a:t>
            </a:r>
          </a:p>
          <a:p>
            <a:pPr marL="171450" indent="-171450">
              <a:buFont typeface="Arial" panose="020B0604020202020204" pitchFamily="34" charset="0"/>
              <a:buChar char="•"/>
            </a:pPr>
            <a:r>
              <a:rPr lang="en-US" dirty="0"/>
              <a:t>Which takes in the LSTM layer config and final loss type into consideration.</a:t>
            </a:r>
          </a:p>
          <a:p>
            <a:pPr marL="171450" indent="-171450">
              <a:buFont typeface="Arial" panose="020B0604020202020204" pitchFamily="34" charset="0"/>
              <a:buChar char="•"/>
            </a:pPr>
            <a:r>
              <a:rPr lang="en-US" dirty="0"/>
              <a:t>With this model, we can set a threshold to determine whether the cell is significant</a:t>
            </a:r>
          </a:p>
          <a:p>
            <a:pPr marL="171450" indent="-171450">
              <a:buFont typeface="Arial" panose="020B0604020202020204" pitchFamily="34" charset="0"/>
              <a:buChar char="•"/>
            </a:pPr>
            <a:r>
              <a:rPr lang="en-US" dirty="0"/>
              <a:t>So this is the diagram for the BP cell skipping</a:t>
            </a:r>
          </a:p>
          <a:p>
            <a:pPr marL="171450" indent="-171450">
              <a:buFont typeface="Arial" panose="020B0604020202020204" pitchFamily="34" charset="0"/>
              <a:buChar char="•"/>
            </a:pPr>
            <a:r>
              <a:rPr lang="en-US" dirty="0"/>
              <a:t>We only need the weight gradients from the significant BP cells</a:t>
            </a:r>
          </a:p>
          <a:p>
            <a:pPr marL="171450" indent="-171450">
              <a:buFont typeface="Arial" panose="020B0604020202020204" pitchFamily="34" charset="0"/>
              <a:buChar char="•"/>
            </a:pPr>
            <a:r>
              <a:rPr lang="en-US" dirty="0"/>
              <a:t>And we further scale the partial results to get the gradients results for entire LSTM layer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81C1BFC-AEF3-2540-9C51-F751E1379555}" type="slidenum">
              <a:rPr lang="en-US" smtClean="0"/>
              <a:t>17</a:t>
            </a:fld>
            <a:endParaRPr lang="en-US"/>
          </a:p>
        </p:txBody>
      </p:sp>
    </p:spTree>
    <p:extLst>
      <p:ext uri="{BB962C8B-B14F-4D97-AF65-F5344CB8AC3E}">
        <p14:creationId xmlns:p14="http://schemas.microsoft.com/office/powerpoint/2010/main" val="665713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further propose several hardware-level design and optimizations. </a:t>
            </a:r>
          </a:p>
        </p:txBody>
      </p:sp>
      <p:sp>
        <p:nvSpPr>
          <p:cNvPr id="4" name="Slide Number Placeholder 3"/>
          <p:cNvSpPr>
            <a:spLocks noGrp="1"/>
          </p:cNvSpPr>
          <p:nvPr>
            <p:ph type="sldNum" sz="quarter" idx="5"/>
          </p:nvPr>
        </p:nvSpPr>
        <p:spPr/>
        <p:txBody>
          <a:bodyPr/>
          <a:lstStyle/>
          <a:p>
            <a:fld id="{681C1BFC-AEF3-2540-9C51-F751E1379555}" type="slidenum">
              <a:rPr lang="en-US" smtClean="0"/>
              <a:t>18</a:t>
            </a:fld>
            <a:endParaRPr lang="en-US"/>
          </a:p>
        </p:txBody>
      </p:sp>
    </p:spTree>
    <p:extLst>
      <p:ext uri="{BB962C8B-B14F-4D97-AF65-F5344CB8AC3E}">
        <p14:creationId xmlns:p14="http://schemas.microsoft.com/office/powerpoint/2010/main" val="494984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hardware design should be sticked with the computation</a:t>
            </a:r>
          </a:p>
          <a:p>
            <a:pPr marL="171450" indent="-171450">
              <a:buFont typeface="Arial" panose="020B0604020202020204" pitchFamily="34" charset="0"/>
              <a:buChar char="•"/>
            </a:pPr>
            <a:r>
              <a:rPr lang="en-US"/>
              <a:t>Based on our previous discussion, the computation of FW cell and BP cell can be divided into </a:t>
            </a:r>
            <a:r>
              <a:rPr lang="en-US" err="1"/>
              <a:t>gemm</a:t>
            </a:r>
            <a:r>
              <a:rPr lang="en-US"/>
              <a:t> and element-wise kernels.</a:t>
            </a:r>
          </a:p>
          <a:p>
            <a:pPr marL="171450" indent="-171450">
              <a:buFont typeface="Arial" panose="020B0604020202020204" pitchFamily="34" charset="0"/>
              <a:buChar char="•"/>
            </a:pPr>
            <a:r>
              <a:rPr lang="en-US"/>
              <a:t>However, these two kernels perform different computations. Note that the accumulator and adder are actually different in terms of the logic design</a:t>
            </a:r>
          </a:p>
          <a:p>
            <a:pPr marL="171450" indent="-171450">
              <a:buFont typeface="Arial" panose="020B0604020202020204" pitchFamily="34" charset="0"/>
              <a:buChar char="•"/>
            </a:pPr>
            <a:r>
              <a:rPr lang="en-US"/>
              <a:t>Besides, these two kernels have different workload. Which is </a:t>
            </a:r>
            <a:r>
              <a:rPr lang="en-US" err="1"/>
              <a:t>gemm</a:t>
            </a:r>
            <a:r>
              <a:rPr lang="en-US"/>
              <a:t> much larger than element-wise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So the problem is that if we put these two kernels into separate modules, which is actually popular for LSTM inference accelerator design, the element-wise kernel will be in idle for the most of the time</a:t>
            </a:r>
          </a:p>
          <a:p>
            <a:pPr marL="171450" indent="-171450">
              <a:buFont typeface="Arial" panose="020B0604020202020204" pitchFamily="34" charset="0"/>
              <a:buChar char="•"/>
            </a:pPr>
            <a:r>
              <a:rPr lang="en-US"/>
              <a:t>But if we conduct the naïve design to put all things into same PE sets, then the PE design will be complicated, but a lot of the logic still in idle and design area become large.</a:t>
            </a:r>
          </a:p>
          <a:p>
            <a:pPr marL="171450" indent="-171450">
              <a:buFont typeface="Arial" panose="020B0604020202020204" pitchFamily="34" charset="0"/>
              <a:buChar char="•"/>
            </a:pPr>
            <a:r>
              <a:rPr lang="en-US"/>
              <a:t>Besides, such design requires one kernel finished before another kernel is executed, just like GPU, so the intermediate data between these two kernel may need to be stored into DRAM, which induce data movement overhead</a:t>
            </a:r>
          </a:p>
        </p:txBody>
      </p:sp>
      <p:sp>
        <p:nvSpPr>
          <p:cNvPr id="4" name="Slide Number Placeholder 3"/>
          <p:cNvSpPr>
            <a:spLocks noGrp="1"/>
          </p:cNvSpPr>
          <p:nvPr>
            <p:ph type="sldNum" sz="quarter" idx="5"/>
          </p:nvPr>
        </p:nvSpPr>
        <p:spPr/>
        <p:txBody>
          <a:bodyPr/>
          <a:lstStyle/>
          <a:p>
            <a:fld id="{681C1BFC-AEF3-2540-9C51-F751E1379555}" type="slidenum">
              <a:rPr lang="en-US" smtClean="0"/>
              <a:t>19</a:t>
            </a:fld>
            <a:endParaRPr lang="en-US"/>
          </a:p>
        </p:txBody>
      </p:sp>
    </p:spTree>
    <p:extLst>
      <p:ext uri="{BB962C8B-B14F-4D97-AF65-F5344CB8AC3E}">
        <p14:creationId xmlns:p14="http://schemas.microsoft.com/office/powerpoint/2010/main" val="1878853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address the challenges from the angle of trying to reuse the logic for adder and accumulator. So that the logic utilization can be improved, and the PE can become more flexible to serve different execution.</a:t>
            </a:r>
          </a:p>
          <a:p>
            <a:pPr marL="171450" indent="-171450">
              <a:buFont typeface="Arial" panose="020B0604020202020204" pitchFamily="34" charset="0"/>
              <a:buChar char="•"/>
            </a:pPr>
            <a:r>
              <a:rPr lang="en-US"/>
              <a:t>The problem is that adder has latency to produce results. If we perform A+B+C+… we need to wait for A+B’s result then calculate +C</a:t>
            </a:r>
          </a:p>
          <a:p>
            <a:pPr marL="171450" indent="-171450">
              <a:buFont typeface="Arial" panose="020B0604020202020204" pitchFamily="34" charset="0"/>
              <a:buChar char="•"/>
            </a:pPr>
            <a:r>
              <a:rPr lang="en-US"/>
              <a:t>We solute such problem by appending a buffer or a queue after the adder, and control the execution flow to form the streaming processing like the way illustrated in the table</a:t>
            </a:r>
          </a:p>
        </p:txBody>
      </p:sp>
      <p:sp>
        <p:nvSpPr>
          <p:cNvPr id="4" name="Slide Number Placeholder 3"/>
          <p:cNvSpPr>
            <a:spLocks noGrp="1"/>
          </p:cNvSpPr>
          <p:nvPr>
            <p:ph type="sldNum" sz="quarter" idx="5"/>
          </p:nvPr>
        </p:nvSpPr>
        <p:spPr/>
        <p:txBody>
          <a:bodyPr/>
          <a:lstStyle/>
          <a:p>
            <a:fld id="{681C1BFC-AEF3-2540-9C51-F751E1379555}" type="slidenum">
              <a:rPr lang="en-US" smtClean="0"/>
              <a:t>20</a:t>
            </a:fld>
            <a:endParaRPr lang="en-US"/>
          </a:p>
        </p:txBody>
      </p:sp>
    </p:spTree>
    <p:extLst>
      <p:ext uri="{BB962C8B-B14F-4D97-AF65-F5344CB8AC3E}">
        <p14:creationId xmlns:p14="http://schemas.microsoft.com/office/powerpoint/2010/main" val="1209134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LSTM stands for long short term memory network</a:t>
            </a:r>
          </a:p>
          <a:p>
            <a:pPr marL="171450" indent="-171450">
              <a:buFont typeface="Arial" panose="020B0604020202020204" pitchFamily="34" charset="0"/>
              <a:buChar char="•"/>
            </a:pPr>
            <a:r>
              <a:rPr lang="en-US" dirty="0"/>
              <a:t>This is one of the most popular type of the recurrent neural network. And this kind of neural networks has been widely applied into real world applications</a:t>
            </a:r>
          </a:p>
          <a:p>
            <a:pPr marL="171450" indent="-171450">
              <a:buFont typeface="Arial" panose="020B0604020202020204" pitchFamily="34" charset="0"/>
              <a:buChar char="•"/>
            </a:pPr>
            <a:r>
              <a:rPr lang="en-US" dirty="0"/>
              <a:t>So we can see that LSTM becomes more and more important, the use cases are increasing and its dataset scale also grows. Which eventually makes the LSTM model become larger and larger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Then these large model becomes complex and hard to train for both </a:t>
            </a:r>
            <a:r>
              <a:rPr lang="en-US" dirty="0" err="1"/>
              <a:t>realtime</a:t>
            </a:r>
            <a:r>
              <a:rPr lang="en-US" dirty="0"/>
              <a:t> on-device training or offline training.</a:t>
            </a:r>
            <a:endParaRPr lang="en-US" dirty="0">
              <a:cs typeface="Calibri"/>
            </a:endParaRPr>
          </a:p>
        </p:txBody>
      </p:sp>
      <p:sp>
        <p:nvSpPr>
          <p:cNvPr id="4" name="Slide Number Placeholder 3"/>
          <p:cNvSpPr>
            <a:spLocks noGrp="1"/>
          </p:cNvSpPr>
          <p:nvPr>
            <p:ph type="sldNum" sz="quarter" idx="5"/>
          </p:nvPr>
        </p:nvSpPr>
        <p:spPr/>
        <p:txBody>
          <a:bodyPr/>
          <a:lstStyle/>
          <a:p>
            <a:fld id="{681C1BFC-AEF3-2540-9C51-F751E1379555}" type="slidenum">
              <a:rPr lang="en-US" smtClean="0"/>
              <a:t>2</a:t>
            </a:fld>
            <a:endParaRPr lang="en-US"/>
          </a:p>
        </p:txBody>
      </p:sp>
    </p:spTree>
    <p:extLst>
      <p:ext uri="{BB962C8B-B14F-4D97-AF65-F5344CB8AC3E}">
        <p14:creationId xmlns:p14="http://schemas.microsoft.com/office/powerpoint/2010/main" val="3690310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is our Omni-PE design, which enables nearly all the ,LSTM training execution, except the activation functions, w/ pretty low area overhead and potentially high logic utilization, so the design efficiency is quite high.</a:t>
            </a:r>
          </a:p>
          <a:p>
            <a:pPr marL="171450" indent="-171450">
              <a:buFont typeface="Arial" panose="020B0604020202020204" pitchFamily="34" charset="0"/>
              <a:buChar char="•"/>
            </a:pPr>
            <a:r>
              <a:rPr lang="en-US"/>
              <a:t>We have channels to hold multiple PEs and activation module. And Channel is exactly the level to switch the functionality to server different kernels.</a:t>
            </a:r>
          </a:p>
          <a:p>
            <a:pPr marL="171450" indent="-171450">
              <a:buFont typeface="Arial" panose="020B0604020202020204" pitchFamily="34" charset="0"/>
              <a:buChar char="•"/>
            </a:pPr>
            <a:r>
              <a:rPr lang="en-US"/>
              <a:t>This is our entire accelerator architecture. </a:t>
            </a:r>
          </a:p>
          <a:p>
            <a:pPr marL="171450" indent="-171450">
              <a:buFont typeface="Arial" panose="020B0604020202020204" pitchFamily="34" charset="0"/>
              <a:buChar char="•"/>
            </a:pPr>
            <a:r>
              <a:rPr lang="en-US"/>
              <a:t>Specifically, </a:t>
            </a:r>
            <a:r>
              <a:rPr lang="en-US" b="1"/>
              <a:t>we have customized controller to enable dynamic channel function swing</a:t>
            </a:r>
            <a:r>
              <a:rPr lang="en-US"/>
              <a:t>. So different channels could perform different kernels based on demand. All the computation resource can be leveraged and the intermediate data can be fast consumed as well.</a:t>
            </a:r>
          </a:p>
          <a:p>
            <a:pPr marL="171450" indent="-171450">
              <a:buFont typeface="Arial" panose="020B0604020202020204" pitchFamily="34" charset="0"/>
              <a:buChar char="•"/>
            </a:pPr>
            <a:r>
              <a:rPr lang="en-US"/>
              <a:t>We also customized our DMA to support the computation skipping from our software optimizations</a:t>
            </a:r>
          </a:p>
        </p:txBody>
      </p:sp>
      <p:sp>
        <p:nvSpPr>
          <p:cNvPr id="4" name="Slide Number Placeholder 3"/>
          <p:cNvSpPr>
            <a:spLocks noGrp="1"/>
          </p:cNvSpPr>
          <p:nvPr>
            <p:ph type="sldNum" sz="quarter" idx="5"/>
          </p:nvPr>
        </p:nvSpPr>
        <p:spPr/>
        <p:txBody>
          <a:bodyPr/>
          <a:lstStyle/>
          <a:p>
            <a:fld id="{681C1BFC-AEF3-2540-9C51-F751E1379555}" type="slidenum">
              <a:rPr lang="en-US" smtClean="0"/>
              <a:t>21</a:t>
            </a:fld>
            <a:endParaRPr lang="en-US"/>
          </a:p>
        </p:txBody>
      </p:sp>
    </p:spTree>
    <p:extLst>
      <p:ext uri="{BB962C8B-B14F-4D97-AF65-F5344CB8AC3E}">
        <p14:creationId xmlns:p14="http://schemas.microsoft.com/office/powerpoint/2010/main" val="1520800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have talked about our optimizations, it is the time to show how effective they are.</a:t>
            </a:r>
          </a:p>
        </p:txBody>
      </p:sp>
      <p:sp>
        <p:nvSpPr>
          <p:cNvPr id="4" name="Slide Number Placeholder 3"/>
          <p:cNvSpPr>
            <a:spLocks noGrp="1"/>
          </p:cNvSpPr>
          <p:nvPr>
            <p:ph type="sldNum" sz="quarter" idx="5"/>
          </p:nvPr>
        </p:nvSpPr>
        <p:spPr/>
        <p:txBody>
          <a:bodyPr/>
          <a:lstStyle/>
          <a:p>
            <a:fld id="{681C1BFC-AEF3-2540-9C51-F751E1379555}" type="slidenum">
              <a:rPr lang="en-US" smtClean="0"/>
              <a:t>22</a:t>
            </a:fld>
            <a:endParaRPr lang="en-US"/>
          </a:p>
        </p:txBody>
      </p:sp>
    </p:spTree>
    <p:extLst>
      <p:ext uri="{BB962C8B-B14F-4D97-AF65-F5344CB8AC3E}">
        <p14:creationId xmlns:p14="http://schemas.microsoft.com/office/powerpoint/2010/main" val="1864368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used the latest GPU to conduct the baseline case and the pure software implementation</a:t>
            </a:r>
          </a:p>
          <a:p>
            <a:r>
              <a:rPr lang="en-US"/>
              <a:t>Our hardware design was performed on the Xilinx VCU 128 FPGA board</a:t>
            </a:r>
          </a:p>
          <a:p>
            <a:r>
              <a:rPr lang="en-US"/>
              <a:t>We evaluated six most popular LSTM benchmark</a:t>
            </a:r>
          </a:p>
        </p:txBody>
      </p:sp>
      <p:sp>
        <p:nvSpPr>
          <p:cNvPr id="4" name="Slide Number Placeholder 3"/>
          <p:cNvSpPr>
            <a:spLocks noGrp="1"/>
          </p:cNvSpPr>
          <p:nvPr>
            <p:ph type="sldNum" sz="quarter" idx="5"/>
          </p:nvPr>
        </p:nvSpPr>
        <p:spPr/>
        <p:txBody>
          <a:bodyPr/>
          <a:lstStyle/>
          <a:p>
            <a:fld id="{681C1BFC-AEF3-2540-9C51-F751E1379555}" type="slidenum">
              <a:rPr lang="en-US" smtClean="0"/>
              <a:t>23</a:t>
            </a:fld>
            <a:endParaRPr lang="en-US"/>
          </a:p>
        </p:txBody>
      </p:sp>
    </p:spTree>
    <p:extLst>
      <p:ext uri="{BB962C8B-B14F-4D97-AF65-F5344CB8AC3E}">
        <p14:creationId xmlns:p14="http://schemas.microsoft.com/office/powerpoint/2010/main" val="861272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figure shows the effectiveness of our optimizations on the LSTM training.</a:t>
            </a:r>
          </a:p>
          <a:p>
            <a:r>
              <a:rPr lang="en-US"/>
              <a:t>We observe that our software optimization can achieve on average 1.56x and up to 1.79x speedup on GPU</a:t>
            </a:r>
          </a:p>
          <a:p>
            <a:r>
              <a:rPr lang="en-US"/>
              <a:t>Our Hardware design achieves on average 1.42x and up to 1.85x compared with baseline GPU</a:t>
            </a:r>
          </a:p>
          <a:p>
            <a:r>
              <a:rPr lang="en-US"/>
              <a:t>And combine them, we can achieve on average 3.99x and up to 5.73x speedup</a:t>
            </a:r>
          </a:p>
          <a:p>
            <a:endParaRPr lang="en-US"/>
          </a:p>
        </p:txBody>
      </p:sp>
      <p:sp>
        <p:nvSpPr>
          <p:cNvPr id="4" name="Slide Number Placeholder 3"/>
          <p:cNvSpPr>
            <a:spLocks noGrp="1"/>
          </p:cNvSpPr>
          <p:nvPr>
            <p:ph type="sldNum" sz="quarter" idx="5"/>
          </p:nvPr>
        </p:nvSpPr>
        <p:spPr/>
        <p:txBody>
          <a:bodyPr/>
          <a:lstStyle/>
          <a:p>
            <a:fld id="{681C1BFC-AEF3-2540-9C51-F751E1379555}" type="slidenum">
              <a:rPr lang="en-US" smtClean="0"/>
              <a:t>24</a:t>
            </a:fld>
            <a:endParaRPr lang="en-US"/>
          </a:p>
        </p:txBody>
      </p:sp>
    </p:spTree>
    <p:extLst>
      <p:ext uri="{BB962C8B-B14F-4D97-AF65-F5344CB8AC3E}">
        <p14:creationId xmlns:p14="http://schemas.microsoft.com/office/powerpoint/2010/main" val="2356524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optimizations also achieve great improvement for energy.</a:t>
            </a:r>
          </a:p>
          <a:p>
            <a:r>
              <a:rPr lang="en-US"/>
              <a:t>Our software level optimizations achieves on average 1.54x (up to 1.78x) on energy saving</a:t>
            </a:r>
          </a:p>
          <a:p>
            <a:r>
              <a:rPr lang="en-US"/>
              <a:t>Our Hardware level optimizations achieves on average 1.67x (up to 2.69x) on energy saving</a:t>
            </a:r>
          </a:p>
          <a:p>
            <a:r>
              <a:rPr lang="en-US"/>
              <a:t>Together, the n-LSTM achieve on average 2.75x (up to 4.25x) on energy saving</a:t>
            </a:r>
          </a:p>
        </p:txBody>
      </p:sp>
      <p:sp>
        <p:nvSpPr>
          <p:cNvPr id="4" name="Slide Number Placeholder 3"/>
          <p:cNvSpPr>
            <a:spLocks noGrp="1"/>
          </p:cNvSpPr>
          <p:nvPr>
            <p:ph type="sldNum" sz="quarter" idx="5"/>
          </p:nvPr>
        </p:nvSpPr>
        <p:spPr/>
        <p:txBody>
          <a:bodyPr/>
          <a:lstStyle/>
          <a:p>
            <a:fld id="{681C1BFC-AEF3-2540-9C51-F751E1379555}" type="slidenum">
              <a:rPr lang="en-US" smtClean="0"/>
              <a:t>25</a:t>
            </a:fld>
            <a:endParaRPr lang="en-US"/>
          </a:p>
        </p:txBody>
      </p:sp>
    </p:spTree>
    <p:extLst>
      <p:ext uri="{BB962C8B-B14F-4D97-AF65-F5344CB8AC3E}">
        <p14:creationId xmlns:p14="http://schemas.microsoft.com/office/powerpoint/2010/main" val="1901990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figures show that Our eta-</a:t>
            </a:r>
            <a:r>
              <a:rPr lang="en-US" err="1"/>
              <a:t>lstm</a:t>
            </a:r>
            <a:r>
              <a:rPr lang="en-US"/>
              <a:t> can effectively reduce the data movement for weights , activations, and intermediate variable</a:t>
            </a:r>
          </a:p>
        </p:txBody>
      </p:sp>
      <p:sp>
        <p:nvSpPr>
          <p:cNvPr id="4" name="Slide Number Placeholder 3"/>
          <p:cNvSpPr>
            <a:spLocks noGrp="1"/>
          </p:cNvSpPr>
          <p:nvPr>
            <p:ph type="sldNum" sz="quarter" idx="5"/>
          </p:nvPr>
        </p:nvSpPr>
        <p:spPr/>
        <p:txBody>
          <a:bodyPr/>
          <a:lstStyle/>
          <a:p>
            <a:fld id="{681C1BFC-AEF3-2540-9C51-F751E1379555}" type="slidenum">
              <a:rPr lang="en-US" smtClean="0"/>
              <a:t>26</a:t>
            </a:fld>
            <a:endParaRPr lang="en-US"/>
          </a:p>
        </p:txBody>
      </p:sp>
    </p:spTree>
    <p:extLst>
      <p:ext uri="{BB962C8B-B14F-4D97-AF65-F5344CB8AC3E}">
        <p14:creationId xmlns:p14="http://schemas.microsoft.com/office/powerpoint/2010/main" val="3105017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further evaluate the eta-LSTM impact on the memory footprint. As shown in this figure, activation data and intermediate variables get reduced a lot</a:t>
            </a:r>
          </a:p>
        </p:txBody>
      </p:sp>
      <p:sp>
        <p:nvSpPr>
          <p:cNvPr id="4" name="Slide Number Placeholder 3"/>
          <p:cNvSpPr>
            <a:spLocks noGrp="1"/>
          </p:cNvSpPr>
          <p:nvPr>
            <p:ph type="sldNum" sz="quarter" idx="5"/>
          </p:nvPr>
        </p:nvSpPr>
        <p:spPr/>
        <p:txBody>
          <a:bodyPr/>
          <a:lstStyle/>
          <a:p>
            <a:fld id="{681C1BFC-AEF3-2540-9C51-F751E1379555}" type="slidenum">
              <a:rPr lang="en-US" smtClean="0"/>
              <a:t>27</a:t>
            </a:fld>
            <a:endParaRPr lang="en-US"/>
          </a:p>
        </p:txBody>
      </p:sp>
    </p:spTree>
    <p:extLst>
      <p:ext uri="{BB962C8B-B14F-4D97-AF65-F5344CB8AC3E}">
        <p14:creationId xmlns:p14="http://schemas.microsoft.com/office/powerpoint/2010/main" val="2359947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are many works focusing on NN acceleration, But most of them are for CNN and LSTM inference. Since LSTM training Is very different from CNN and LSTM inference, their solution can hardly address our problems.</a:t>
            </a:r>
          </a:p>
          <a:p>
            <a:pPr marL="171450" indent="-171450">
              <a:buFont typeface="Arial" panose="020B0604020202020204" pitchFamily="34" charset="0"/>
              <a:buChar char="•"/>
            </a:pPr>
            <a:r>
              <a:rPr lang="en-US"/>
              <a:t>There are also memory footprint reduction works, they propose the weight matrix compression and re-computation schemes. But Memory footprint problem of LSTM training comes from the intermediate variables, compressing the weight can hardly reduce the intermediate variables.  On the other hand, it is costly to recompute these intermediate variable for LSTM training, making re-computation scheme not appropriate for LSTM training.</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Our work here is the </a:t>
            </a:r>
            <a:r>
              <a:rPr lang="en-US">
                <a:solidFill>
                  <a:srgbClr val="FF0000"/>
                </a:solidFill>
              </a:rPr>
              <a:t>first work to accelerate the large LSTM training, and leverages UNIQUE LSTM training feature to reduce the memory footprint and data movement.</a:t>
            </a:r>
            <a:endParaRPr lang="en-US"/>
          </a:p>
        </p:txBody>
      </p:sp>
      <p:sp>
        <p:nvSpPr>
          <p:cNvPr id="4" name="Slide Number Placeholder 3"/>
          <p:cNvSpPr>
            <a:spLocks noGrp="1"/>
          </p:cNvSpPr>
          <p:nvPr>
            <p:ph type="sldNum" sz="quarter" idx="5"/>
          </p:nvPr>
        </p:nvSpPr>
        <p:spPr/>
        <p:txBody>
          <a:bodyPr/>
          <a:lstStyle/>
          <a:p>
            <a:fld id="{681C1BFC-AEF3-2540-9C51-F751E1379555}" type="slidenum">
              <a:rPr lang="en-US" smtClean="0"/>
              <a:t>28</a:t>
            </a:fld>
            <a:endParaRPr lang="en-US"/>
          </a:p>
        </p:txBody>
      </p:sp>
    </p:spTree>
    <p:extLst>
      <p:ext uri="{BB962C8B-B14F-4D97-AF65-F5344CB8AC3E}">
        <p14:creationId xmlns:p14="http://schemas.microsoft.com/office/powerpoint/2010/main" val="3470697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conclude this talk. </a:t>
            </a:r>
            <a:r>
              <a:rPr lang="en-US" err="1"/>
              <a:t>Balabala</a:t>
            </a:r>
            <a:r>
              <a:rPr lang="en-US"/>
              <a:t>~</a:t>
            </a:r>
          </a:p>
        </p:txBody>
      </p:sp>
      <p:sp>
        <p:nvSpPr>
          <p:cNvPr id="4" name="Slide Number Placeholder 3"/>
          <p:cNvSpPr>
            <a:spLocks noGrp="1"/>
          </p:cNvSpPr>
          <p:nvPr>
            <p:ph type="sldNum" sz="quarter" idx="5"/>
          </p:nvPr>
        </p:nvSpPr>
        <p:spPr/>
        <p:txBody>
          <a:bodyPr/>
          <a:lstStyle/>
          <a:p>
            <a:fld id="{681C1BFC-AEF3-2540-9C51-F751E1379555}" type="slidenum">
              <a:rPr lang="en-US" smtClean="0"/>
              <a:t>29</a:t>
            </a:fld>
            <a:endParaRPr lang="en-US"/>
          </a:p>
        </p:txBody>
      </p:sp>
    </p:spTree>
    <p:extLst>
      <p:ext uri="{BB962C8B-B14F-4D97-AF65-F5344CB8AC3E}">
        <p14:creationId xmlns:p14="http://schemas.microsoft.com/office/powerpoint/2010/main" val="815537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1C1BFC-AEF3-2540-9C51-F751E1379555}" type="slidenum">
              <a:rPr lang="en-US" smtClean="0"/>
              <a:t>30</a:t>
            </a:fld>
            <a:endParaRPr lang="en-US"/>
          </a:p>
        </p:txBody>
      </p:sp>
    </p:spTree>
    <p:extLst>
      <p:ext uri="{BB962C8B-B14F-4D97-AF65-F5344CB8AC3E}">
        <p14:creationId xmlns:p14="http://schemas.microsoft.com/office/powerpoint/2010/main" val="1855038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take a look at how the state-of-the-art training for a LSTM layer  is conducted</a:t>
            </a:r>
          </a:p>
          <a:p>
            <a:pPr marL="171450" indent="-171450">
              <a:buFont typeface="Arial" panose="020B0604020202020204" pitchFamily="34" charset="0"/>
              <a:buChar char="•"/>
            </a:pPr>
            <a:r>
              <a:rPr lang="en-US" dirty="0"/>
              <a:t>The LSTM layer should first perform forward execution, which takes the input and generate the output</a:t>
            </a:r>
          </a:p>
          <a:p>
            <a:pPr marL="171450" indent="-171450">
              <a:buFont typeface="Arial" panose="020B0604020202020204" pitchFamily="34" charset="0"/>
              <a:buChar char="•"/>
            </a:pPr>
            <a:r>
              <a:rPr lang="en-US" dirty="0"/>
              <a:t>Unlike a CNN, it also needs the historical output as another input to pass the context information back</a:t>
            </a:r>
            <a:endParaRPr lang="en-US" dirty="0">
              <a:cs typeface="Calibri"/>
            </a:endParaRPr>
          </a:p>
          <a:p>
            <a:pPr marL="171450" indent="-171450">
              <a:buFont typeface="Arial" panose="020B0604020202020204" pitchFamily="34" charset="0"/>
              <a:buChar char="•"/>
            </a:pPr>
            <a:r>
              <a:rPr lang="en-US" dirty="0"/>
              <a:t>Generally, a LSTM forward layer can be unrolled into a sequence of the cells, and each cell takes only partial inputs and context to produce partial outputs</a:t>
            </a:r>
            <a:endParaRPr lang="en-US" dirty="0">
              <a:cs typeface="Calibri" panose="020F0502020204030204"/>
            </a:endParaRPr>
          </a:p>
          <a:p>
            <a:pPr marL="171450" indent="-171450">
              <a:buFont typeface="Arial" panose="020B0604020202020204" pitchFamily="34" charset="0"/>
              <a:buChar char="•"/>
            </a:pPr>
            <a:r>
              <a:rPr lang="en-US" dirty="0"/>
              <a:t>The cell computation are shown in the zoom in figure</a:t>
            </a:r>
          </a:p>
          <a:p>
            <a:pPr marL="171450" indent="-171450">
              <a:buFont typeface="Arial" panose="020B0604020202020204" pitchFamily="34" charset="0"/>
              <a:buChar char="•"/>
            </a:pPr>
            <a:r>
              <a:rPr lang="en-US" dirty="0"/>
              <a:t>These computation can be grouped into two execution kernels: one is the general matrix multiplication (GEMM), and another is the element-wise operations.</a:t>
            </a:r>
            <a:endParaRPr lang="en-US" dirty="0">
              <a:cs typeface="Calibri" panose="020F0502020204030204"/>
            </a:endParaRPr>
          </a:p>
          <a:p>
            <a:pPr marL="171450" indent="-171450">
              <a:buFont typeface="Arial" panose="020B0604020202020204" pitchFamily="34" charset="0"/>
              <a:buChar char="•"/>
            </a:pPr>
            <a:r>
              <a:rPr lang="en-US" dirty="0"/>
              <a:t>Similarly, the LSTM backpropagation processing can also be unrolled and it takes the exactly reversed computational direction</a:t>
            </a:r>
            <a:endParaRPr lang="en-US" dirty="0">
              <a:cs typeface="Calibri" panose="020F0502020204030204"/>
            </a:endParaRPr>
          </a:p>
          <a:p>
            <a:pPr marL="171450" indent="-171450">
              <a:buFont typeface="Arial" panose="020B0604020202020204" pitchFamily="34" charset="0"/>
              <a:buChar char="•"/>
            </a:pPr>
            <a:r>
              <a:rPr lang="en-US" dirty="0"/>
              <a:t>The computation of a BP cell can also be grouped into a </a:t>
            </a:r>
            <a:r>
              <a:rPr lang="en-US" dirty="0" err="1"/>
              <a:t>gemm</a:t>
            </a:r>
            <a:r>
              <a:rPr lang="en-US" dirty="0"/>
              <a:t> kernel and an element-wise kernel. </a:t>
            </a:r>
          </a:p>
        </p:txBody>
      </p:sp>
      <p:sp>
        <p:nvSpPr>
          <p:cNvPr id="4" name="Slide Number Placeholder 3"/>
          <p:cNvSpPr>
            <a:spLocks noGrp="1"/>
          </p:cNvSpPr>
          <p:nvPr>
            <p:ph type="sldNum" sz="quarter" idx="5"/>
          </p:nvPr>
        </p:nvSpPr>
        <p:spPr/>
        <p:txBody>
          <a:bodyPr/>
          <a:lstStyle/>
          <a:p>
            <a:fld id="{681C1BFC-AEF3-2540-9C51-F751E1379555}" type="slidenum">
              <a:rPr lang="en-US" smtClean="0"/>
              <a:t>3</a:t>
            </a:fld>
            <a:endParaRPr lang="en-US"/>
          </a:p>
        </p:txBody>
      </p:sp>
    </p:spTree>
    <p:extLst>
      <p:ext uri="{BB962C8B-B14F-4D97-AF65-F5344CB8AC3E}">
        <p14:creationId xmlns:p14="http://schemas.microsoft.com/office/powerpoint/2010/main" val="1860630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LSTM models become large, what will happen for the training performance and energy? </a:t>
            </a:r>
          </a:p>
          <a:p>
            <a:pPr marL="171450" indent="-171450">
              <a:buFont typeface="Arial" panose="020B0604020202020204" pitchFamily="34" charset="0"/>
              <a:buChar char="•"/>
            </a:pPr>
            <a:r>
              <a:rPr lang="en-US" dirty="0"/>
              <a:t>To get the sense of this, we test the throughput and energy efficiency for LSTM training when the models become larger and larger. </a:t>
            </a:r>
          </a:p>
          <a:p>
            <a:pPr marL="171450" indent="-171450">
              <a:buFont typeface="Arial" panose="020B0604020202020204" pitchFamily="34" charset="0"/>
              <a:buChar char="•"/>
            </a:pPr>
            <a:r>
              <a:rPr lang="en-US" dirty="0">
                <a:cs typeface="Calibri"/>
              </a:rPr>
              <a:t>There are three ways to increasing the model size, either by increasing hidden size or layer number or layer length (number of cells in one layer)</a:t>
            </a:r>
          </a:p>
          <a:p>
            <a:pPr marL="171450" indent="-171450">
              <a:buFont typeface="Arial" panose="020B0604020202020204" pitchFamily="34" charset="0"/>
              <a:buChar char="•"/>
            </a:pPr>
            <a:r>
              <a:rPr lang="en-US" dirty="0"/>
              <a:t>The test was conducted on the latest GPUs, Nvidia V100 and RTX 5000.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have the high level observation that:</a:t>
            </a:r>
          </a:p>
          <a:p>
            <a:pPr marL="628650" lvl="1" indent="-171450">
              <a:buFont typeface="Arial" panose="020B0604020202020204" pitchFamily="34" charset="0"/>
              <a:buChar char="•"/>
            </a:pPr>
            <a:r>
              <a:rPr lang="en-US" altLang="zh-CN" dirty="0"/>
              <a:t>performance and energy efficiency significantly decreases when increasing the model size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Training becomes increasingly infeasible to be conducted on GPU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State of art training solution doesn’t scale with increasing LSTM model size</a:t>
            </a:r>
          </a:p>
        </p:txBody>
      </p:sp>
      <p:sp>
        <p:nvSpPr>
          <p:cNvPr id="4" name="Slide Number Placeholder 3"/>
          <p:cNvSpPr>
            <a:spLocks noGrp="1"/>
          </p:cNvSpPr>
          <p:nvPr>
            <p:ph type="sldNum" sz="quarter" idx="5"/>
          </p:nvPr>
        </p:nvSpPr>
        <p:spPr/>
        <p:txBody>
          <a:bodyPr/>
          <a:lstStyle/>
          <a:p>
            <a:fld id="{681C1BFC-AEF3-2540-9C51-F751E1379555}" type="slidenum">
              <a:rPr lang="en-US" smtClean="0"/>
              <a:t>4</a:t>
            </a:fld>
            <a:endParaRPr lang="en-US"/>
          </a:p>
        </p:txBody>
      </p:sp>
    </p:spTree>
    <p:extLst>
      <p:ext uri="{BB962C8B-B14F-4D97-AF65-F5344CB8AC3E}">
        <p14:creationId xmlns:p14="http://schemas.microsoft.com/office/powerpoint/2010/main" val="414143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figure out why large LSTM training becomes inefficient, we first perform detailed characterization on LSTM execution. </a:t>
            </a:r>
          </a:p>
          <a:p>
            <a:pPr marL="171450" indent="-171450">
              <a:buFont typeface="Arial" panose="020B0604020202020204" pitchFamily="34" charset="0"/>
              <a:buChar char="•"/>
            </a:pPr>
            <a:r>
              <a:rPr lang="en-US" dirty="0"/>
              <a:t>We discover that the element wise computation produces a large amount of the intermediate variables. </a:t>
            </a:r>
          </a:p>
          <a:p>
            <a:pPr marL="171450" indent="-171450">
              <a:buFont typeface="Arial" panose="020B0604020202020204" pitchFamily="34" charset="0"/>
              <a:buChar char="•"/>
            </a:pPr>
            <a:r>
              <a:rPr lang="en-US" dirty="0"/>
              <a:t>When only performing inference, you don’t have to care about these. But when it comes to training, these intermediate variables will need to be stored and loaded back for backpropagation.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previous works has some re-computation strategies to reduce the data movement for CNN and transformer, which is basically store only partial data and re-compute to get all of them during the backpropagation</a:t>
            </a:r>
          </a:p>
          <a:p>
            <a:pPr marL="171450" indent="-171450">
              <a:buFont typeface="Arial" panose="020B0604020202020204" pitchFamily="34" charset="0"/>
              <a:buChar char="•"/>
            </a:pPr>
            <a:r>
              <a:rPr lang="en-US" dirty="0"/>
              <a:t>But for LSTM, the computation towards these data are too large, basically you need to re-calculate nearly all forward computation.</a:t>
            </a:r>
          </a:p>
        </p:txBody>
      </p:sp>
      <p:sp>
        <p:nvSpPr>
          <p:cNvPr id="4" name="Slide Number Placeholder 3"/>
          <p:cNvSpPr>
            <a:spLocks noGrp="1"/>
          </p:cNvSpPr>
          <p:nvPr>
            <p:ph type="sldNum" sz="quarter" idx="5"/>
          </p:nvPr>
        </p:nvSpPr>
        <p:spPr/>
        <p:txBody>
          <a:bodyPr/>
          <a:lstStyle/>
          <a:p>
            <a:fld id="{681C1BFC-AEF3-2540-9C51-F751E1379555}" type="slidenum">
              <a:rPr lang="en-US" smtClean="0"/>
              <a:t>5</a:t>
            </a:fld>
            <a:endParaRPr lang="en-US"/>
          </a:p>
        </p:txBody>
      </p:sp>
    </p:spTree>
    <p:extLst>
      <p:ext uri="{BB962C8B-B14F-4D97-AF65-F5344CB8AC3E}">
        <p14:creationId xmlns:p14="http://schemas.microsoft.com/office/powerpoint/2010/main" val="320675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 quantify the impact of intermediate variables, we evaluate both the data movements and memory footprint breakdown for different LSTM models.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We observe that</a:t>
            </a:r>
            <a:r>
              <a:rPr lang="en-US" dirty="0"/>
              <a:t>: (1) much more significant data movements are caused by intermediate variables than both parameter and activations;</a:t>
            </a:r>
          </a:p>
          <a:p>
            <a:pPr marL="0" indent="0">
              <a:buFont typeface="Arial" panose="020B0604020202020204" pitchFamily="34" charset="0"/>
              <a:buNone/>
            </a:pPr>
            <a:r>
              <a:rPr lang="en-US" dirty="0"/>
              <a:t>                       and (2) intermediate variables takes the major part of the total memory footprint. </a:t>
            </a:r>
            <a:r>
              <a:rPr lang="en-US" dirty="0" err="1"/>
              <a:t>Xxxx</a:t>
            </a:r>
            <a:r>
              <a:rPr lang="en-US" dirty="0"/>
              <a:t>(mention number)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81C1BFC-AEF3-2540-9C51-F751E1379555}" type="slidenum">
              <a:rPr lang="en-US" smtClean="0"/>
              <a:t>6</a:t>
            </a:fld>
            <a:endParaRPr lang="en-US"/>
          </a:p>
        </p:txBody>
      </p:sp>
    </p:spTree>
    <p:extLst>
      <p:ext uri="{BB962C8B-B14F-4D97-AF65-F5344CB8AC3E}">
        <p14:creationId xmlns:p14="http://schemas.microsoft.com/office/powerpoint/2010/main" val="398132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in order to address the inefficient LSTM training</a:t>
            </a:r>
          </a:p>
          <a:p>
            <a:pPr marL="171450" indent="-171450">
              <a:buFont typeface="Arial" panose="020B0604020202020204" pitchFamily="34" charset="0"/>
              <a:buChar char="•"/>
            </a:pPr>
            <a:r>
              <a:rPr lang="en-US" dirty="0"/>
              <a:t>We first have two optimizations from our software level design. </a:t>
            </a:r>
          </a:p>
          <a:p>
            <a:pPr marL="171450" indent="-171450">
              <a:buFont typeface="Arial" panose="020B0604020202020204" pitchFamily="34" charset="0"/>
              <a:buChar char="•"/>
            </a:pPr>
            <a:r>
              <a:rPr lang="en-US" dirty="0"/>
              <a:t>We propose to reduce intermediate variables at the cell level as well as reduce the BP layer length to reduce the data movement.</a:t>
            </a:r>
            <a:endParaRPr lang="en-US" dirty="0">
              <a:cs typeface="Calibri"/>
            </a:endParaRPr>
          </a:p>
          <a:p>
            <a:pPr marL="171450" indent="-171450">
              <a:buFont typeface="Arial" panose="020B0604020202020204" pitchFamily="34" charset="0"/>
              <a:buChar char="•"/>
            </a:pPr>
            <a:r>
              <a:rPr lang="en-US" dirty="0"/>
              <a:t>For cell level reduction of intermediate variables, </a:t>
            </a:r>
            <a:r>
              <a:rPr lang="en-US" altLang="zh-CN" dirty="0">
                <a:ea typeface="等线"/>
              </a:rPr>
              <a:t>based on our two major observations that some BP computations can be rescheduled to forward stage and its output is sparse, we are able to redesign LSTM execution flow to replace</a:t>
            </a:r>
            <a:r>
              <a:rPr lang="zh-CN" altLang="en-US" dirty="0">
                <a:ea typeface="等线"/>
              </a:rPr>
              <a:t> </a:t>
            </a:r>
            <a:r>
              <a:rPr lang="en-US" altLang="zh-CN" dirty="0">
                <a:ea typeface="等线"/>
              </a:rPr>
              <a:t>the</a:t>
            </a:r>
            <a:r>
              <a:rPr lang="zh-CN" altLang="en-US" dirty="0">
                <a:ea typeface="等线"/>
              </a:rPr>
              <a:t> </a:t>
            </a:r>
            <a:r>
              <a:rPr lang="en-US" altLang="zh-CN" dirty="0">
                <a:ea typeface="等线"/>
              </a:rPr>
              <a:t>intermediate</a:t>
            </a:r>
            <a:r>
              <a:rPr lang="zh-CN" altLang="en-US" dirty="0">
                <a:ea typeface="等线"/>
              </a:rPr>
              <a:t> </a:t>
            </a:r>
            <a:r>
              <a:rPr lang="en-US" altLang="zh-CN" dirty="0">
                <a:ea typeface="等线"/>
              </a:rPr>
              <a:t>variables</a:t>
            </a:r>
            <a:r>
              <a:rPr lang="zh-CN" altLang="en-US" dirty="0">
                <a:ea typeface="等线"/>
              </a:rPr>
              <a:t> </a:t>
            </a:r>
            <a:r>
              <a:rPr lang="en-US" altLang="zh-CN" dirty="0">
                <a:ea typeface="等线"/>
              </a:rPr>
              <a:t>need</a:t>
            </a:r>
            <a:r>
              <a:rPr lang="zh-CN" altLang="en-US" dirty="0">
                <a:ea typeface="等线"/>
              </a:rPr>
              <a:t> </a:t>
            </a:r>
            <a:r>
              <a:rPr lang="en-US" altLang="zh-CN" dirty="0">
                <a:ea typeface="等线"/>
              </a:rPr>
              <a:t>to</a:t>
            </a:r>
            <a:r>
              <a:rPr lang="zh-CN" altLang="en-US" dirty="0">
                <a:ea typeface="等线"/>
              </a:rPr>
              <a:t> </a:t>
            </a:r>
            <a:r>
              <a:rPr lang="en-US" altLang="zh-CN" dirty="0">
                <a:ea typeface="等线"/>
              </a:rPr>
              <a:t>be</a:t>
            </a:r>
            <a:r>
              <a:rPr lang="zh-CN" altLang="en-US" dirty="0">
                <a:ea typeface="等线"/>
              </a:rPr>
              <a:t> </a:t>
            </a:r>
            <a:r>
              <a:rPr lang="en-US" altLang="zh-CN" dirty="0">
                <a:ea typeface="等线"/>
              </a:rPr>
              <a:t>stored</a:t>
            </a:r>
            <a:r>
              <a:rPr lang="zh-CN" altLang="en-US" dirty="0">
                <a:ea typeface="等线"/>
              </a:rPr>
              <a:t> </a:t>
            </a:r>
            <a:r>
              <a:rPr lang="en-US" altLang="zh-CN" dirty="0">
                <a:ea typeface="等线"/>
              </a:rPr>
              <a:t>with</a:t>
            </a:r>
            <a:r>
              <a:rPr lang="zh-CN" altLang="en-US" dirty="0">
                <a:ea typeface="等线"/>
              </a:rPr>
              <a:t> </a:t>
            </a:r>
            <a:r>
              <a:rPr lang="en-US" altLang="zh-CN" dirty="0">
                <a:ea typeface="等线"/>
              </a:rPr>
              <a:t>sparser</a:t>
            </a:r>
            <a:r>
              <a:rPr lang="zh-CN" altLang="en-US" dirty="0">
                <a:ea typeface="等线"/>
              </a:rPr>
              <a:t> </a:t>
            </a:r>
            <a:r>
              <a:rPr lang="en-US" altLang="zh-CN" dirty="0">
                <a:ea typeface="等线"/>
              </a:rPr>
              <a:t>ones</a:t>
            </a:r>
            <a:r>
              <a:rPr lang="zh-CN" altLang="en-US" dirty="0">
                <a:ea typeface="等线"/>
              </a:rPr>
              <a:t> </a:t>
            </a:r>
            <a:r>
              <a:rPr lang="en-US" altLang="zh-CN" dirty="0">
                <a:ea typeface="等线"/>
              </a:rPr>
              <a:t>so that a more efficient large LSTM training can be enabled. </a:t>
            </a:r>
            <a:endParaRPr lang="en-US" dirty="0"/>
          </a:p>
          <a:p>
            <a:pPr marL="171450" indent="-171450">
              <a:buFont typeface="Arial" panose="020B0604020202020204" pitchFamily="34" charset="0"/>
              <a:buChar char="•"/>
            </a:pPr>
            <a:r>
              <a:rPr lang="en-US" dirty="0"/>
              <a:t>For BP layer length reduction, another way to reduce LSTM model size, we have an important finding that some BP cells offer insignificant contribution to the weight update, and leverage this fact to design a BP layer length reduction scheme. We will introduce these details in a little bit. </a:t>
            </a:r>
            <a:endParaRPr lang="en-US" dirty="0">
              <a:cs typeface="Calibri"/>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81C1BFC-AEF3-2540-9C51-F751E1379555}" type="slidenum">
              <a:rPr lang="en-US" smtClean="0"/>
              <a:t>7</a:t>
            </a:fld>
            <a:endParaRPr lang="en-US"/>
          </a:p>
        </p:txBody>
      </p:sp>
    </p:spTree>
    <p:extLst>
      <p:ext uri="{BB962C8B-B14F-4D97-AF65-F5344CB8AC3E}">
        <p14:creationId xmlns:p14="http://schemas.microsoft.com/office/powerpoint/2010/main" val="4114700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propose a new hardware design that complements these software optimizations, and it further improves the LSTM training efficiency as follows:</a:t>
            </a:r>
          </a:p>
          <a:p>
            <a:pPr marL="171450" indent="-171450">
              <a:buFont typeface="Arial" panose="020B0604020202020204" pitchFamily="34" charset="0"/>
              <a:buChar char="•"/>
            </a:pPr>
            <a:r>
              <a:rPr lang="en-US" dirty="0"/>
              <a:t>At a Low level: we introduce the omni-pe design that the logic will be reused for different functionality that help achieve a high logic utilization. This will eventually benefit the hardware throughput and energy efficiency.</a:t>
            </a:r>
            <a:endParaRPr lang="en-US" dirty="0">
              <a:cs typeface="Calibri"/>
            </a:endParaRPr>
          </a:p>
          <a:p>
            <a:pPr marL="171450" indent="-171450">
              <a:buFont typeface="Arial" panose="020B0604020202020204" pitchFamily="34" charset="0"/>
              <a:buChar char="•"/>
            </a:pPr>
            <a:r>
              <a:rPr lang="en-US" dirty="0"/>
              <a:t>At a High level: our eta-LSTM can pipeline two kernels’ execution. And the computation resource is dynamically scheduled, so it won’t be idle logic that harm the overall performance.  </a:t>
            </a:r>
            <a:endParaRPr lang="en-US" dirty="0">
              <a:cs typeface="Calibri"/>
            </a:endParaRPr>
          </a:p>
          <a:p>
            <a:pPr marL="171450" indent="-171450">
              <a:buFont typeface="Arial" panose="020B0604020202020204" pitchFamily="34" charset="0"/>
              <a:buChar char="•"/>
            </a:pPr>
            <a:r>
              <a:rPr lang="en-US" dirty="0"/>
              <a:t>The control overhead is small because the execution pattern is </a:t>
            </a:r>
            <a:r>
              <a:rPr lang="en-US" dirty="0" err="1"/>
              <a:t>kinda</a:t>
            </a:r>
            <a:r>
              <a:rPr lang="en-US" dirty="0"/>
              <a:t> fixed.  With </a:t>
            </a:r>
            <a:r>
              <a:rPr lang="en-US" dirty="0" err="1"/>
              <a:t>gemm</a:t>
            </a:r>
            <a:r>
              <a:rPr lang="en-US" dirty="0"/>
              <a:t> and element-wise kernel pipelined, massive intermediate data between these two kernels can be quickly consumed.</a:t>
            </a:r>
            <a:endParaRPr lang="en-US" dirty="0">
              <a:cs typeface="Calibri"/>
            </a:endParaRPr>
          </a:p>
        </p:txBody>
      </p:sp>
      <p:sp>
        <p:nvSpPr>
          <p:cNvPr id="4" name="Slide Number Placeholder 3"/>
          <p:cNvSpPr>
            <a:spLocks noGrp="1"/>
          </p:cNvSpPr>
          <p:nvPr>
            <p:ph type="sldNum" sz="quarter" idx="5"/>
          </p:nvPr>
        </p:nvSpPr>
        <p:spPr/>
        <p:txBody>
          <a:bodyPr/>
          <a:lstStyle/>
          <a:p>
            <a:fld id="{681C1BFC-AEF3-2540-9C51-F751E1379555}" type="slidenum">
              <a:rPr lang="en-US" smtClean="0"/>
              <a:t>8</a:t>
            </a:fld>
            <a:endParaRPr lang="en-US"/>
          </a:p>
        </p:txBody>
      </p:sp>
    </p:spTree>
    <p:extLst>
      <p:ext uri="{BB962C8B-B14F-4D97-AF65-F5344CB8AC3E}">
        <p14:creationId xmlns:p14="http://schemas.microsoft.com/office/powerpoint/2010/main" val="122304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outline of the rest of our talk. Next, I am going to discuss our software- and then hardware design strategies and optimizations; following that, I will demonstrate the key evaluation results and then conclude my talk.  </a:t>
            </a:r>
          </a:p>
          <a:p>
            <a:endParaRPr lang="en-US"/>
          </a:p>
          <a:p>
            <a:endParaRPr lang="en-US"/>
          </a:p>
        </p:txBody>
      </p:sp>
      <p:sp>
        <p:nvSpPr>
          <p:cNvPr id="4" name="Slide Number Placeholder 3"/>
          <p:cNvSpPr>
            <a:spLocks noGrp="1"/>
          </p:cNvSpPr>
          <p:nvPr>
            <p:ph type="sldNum" sz="quarter" idx="5"/>
          </p:nvPr>
        </p:nvSpPr>
        <p:spPr/>
        <p:txBody>
          <a:bodyPr/>
          <a:lstStyle/>
          <a:p>
            <a:fld id="{681C1BFC-AEF3-2540-9C51-F751E1379555}" type="slidenum">
              <a:rPr lang="en-US" smtClean="0"/>
              <a:t>10</a:t>
            </a:fld>
            <a:endParaRPr lang="en-US"/>
          </a:p>
        </p:txBody>
      </p:sp>
    </p:spTree>
    <p:extLst>
      <p:ext uri="{BB962C8B-B14F-4D97-AF65-F5344CB8AC3E}">
        <p14:creationId xmlns:p14="http://schemas.microsoft.com/office/powerpoint/2010/main" val="1448382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0B3C83-DEC0-5248-9AE8-3464DFC452AF}"/>
              </a:ext>
            </a:extLst>
          </p:cNvPr>
          <p:cNvSpPr/>
          <p:nvPr userDrawn="1"/>
        </p:nvSpPr>
        <p:spPr>
          <a:xfrm>
            <a:off x="0" y="0"/>
            <a:ext cx="12188825" cy="508000"/>
          </a:xfrm>
          <a:prstGeom prst="rect">
            <a:avLst/>
          </a:prstGeom>
          <a:solidFill>
            <a:schemeClr val="accent3"/>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stretch>
            <a:fillRect/>
          </a:stretch>
        </p:blipFill>
        <p:spPr>
          <a:xfrm>
            <a:off x="757244" y="5157720"/>
            <a:ext cx="2133044" cy="186267"/>
          </a:xfrm>
          <a:prstGeom prst="rect">
            <a:avLst/>
          </a:prstGeom>
        </p:spPr>
      </p:pic>
      <p:sp>
        <p:nvSpPr>
          <p:cNvPr id="2" name="Title 1"/>
          <p:cNvSpPr>
            <a:spLocks noGrp="1"/>
          </p:cNvSpPr>
          <p:nvPr>
            <p:ph type="title" hasCustomPrompt="1"/>
          </p:nvPr>
        </p:nvSpPr>
        <p:spPr>
          <a:xfrm>
            <a:off x="613674" y="1449112"/>
            <a:ext cx="9293979" cy="3522341"/>
          </a:xfrm>
          <a:prstGeom prst="rect">
            <a:avLst/>
          </a:prstGeom>
        </p:spPr>
        <p:txBody>
          <a:bodyPr anchor="b"/>
          <a:lstStyle>
            <a:lvl1pPr algn="l">
              <a:defRPr sz="6665"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4249797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37B873-BECA-7A46-90BB-C7796E992ECD}"/>
              </a:ext>
            </a:extLst>
          </p:cNvPr>
          <p:cNvSpPr/>
          <p:nvPr userDrawn="1"/>
        </p:nvSpPr>
        <p:spPr>
          <a:xfrm>
            <a:off x="0" y="0"/>
            <a:ext cx="12188825" cy="508000"/>
          </a:xfrm>
          <a:prstGeom prst="rect">
            <a:avLst/>
          </a:prstGeom>
          <a:solidFill>
            <a:schemeClr val="accent3"/>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stretch>
            <a:fillRect/>
          </a:stretch>
        </p:blipFill>
        <p:spPr>
          <a:xfrm>
            <a:off x="740316" y="1819205"/>
            <a:ext cx="1471325" cy="128481"/>
          </a:xfrm>
          <a:prstGeom prst="rect">
            <a:avLst/>
          </a:prstGeom>
        </p:spPr>
      </p:pic>
      <p:pic>
        <p:nvPicPr>
          <p:cNvPr id="12" name="Picture 11"/>
          <p:cNvPicPr>
            <a:picLocks noChangeAspect="1"/>
          </p:cNvPicPr>
          <p:nvPr userDrawn="1"/>
        </p:nvPicPr>
        <p:blipFill>
          <a:blip r:embed="rId3"/>
          <a:stretch>
            <a:fillRect/>
          </a:stretch>
        </p:blipFill>
        <p:spPr>
          <a:xfrm>
            <a:off x="731851" y="1300339"/>
            <a:ext cx="1471325" cy="128483"/>
          </a:xfrm>
          <a:prstGeom prst="rect">
            <a:avLst/>
          </a:prstGeom>
        </p:spPr>
      </p:pic>
      <p:sp>
        <p:nvSpPr>
          <p:cNvPr id="24" name="Text Placeholder 9"/>
          <p:cNvSpPr>
            <a:spLocks noGrp="1"/>
          </p:cNvSpPr>
          <p:nvPr>
            <p:ph type="body" sz="quarter" idx="11" hasCustomPrompt="1"/>
          </p:nvPr>
        </p:nvSpPr>
        <p:spPr>
          <a:xfrm>
            <a:off x="597075" y="3093653"/>
            <a:ext cx="10926639" cy="3002348"/>
          </a:xfrm>
          <a:prstGeom prst="rect">
            <a:avLst/>
          </a:prstGeom>
        </p:spPr>
        <p:txBody>
          <a:bodyPr/>
          <a:lstStyle>
            <a:lvl1pPr marL="457086" indent="-457086">
              <a:buFont typeface="Lucida Grande"/>
              <a:buChar char="&gt;"/>
              <a:defRPr sz="3199" b="1" i="0" baseline="0">
                <a:solidFill>
                  <a:schemeClr val="tx2"/>
                </a:solidFill>
                <a:latin typeface="Open Sans" charset="0"/>
                <a:ea typeface="Open Sans" charset="0"/>
                <a:cs typeface="Open Sans" charset="0"/>
              </a:defRPr>
            </a:lvl1pPr>
            <a:lvl2pPr>
              <a:defRPr sz="2666" b="1" i="0" baseline="0">
                <a:solidFill>
                  <a:schemeClr val="tx2"/>
                </a:solidFill>
                <a:latin typeface="Open Sans" charset="0"/>
                <a:ea typeface="Open Sans" charset="0"/>
                <a:cs typeface="Open Sans" charset="0"/>
              </a:defRPr>
            </a:lvl2pPr>
            <a:lvl3pPr marL="1523619" indent="-304724">
              <a:buSzPct val="100000"/>
              <a:buFont typeface="Lucida Grande"/>
              <a:buChar char="&gt;"/>
              <a:defRPr sz="2399" b="1" i="0" baseline="0">
                <a:solidFill>
                  <a:schemeClr val="tx2"/>
                </a:solidFill>
                <a:latin typeface="Open Sans" charset="0"/>
                <a:ea typeface="Open Sans" charset="0"/>
                <a:cs typeface="Open Sans" charset="0"/>
              </a:defRPr>
            </a:lvl3pPr>
            <a:lvl4pPr>
              <a:defRPr sz="2133" b="1" i="0" baseline="0">
                <a:solidFill>
                  <a:schemeClr val="tx2"/>
                </a:solidFill>
                <a:latin typeface="Open Sans" charset="0"/>
                <a:ea typeface="Open Sans" charset="0"/>
                <a:cs typeface="Open Sans" charset="0"/>
              </a:defRPr>
            </a:lvl4pPr>
            <a:lvl5pPr marL="2742514" indent="-304724">
              <a:buFont typeface="Lucida Grande"/>
              <a:buChar char="&gt;"/>
              <a:defRPr sz="1866"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25" name="Text Placeholder 5"/>
          <p:cNvSpPr>
            <a:spLocks noGrp="1"/>
          </p:cNvSpPr>
          <p:nvPr>
            <p:ph type="body" sz="quarter" idx="12" hasCustomPrompt="1"/>
          </p:nvPr>
        </p:nvSpPr>
        <p:spPr>
          <a:xfrm>
            <a:off x="613673" y="2307557"/>
            <a:ext cx="10910041" cy="548228"/>
          </a:xfrm>
          <a:prstGeom prst="rect">
            <a:avLst/>
          </a:prstGeom>
        </p:spPr>
        <p:txBody>
          <a:bodyPr>
            <a:noAutofit/>
          </a:bodyPr>
          <a:lstStyle>
            <a:lvl1pPr marL="0" indent="0">
              <a:lnSpc>
                <a:spcPct val="90000"/>
              </a:lnSpc>
              <a:buNone/>
              <a:defRPr sz="3199" b="0" i="0" baseline="0">
                <a:solidFill>
                  <a:schemeClr val="tx2"/>
                </a:solidFill>
                <a:latin typeface="Uni Sans" charset="0"/>
                <a:ea typeface="Uni Sans" charset="0"/>
                <a:cs typeface="Uni Sans" charset="0"/>
              </a:defRPr>
            </a:lvl1pPr>
            <a:lvl2pPr marL="609448" indent="0">
              <a:buNone/>
              <a:defRPr b="0" i="0">
                <a:solidFill>
                  <a:srgbClr val="E8D3A2"/>
                </a:solidFill>
                <a:latin typeface="Encode Sans Normal Black"/>
                <a:cs typeface="Encode Sans Normal Black"/>
              </a:defRPr>
            </a:lvl2pPr>
            <a:lvl3pPr marL="1218895" indent="0">
              <a:buNone/>
              <a:defRPr b="0" i="0">
                <a:solidFill>
                  <a:srgbClr val="E8D3A2"/>
                </a:solidFill>
                <a:latin typeface="Encode Sans Normal Black"/>
                <a:cs typeface="Encode Sans Normal Black"/>
              </a:defRPr>
            </a:lvl3pPr>
            <a:lvl4pPr marL="1828343" indent="0">
              <a:buNone/>
              <a:defRPr b="0" i="0">
                <a:solidFill>
                  <a:srgbClr val="E8D3A2"/>
                </a:solidFill>
                <a:latin typeface="Encode Sans Normal Black"/>
                <a:cs typeface="Encode Sans Normal Black"/>
              </a:defRPr>
            </a:lvl4pPr>
            <a:lvl5pPr marL="2437790" indent="0">
              <a:buNone/>
              <a:defRPr b="0" i="0">
                <a:solidFill>
                  <a:srgbClr val="E8D3A2"/>
                </a:solidFill>
                <a:latin typeface="Encode Sans Normal Black"/>
                <a:cs typeface="Encode Sans Normal Black"/>
              </a:defRPr>
            </a:lvl5pPr>
          </a:lstStyle>
          <a:p>
            <a:pPr lvl="0"/>
            <a:r>
              <a:rPr lang="en-US"/>
              <a:t>SUB-HEADER HERE (UNI SANS REGULAR, 24 PT.)</a:t>
            </a:r>
          </a:p>
        </p:txBody>
      </p:sp>
      <p:sp>
        <p:nvSpPr>
          <p:cNvPr id="2" name="Title 1"/>
          <p:cNvSpPr>
            <a:spLocks noGrp="1"/>
          </p:cNvSpPr>
          <p:nvPr>
            <p:ph type="title" hasCustomPrompt="1"/>
          </p:nvPr>
        </p:nvSpPr>
        <p:spPr>
          <a:xfrm>
            <a:off x="613673" y="503145"/>
            <a:ext cx="10910041" cy="704555"/>
          </a:xfrm>
          <a:prstGeom prst="rect">
            <a:avLst/>
          </a:prstGeom>
        </p:spPr>
        <p:txBody>
          <a:bodyPr anchor="b"/>
          <a:lstStyle>
            <a:lvl1pPr algn="l">
              <a:defRPr sz="32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
        <p:nvSpPr>
          <p:cNvPr id="9" name="Rectangle 6">
            <a:extLst>
              <a:ext uri="{FF2B5EF4-FFF2-40B4-BE49-F238E27FC236}">
                <a16:creationId xmlns:a16="http://schemas.microsoft.com/office/drawing/2014/main" id="{F5C063F5-F1C2-5245-9DFF-94BD08FE6036}"/>
              </a:ext>
            </a:extLst>
          </p:cNvPr>
          <p:cNvSpPr txBox="1">
            <a:spLocks noChangeArrowheads="1"/>
          </p:cNvSpPr>
          <p:nvPr userDrawn="1"/>
        </p:nvSpPr>
        <p:spPr bwMode="auto">
          <a:xfrm>
            <a:off x="9248489" y="6469747"/>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b="1" kern="1200">
                <a:solidFill>
                  <a:srgbClr val="C00000"/>
                </a:solidFill>
                <a:latin typeface="Arial" panose="020B0604020202020204" pitchFamily="34" charset="0"/>
                <a:ea typeface="Gulim" panose="020B0600000101010101" pitchFamily="34" charset="-127"/>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49291EE8-F41F-4F63-9694-F132A631B501}" type="slidenum">
              <a:rPr lang="en-US" sz="1600" smtClean="0">
                <a:solidFill>
                  <a:schemeClr val="tx1"/>
                </a:solidFill>
              </a:rPr>
              <a:pPr/>
              <a:t>‹#›</a:t>
            </a:fld>
            <a:endParaRPr lang="en-US" sz="1600">
              <a:solidFill>
                <a:schemeClr val="tx1"/>
              </a:solidFill>
            </a:endParaRPr>
          </a:p>
        </p:txBody>
      </p:sp>
    </p:spTree>
    <p:extLst>
      <p:ext uri="{BB962C8B-B14F-4D97-AF65-F5344CB8AC3E}">
        <p14:creationId xmlns:p14="http://schemas.microsoft.com/office/powerpoint/2010/main" val="30728726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l="8136" t="38360" r="13252" b="30129"/>
          <a:stretch/>
        </p:blipFill>
        <p:spPr>
          <a:xfrm>
            <a:off x="0" y="0"/>
            <a:ext cx="12188825" cy="326067"/>
          </a:xfrm>
          <a:prstGeom prst="rect">
            <a:avLst/>
          </a:prstGeom>
        </p:spPr>
      </p:pic>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734" r:id="rId1"/>
    <p:sldLayoutId id="2147483663" r:id="rId2"/>
  </p:sldLayoutIdLst>
  <p:txStyles>
    <p:titleStyle>
      <a:lvl1pPr algn="ctr" defTabSz="609448"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609448" rtl="0" eaLnBrk="1" latinLnBrk="0" hangingPunct="1">
        <a:spcBef>
          <a:spcPct val="20000"/>
        </a:spcBef>
        <a:buFont typeface="Arial"/>
        <a:buChar char="•"/>
        <a:defRPr sz="4266" kern="1200">
          <a:solidFill>
            <a:schemeClr val="tx1"/>
          </a:solidFill>
          <a:latin typeface="+mn-lt"/>
          <a:ea typeface="+mn-ea"/>
          <a:cs typeface="+mn-cs"/>
        </a:defRPr>
      </a:lvl1pPr>
      <a:lvl2pPr marL="990352" indent="-380905" algn="l" defTabSz="609448" rtl="0" eaLnBrk="1" latinLnBrk="0" hangingPunct="1">
        <a:spcBef>
          <a:spcPct val="20000"/>
        </a:spcBef>
        <a:buFont typeface="Arial"/>
        <a:buChar char="–"/>
        <a:defRPr sz="3732" kern="1200">
          <a:solidFill>
            <a:schemeClr val="tx1"/>
          </a:solidFill>
          <a:latin typeface="+mn-lt"/>
          <a:ea typeface="+mn-ea"/>
          <a:cs typeface="+mn-cs"/>
        </a:defRPr>
      </a:lvl2pPr>
      <a:lvl3pPr marL="1523619" indent="-304724" algn="l" defTabSz="609448" rtl="0" eaLnBrk="1" latinLnBrk="0" hangingPunct="1">
        <a:spcBef>
          <a:spcPct val="20000"/>
        </a:spcBef>
        <a:buFont typeface="Arial"/>
        <a:buChar char="•"/>
        <a:defRPr sz="3199" kern="1200">
          <a:solidFill>
            <a:schemeClr val="tx1"/>
          </a:solidFill>
          <a:latin typeface="+mn-lt"/>
          <a:ea typeface="+mn-ea"/>
          <a:cs typeface="+mn-cs"/>
        </a:defRPr>
      </a:lvl3pPr>
      <a:lvl4pPr marL="2133067" indent="-304724" algn="l" defTabSz="609448" rtl="0" eaLnBrk="1" latinLnBrk="0" hangingPunct="1">
        <a:spcBef>
          <a:spcPct val="20000"/>
        </a:spcBef>
        <a:buFont typeface="Arial"/>
        <a:buChar char="–"/>
        <a:defRPr sz="2666" kern="1200">
          <a:solidFill>
            <a:schemeClr val="tx1"/>
          </a:solidFill>
          <a:latin typeface="+mn-lt"/>
          <a:ea typeface="+mn-ea"/>
          <a:cs typeface="+mn-cs"/>
        </a:defRPr>
      </a:lvl4pPr>
      <a:lvl5pPr marL="2742514" indent="-304724" algn="l" defTabSz="609448" rtl="0" eaLnBrk="1" latinLnBrk="0" hangingPunct="1">
        <a:spcBef>
          <a:spcPct val="20000"/>
        </a:spcBef>
        <a:buFont typeface="Arial"/>
        <a:buChar char="»"/>
        <a:defRPr sz="2666"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48" rtl="0" eaLnBrk="1" latinLnBrk="0" hangingPunct="1">
        <a:defRPr sz="2399" kern="1200">
          <a:solidFill>
            <a:schemeClr val="tx1"/>
          </a:solidFill>
          <a:latin typeface="+mn-lt"/>
          <a:ea typeface="+mn-ea"/>
          <a:cs typeface="+mn-cs"/>
        </a:defRPr>
      </a:lvl1pPr>
      <a:lvl2pPr marL="609448" algn="l" defTabSz="609448" rtl="0" eaLnBrk="1" latinLnBrk="0" hangingPunct="1">
        <a:defRPr sz="2399" kern="1200">
          <a:solidFill>
            <a:schemeClr val="tx1"/>
          </a:solidFill>
          <a:latin typeface="+mn-lt"/>
          <a:ea typeface="+mn-ea"/>
          <a:cs typeface="+mn-cs"/>
        </a:defRPr>
      </a:lvl2pPr>
      <a:lvl3pPr marL="1218895" algn="l" defTabSz="609448" rtl="0" eaLnBrk="1" latinLnBrk="0" hangingPunct="1">
        <a:defRPr sz="2399" kern="1200">
          <a:solidFill>
            <a:schemeClr val="tx1"/>
          </a:solidFill>
          <a:latin typeface="+mn-lt"/>
          <a:ea typeface="+mn-ea"/>
          <a:cs typeface="+mn-cs"/>
        </a:defRPr>
      </a:lvl3pPr>
      <a:lvl4pPr marL="1828343" algn="l" defTabSz="609448" rtl="0" eaLnBrk="1" latinLnBrk="0" hangingPunct="1">
        <a:defRPr sz="2399" kern="1200">
          <a:solidFill>
            <a:schemeClr val="tx1"/>
          </a:solidFill>
          <a:latin typeface="+mn-lt"/>
          <a:ea typeface="+mn-ea"/>
          <a:cs typeface="+mn-cs"/>
        </a:defRPr>
      </a:lvl4pPr>
      <a:lvl5pPr marL="2437790" algn="l" defTabSz="609448" rtl="0" eaLnBrk="1" latinLnBrk="0" hangingPunct="1">
        <a:defRPr sz="2399" kern="1200">
          <a:solidFill>
            <a:schemeClr val="tx1"/>
          </a:solidFill>
          <a:latin typeface="+mn-lt"/>
          <a:ea typeface="+mn-ea"/>
          <a:cs typeface="+mn-cs"/>
        </a:defRPr>
      </a:lvl5pPr>
      <a:lvl6pPr marL="3047238" algn="l" defTabSz="609448" rtl="0" eaLnBrk="1" latinLnBrk="0" hangingPunct="1">
        <a:defRPr sz="2399" kern="1200">
          <a:solidFill>
            <a:schemeClr val="tx1"/>
          </a:solidFill>
          <a:latin typeface="+mn-lt"/>
          <a:ea typeface="+mn-ea"/>
          <a:cs typeface="+mn-cs"/>
        </a:defRPr>
      </a:lvl6pPr>
      <a:lvl7pPr marL="3656686" algn="l" defTabSz="609448" rtl="0" eaLnBrk="1" latinLnBrk="0" hangingPunct="1">
        <a:defRPr sz="2399" kern="1200">
          <a:solidFill>
            <a:schemeClr val="tx1"/>
          </a:solidFill>
          <a:latin typeface="+mn-lt"/>
          <a:ea typeface="+mn-ea"/>
          <a:cs typeface="+mn-cs"/>
        </a:defRPr>
      </a:lvl7pPr>
      <a:lvl8pPr marL="4266133" algn="l" defTabSz="609448" rtl="0" eaLnBrk="1" latinLnBrk="0" hangingPunct="1">
        <a:defRPr sz="2399" kern="1200">
          <a:solidFill>
            <a:schemeClr val="tx1"/>
          </a:solidFill>
          <a:latin typeface="+mn-lt"/>
          <a:ea typeface="+mn-ea"/>
          <a:cs typeface="+mn-cs"/>
        </a:defRPr>
      </a:lvl8pPr>
      <a:lvl9pPr marL="4875581" algn="l" defTabSz="609448"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7.emf"/><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2.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0.emf"/><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6.emf"/><Relationship Id="rId4" Type="http://schemas.openxmlformats.org/officeDocument/2006/relationships/image" Target="../media/image15.emf"/></Relationships>
</file>

<file path=ppt/slides/_rels/slide3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8.emf"/><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656" y="1347269"/>
            <a:ext cx="11446087" cy="1809067"/>
          </a:xfrm>
        </p:spPr>
        <p:txBody>
          <a:bodyPr/>
          <a:lstStyle/>
          <a:p>
            <a:pPr algn="ctr"/>
            <a:r>
              <a:rPr lang="el-GR" sz="3200" b="0"/>
              <a:t>η-</a:t>
            </a:r>
            <a:r>
              <a:rPr lang="en-US" sz="3200" b="0"/>
              <a:t>LSTM: Co-Designing Highly-Efficient Large LSTM Training via Exploiting Memory-Saving and Architectural Design Opportunities</a:t>
            </a:r>
            <a:endParaRPr lang="en-US" sz="2000"/>
          </a:p>
        </p:txBody>
      </p:sp>
      <p:sp>
        <p:nvSpPr>
          <p:cNvPr id="6" name="TextBox 5">
            <a:extLst>
              <a:ext uri="{FF2B5EF4-FFF2-40B4-BE49-F238E27FC236}">
                <a16:creationId xmlns:a16="http://schemas.microsoft.com/office/drawing/2014/main" id="{84E67CFA-650D-0841-8BA4-13974A5EB0F8}"/>
              </a:ext>
            </a:extLst>
          </p:cNvPr>
          <p:cNvSpPr txBox="1"/>
          <p:nvPr/>
        </p:nvSpPr>
        <p:spPr>
          <a:xfrm>
            <a:off x="484656" y="4046328"/>
            <a:ext cx="11688906" cy="400110"/>
          </a:xfrm>
          <a:prstGeom prst="rect">
            <a:avLst/>
          </a:prstGeom>
          <a:noFill/>
        </p:spPr>
        <p:txBody>
          <a:bodyPr wrap="none" rtlCol="0">
            <a:spAutoFit/>
          </a:bodyPr>
          <a:lstStyle/>
          <a:p>
            <a:r>
              <a:rPr lang="en-US" sz="2000" b="1"/>
              <a:t>Xingyao Zhang</a:t>
            </a:r>
            <a:r>
              <a:rPr lang="en-US" sz="2000" b="1" baseline="30000"/>
              <a:t>1,2</a:t>
            </a:r>
            <a:r>
              <a:rPr lang="en-US" sz="2000"/>
              <a:t>, </a:t>
            </a:r>
            <a:r>
              <a:rPr lang="en-US" sz="2000" err="1"/>
              <a:t>Haojun</a:t>
            </a:r>
            <a:r>
              <a:rPr lang="en-US" sz="2000"/>
              <a:t> Xia</a:t>
            </a:r>
            <a:r>
              <a:rPr lang="en-US" sz="2000" baseline="30000"/>
              <a:t>3</a:t>
            </a:r>
            <a:r>
              <a:rPr lang="en-US" sz="2000"/>
              <a:t>, </a:t>
            </a:r>
            <a:r>
              <a:rPr lang="en-US" sz="2000" err="1"/>
              <a:t>Donglin</a:t>
            </a:r>
            <a:r>
              <a:rPr lang="en-US" sz="2000"/>
              <a:t> Zhuang</a:t>
            </a:r>
            <a:r>
              <a:rPr lang="en-US" sz="2000" baseline="30000"/>
              <a:t>3</a:t>
            </a:r>
            <a:r>
              <a:rPr lang="en-US" sz="2000"/>
              <a:t>, Hao Sun</a:t>
            </a:r>
            <a:r>
              <a:rPr lang="en-US" sz="2000" baseline="30000"/>
              <a:t>3</a:t>
            </a:r>
            <a:r>
              <a:rPr lang="en-US" sz="2000"/>
              <a:t>, Xin Fu</a:t>
            </a:r>
            <a:r>
              <a:rPr lang="en-US" sz="2000" baseline="30000"/>
              <a:t>1</a:t>
            </a:r>
            <a:r>
              <a:rPr lang="en-US" sz="2000"/>
              <a:t>, Michael Taylor</a:t>
            </a:r>
            <a:r>
              <a:rPr lang="en-US" sz="2000" baseline="30000"/>
              <a:t>2</a:t>
            </a:r>
            <a:r>
              <a:rPr lang="en-US" sz="2000"/>
              <a:t>, and Shuaiwen Leon Song</a:t>
            </a:r>
            <a:r>
              <a:rPr lang="en-US" sz="2000" baseline="30000"/>
              <a:t>3</a:t>
            </a:r>
          </a:p>
        </p:txBody>
      </p:sp>
      <p:grpSp>
        <p:nvGrpSpPr>
          <p:cNvPr id="4" name="Group 3">
            <a:extLst>
              <a:ext uri="{FF2B5EF4-FFF2-40B4-BE49-F238E27FC236}">
                <a16:creationId xmlns:a16="http://schemas.microsoft.com/office/drawing/2014/main" id="{A4238102-9D02-A740-862E-3165D247781D}"/>
              </a:ext>
            </a:extLst>
          </p:cNvPr>
          <p:cNvGrpSpPr/>
          <p:nvPr/>
        </p:nvGrpSpPr>
        <p:grpSpPr>
          <a:xfrm>
            <a:off x="918407" y="4671332"/>
            <a:ext cx="10490033" cy="338554"/>
            <a:chOff x="918407" y="4331365"/>
            <a:chExt cx="10490033" cy="338554"/>
          </a:xfrm>
        </p:grpSpPr>
        <p:sp>
          <p:nvSpPr>
            <p:cNvPr id="3" name="TextBox 2">
              <a:extLst>
                <a:ext uri="{FF2B5EF4-FFF2-40B4-BE49-F238E27FC236}">
                  <a16:creationId xmlns:a16="http://schemas.microsoft.com/office/drawing/2014/main" id="{0AD7AAD9-265D-D54C-8EE2-88297E824DF2}"/>
                </a:ext>
              </a:extLst>
            </p:cNvPr>
            <p:cNvSpPr txBox="1"/>
            <p:nvPr/>
          </p:nvSpPr>
          <p:spPr>
            <a:xfrm>
              <a:off x="918407" y="4331365"/>
              <a:ext cx="3240374" cy="338554"/>
            </a:xfrm>
            <a:prstGeom prst="rect">
              <a:avLst/>
            </a:prstGeom>
            <a:noFill/>
          </p:spPr>
          <p:txBody>
            <a:bodyPr wrap="none" rtlCol="0">
              <a:spAutoFit/>
            </a:bodyPr>
            <a:lstStyle/>
            <a:p>
              <a:r>
                <a:rPr lang="en-US" sz="1600"/>
                <a:t>1. ECOMS Lab, University of Houston</a:t>
              </a:r>
            </a:p>
          </p:txBody>
        </p:sp>
        <p:sp>
          <p:nvSpPr>
            <p:cNvPr id="11" name="TextBox 10">
              <a:extLst>
                <a:ext uri="{FF2B5EF4-FFF2-40B4-BE49-F238E27FC236}">
                  <a16:creationId xmlns:a16="http://schemas.microsoft.com/office/drawing/2014/main" id="{3F06E5D0-4AEB-B240-A42A-81816DECABAE}"/>
                </a:ext>
              </a:extLst>
            </p:cNvPr>
            <p:cNvSpPr txBox="1"/>
            <p:nvPr/>
          </p:nvSpPr>
          <p:spPr>
            <a:xfrm>
              <a:off x="4158781" y="4331365"/>
              <a:ext cx="4427302" cy="338554"/>
            </a:xfrm>
            <a:prstGeom prst="rect">
              <a:avLst/>
            </a:prstGeom>
            <a:noFill/>
          </p:spPr>
          <p:txBody>
            <a:bodyPr wrap="none" rtlCol="0">
              <a:spAutoFit/>
            </a:bodyPr>
            <a:lstStyle/>
            <a:p>
              <a:r>
                <a:rPr lang="en-US" sz="1600"/>
                <a:t>2. Bespoke Silicon Group, University of Washington</a:t>
              </a:r>
            </a:p>
          </p:txBody>
        </p:sp>
        <p:sp>
          <p:nvSpPr>
            <p:cNvPr id="12" name="TextBox 11">
              <a:extLst>
                <a:ext uri="{FF2B5EF4-FFF2-40B4-BE49-F238E27FC236}">
                  <a16:creationId xmlns:a16="http://schemas.microsoft.com/office/drawing/2014/main" id="{C32B249A-B617-0148-B714-DFAC2455D9DD}"/>
                </a:ext>
              </a:extLst>
            </p:cNvPr>
            <p:cNvSpPr txBox="1"/>
            <p:nvPr/>
          </p:nvSpPr>
          <p:spPr>
            <a:xfrm>
              <a:off x="8590104" y="4331365"/>
              <a:ext cx="2818336" cy="338554"/>
            </a:xfrm>
            <a:prstGeom prst="rect">
              <a:avLst/>
            </a:prstGeom>
            <a:noFill/>
          </p:spPr>
          <p:txBody>
            <a:bodyPr wrap="none" rtlCol="0">
              <a:spAutoFit/>
            </a:bodyPr>
            <a:lstStyle/>
            <a:p>
              <a:r>
                <a:rPr lang="en-US" sz="1600"/>
                <a:t>3. FSA Lab, University of Sydney</a:t>
              </a:r>
            </a:p>
          </p:txBody>
        </p:sp>
      </p:grpSp>
      <p:sp>
        <p:nvSpPr>
          <p:cNvPr id="8" name="Rectangle 7">
            <a:extLst>
              <a:ext uri="{FF2B5EF4-FFF2-40B4-BE49-F238E27FC236}">
                <a16:creationId xmlns:a16="http://schemas.microsoft.com/office/drawing/2014/main" id="{0FF6043B-D7D6-6D48-BA77-72D501803002}"/>
              </a:ext>
            </a:extLst>
          </p:cNvPr>
          <p:cNvSpPr/>
          <p:nvPr/>
        </p:nvSpPr>
        <p:spPr>
          <a:xfrm>
            <a:off x="3047999" y="5172177"/>
            <a:ext cx="6092825" cy="338554"/>
          </a:xfrm>
          <a:prstGeom prst="rect">
            <a:avLst/>
          </a:prstGeom>
        </p:spPr>
        <p:txBody>
          <a:bodyPr>
            <a:spAutoFit/>
          </a:bodyPr>
          <a:lstStyle/>
          <a:p>
            <a:pPr algn="ctr"/>
            <a:r>
              <a:rPr lang="en-US" sz="1600" b="1">
                <a:latin typeface="Calibri" panose="020F0502020204030204" pitchFamily="34" charset="0"/>
              </a:rPr>
              <a:t>(xingyaoz@cs.washington.edu)</a:t>
            </a:r>
            <a:endParaRPr lang="en-US" sz="1600"/>
          </a:p>
        </p:txBody>
      </p:sp>
      <p:grpSp>
        <p:nvGrpSpPr>
          <p:cNvPr id="14" name="Group 13">
            <a:extLst>
              <a:ext uri="{FF2B5EF4-FFF2-40B4-BE49-F238E27FC236}">
                <a16:creationId xmlns:a16="http://schemas.microsoft.com/office/drawing/2014/main" id="{54E93F23-B1F7-A743-A7B2-D121E60FB498}"/>
              </a:ext>
            </a:extLst>
          </p:cNvPr>
          <p:cNvGrpSpPr/>
          <p:nvPr/>
        </p:nvGrpSpPr>
        <p:grpSpPr>
          <a:xfrm>
            <a:off x="375497" y="6059281"/>
            <a:ext cx="2445378" cy="592760"/>
            <a:chOff x="394107" y="6154079"/>
            <a:chExt cx="2414955" cy="585385"/>
          </a:xfrm>
        </p:grpSpPr>
        <p:pic>
          <p:nvPicPr>
            <p:cNvPr id="15" name="Picture 14">
              <a:extLst>
                <a:ext uri="{FF2B5EF4-FFF2-40B4-BE49-F238E27FC236}">
                  <a16:creationId xmlns:a16="http://schemas.microsoft.com/office/drawing/2014/main" id="{CD83E0C0-4E09-7B4B-BC4F-94840E30F7FE}"/>
                </a:ext>
              </a:extLst>
            </p:cNvPr>
            <p:cNvPicPr>
              <a:picLocks noChangeAspect="1"/>
            </p:cNvPicPr>
            <p:nvPr/>
          </p:nvPicPr>
          <p:blipFill>
            <a:blip r:embed="rId3"/>
            <a:stretch>
              <a:fillRect/>
            </a:stretch>
          </p:blipFill>
          <p:spPr>
            <a:xfrm>
              <a:off x="1013354" y="6155870"/>
              <a:ext cx="1795708" cy="583593"/>
            </a:xfrm>
            <a:prstGeom prst="rect">
              <a:avLst/>
            </a:prstGeom>
          </p:spPr>
        </p:pic>
        <p:pic>
          <p:nvPicPr>
            <p:cNvPr id="16" name="Picture 15">
              <a:extLst>
                <a:ext uri="{FF2B5EF4-FFF2-40B4-BE49-F238E27FC236}">
                  <a16:creationId xmlns:a16="http://schemas.microsoft.com/office/drawing/2014/main" id="{9F3A6EE1-4194-1E41-B5FD-44C03EDB897D}"/>
                </a:ext>
              </a:extLst>
            </p:cNvPr>
            <p:cNvPicPr>
              <a:picLocks noChangeAspect="1"/>
            </p:cNvPicPr>
            <p:nvPr/>
          </p:nvPicPr>
          <p:blipFill>
            <a:blip r:embed="rId4"/>
            <a:stretch>
              <a:fillRect/>
            </a:stretch>
          </p:blipFill>
          <p:spPr>
            <a:xfrm>
              <a:off x="394107" y="6154079"/>
              <a:ext cx="619247" cy="585385"/>
            </a:xfrm>
            <a:prstGeom prst="rect">
              <a:avLst/>
            </a:prstGeom>
          </p:spPr>
        </p:pic>
      </p:grpSp>
      <p:grpSp>
        <p:nvGrpSpPr>
          <p:cNvPr id="17" name="Group 16">
            <a:extLst>
              <a:ext uri="{FF2B5EF4-FFF2-40B4-BE49-F238E27FC236}">
                <a16:creationId xmlns:a16="http://schemas.microsoft.com/office/drawing/2014/main" id="{B6186C61-FD29-E64D-B8DA-346F28415130}"/>
              </a:ext>
            </a:extLst>
          </p:cNvPr>
          <p:cNvGrpSpPr/>
          <p:nvPr/>
        </p:nvGrpSpPr>
        <p:grpSpPr>
          <a:xfrm>
            <a:off x="4665779" y="5976888"/>
            <a:ext cx="3142655" cy="781092"/>
            <a:chOff x="3810000" y="5976888"/>
            <a:chExt cx="3142655" cy="781092"/>
          </a:xfrm>
        </p:grpSpPr>
        <p:pic>
          <p:nvPicPr>
            <p:cNvPr id="1030" name="Picture 6" descr="logo">
              <a:extLst>
                <a:ext uri="{FF2B5EF4-FFF2-40B4-BE49-F238E27FC236}">
                  <a16:creationId xmlns:a16="http://schemas.microsoft.com/office/drawing/2014/main" id="{50D8CE7B-6D3D-5E4D-9DA9-E41D3974F4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0352" y="6059281"/>
              <a:ext cx="2312303" cy="5857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y of Washington - Wikipedia">
              <a:extLst>
                <a:ext uri="{FF2B5EF4-FFF2-40B4-BE49-F238E27FC236}">
                  <a16:creationId xmlns:a16="http://schemas.microsoft.com/office/drawing/2014/main" id="{7E2C504D-FBE1-5046-86B5-B424BA11AB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5976888"/>
              <a:ext cx="781092" cy="781092"/>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descr="Image result for sydney university icon">
            <a:extLst>
              <a:ext uri="{FF2B5EF4-FFF2-40B4-BE49-F238E27FC236}">
                <a16:creationId xmlns:a16="http://schemas.microsoft.com/office/drawing/2014/main" id="{CAA72CF1-B510-2A44-A6CD-9180844CC2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7231" t="15595" r="6330" b="15850"/>
          <a:stretch>
            <a:fillRect/>
          </a:stretch>
        </p:blipFill>
        <p:spPr bwMode="auto">
          <a:xfrm>
            <a:off x="9602490" y="5952360"/>
            <a:ext cx="2157640" cy="743446"/>
          </a:xfrm>
          <a:custGeom>
            <a:avLst/>
            <a:gdLst>
              <a:gd name="connsiteX0" fmla="*/ 0 w 2160270"/>
              <a:gd name="connsiteY0" fmla="*/ 0 h 744353"/>
              <a:gd name="connsiteX1" fmla="*/ 2160270 w 2160270"/>
              <a:gd name="connsiteY1" fmla="*/ 0 h 744353"/>
              <a:gd name="connsiteX2" fmla="*/ 2160270 w 2160270"/>
              <a:gd name="connsiteY2" fmla="*/ 744353 h 744353"/>
              <a:gd name="connsiteX3" fmla="*/ 0 w 2160270"/>
              <a:gd name="connsiteY3" fmla="*/ 744353 h 744353"/>
            </a:gdLst>
            <a:ahLst/>
            <a:cxnLst>
              <a:cxn ang="0">
                <a:pos x="connsiteX0" y="connsiteY0"/>
              </a:cxn>
              <a:cxn ang="0">
                <a:pos x="connsiteX1" y="connsiteY1"/>
              </a:cxn>
              <a:cxn ang="0">
                <a:pos x="connsiteX2" y="connsiteY2"/>
              </a:cxn>
              <a:cxn ang="0">
                <a:pos x="connsiteX3" y="connsiteY3"/>
              </a:cxn>
            </a:cxnLst>
            <a:rect l="l" t="t" r="r" b="b"/>
            <a:pathLst>
              <a:path w="2160270" h="744353">
                <a:moveTo>
                  <a:pt x="0" y="0"/>
                </a:moveTo>
                <a:lnTo>
                  <a:pt x="2160270" y="0"/>
                </a:lnTo>
                <a:lnTo>
                  <a:pt x="2160270" y="744353"/>
                </a:lnTo>
                <a:lnTo>
                  <a:pt x="0" y="74435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487471"/>
      </p:ext>
    </p:extLst>
  </p:cSld>
  <p:clrMapOvr>
    <a:masterClrMapping/>
  </p:clrMapOvr>
  <mc:AlternateContent xmlns:mc="http://schemas.openxmlformats.org/markup-compatibility/2006" xmlns:p14="http://schemas.microsoft.com/office/powerpoint/2010/main">
    <mc:Choice Requires="p14">
      <p:transition spd="slow" p14:dur="2000" advTm="4622"/>
    </mc:Choice>
    <mc:Fallback xmlns="">
      <p:transition spd="slow" advTm="46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E22BF9-0C8D-7D43-88D8-B653B8A0AE6A}"/>
              </a:ext>
            </a:extLst>
          </p:cNvPr>
          <p:cNvSpPr>
            <a:spLocks noGrp="1"/>
          </p:cNvSpPr>
          <p:nvPr>
            <p:ph type="body" sz="quarter" idx="11"/>
          </p:nvPr>
        </p:nvSpPr>
        <p:spPr>
          <a:xfrm>
            <a:off x="597075" y="1691231"/>
            <a:ext cx="10926639" cy="4662864"/>
          </a:xfrm>
        </p:spPr>
        <p:txBody>
          <a:bodyPr/>
          <a:lstStyle/>
          <a:p>
            <a:pPr>
              <a:buFont typeface="Wingdings" pitchFamily="2" charset="2"/>
              <a:buChar char="Ø"/>
            </a:pPr>
            <a:r>
              <a:rPr lang="en-US" sz="2666">
                <a:solidFill>
                  <a:schemeClr val="accent4"/>
                </a:solidFill>
              </a:rPr>
              <a:t>Introduction and Motivation</a:t>
            </a:r>
          </a:p>
          <a:p>
            <a:pPr>
              <a:buFont typeface="Wingdings" pitchFamily="2" charset="2"/>
              <a:buChar char="Ø"/>
            </a:pPr>
            <a:r>
              <a:rPr lang="en-US" sz="2666"/>
              <a:t>Software-Level Design and Optimizations</a:t>
            </a:r>
          </a:p>
          <a:p>
            <a:pPr lvl="1">
              <a:buFont typeface="Wingdings" pitchFamily="2" charset="2"/>
              <a:buChar char="Ø"/>
            </a:pPr>
            <a:r>
              <a:rPr lang="en-US" sz="2133"/>
              <a:t>Cell Level Reduction for Intermediate Variables</a:t>
            </a:r>
          </a:p>
          <a:p>
            <a:pPr lvl="1">
              <a:buFont typeface="Wingdings" pitchFamily="2" charset="2"/>
              <a:buChar char="Ø"/>
            </a:pPr>
            <a:r>
              <a:rPr lang="en-US" sz="2133"/>
              <a:t>BP Layer Length Reduction</a:t>
            </a:r>
          </a:p>
          <a:p>
            <a:pPr>
              <a:buFont typeface="Wingdings" pitchFamily="2" charset="2"/>
              <a:buChar char="Ø"/>
            </a:pPr>
            <a:r>
              <a:rPr lang="en-US" sz="2666"/>
              <a:t>Hardware-Level Design and Optimizations</a:t>
            </a:r>
          </a:p>
          <a:p>
            <a:pPr>
              <a:buFont typeface="Wingdings" pitchFamily="2" charset="2"/>
              <a:buChar char="Ø"/>
            </a:pPr>
            <a:r>
              <a:rPr lang="en-US" sz="2666"/>
              <a:t>Evaluation</a:t>
            </a:r>
          </a:p>
          <a:p>
            <a:pPr>
              <a:buFont typeface="Wingdings" pitchFamily="2" charset="2"/>
              <a:buChar char="Ø"/>
            </a:pPr>
            <a:r>
              <a:rPr lang="en-US" sz="2666"/>
              <a:t>Related Work</a:t>
            </a:r>
          </a:p>
          <a:p>
            <a:pPr>
              <a:buFont typeface="Wingdings" pitchFamily="2" charset="2"/>
              <a:buChar char="Ø"/>
            </a:pPr>
            <a:r>
              <a:rPr lang="en-US" sz="2666"/>
              <a:t>Conclusion</a:t>
            </a:r>
          </a:p>
        </p:txBody>
      </p:sp>
      <p:sp>
        <p:nvSpPr>
          <p:cNvPr id="4" name="Title 3">
            <a:extLst>
              <a:ext uri="{FF2B5EF4-FFF2-40B4-BE49-F238E27FC236}">
                <a16:creationId xmlns:a16="http://schemas.microsoft.com/office/drawing/2014/main" id="{D9E5EBB0-83CE-FE48-AB25-D4587F20FEC8}"/>
              </a:ext>
            </a:extLst>
          </p:cNvPr>
          <p:cNvSpPr>
            <a:spLocks noGrp="1"/>
          </p:cNvSpPr>
          <p:nvPr>
            <p:ph type="title"/>
          </p:nvPr>
        </p:nvSpPr>
        <p:spPr/>
        <p:txBody>
          <a:bodyPr/>
          <a:lstStyle/>
          <a:p>
            <a:r>
              <a:rPr lang="en-US"/>
              <a:t>Outline</a:t>
            </a:r>
          </a:p>
        </p:txBody>
      </p:sp>
    </p:spTree>
    <p:extLst>
      <p:ext uri="{BB962C8B-B14F-4D97-AF65-F5344CB8AC3E}">
        <p14:creationId xmlns:p14="http://schemas.microsoft.com/office/powerpoint/2010/main" val="2334089092"/>
      </p:ext>
    </p:extLst>
  </p:cSld>
  <p:clrMapOvr>
    <a:masterClrMapping/>
  </p:clrMapOvr>
  <mc:AlternateContent xmlns:mc="http://schemas.openxmlformats.org/markup-compatibility/2006" xmlns:p14="http://schemas.microsoft.com/office/powerpoint/2010/main">
    <mc:Choice Requires="p14">
      <p:transition spd="slow" p14:dur="2000" advTm="2857"/>
    </mc:Choice>
    <mc:Fallback xmlns="">
      <p:transition spd="slow" advTm="285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7DB6C9-67E9-0B46-8544-B484ABC10509}"/>
              </a:ext>
            </a:extLst>
          </p:cNvPr>
          <p:cNvSpPr>
            <a:spLocks noGrp="1"/>
          </p:cNvSpPr>
          <p:nvPr>
            <p:ph type="title"/>
          </p:nvPr>
        </p:nvSpPr>
        <p:spPr/>
        <p:txBody>
          <a:bodyPr/>
          <a:lstStyle/>
          <a:p>
            <a:r>
              <a:rPr lang="en-US"/>
              <a:t>Key Observation I </a:t>
            </a:r>
          </a:p>
        </p:txBody>
      </p:sp>
      <p:sp>
        <p:nvSpPr>
          <p:cNvPr id="5" name="Rectangle 4">
            <a:extLst>
              <a:ext uri="{FF2B5EF4-FFF2-40B4-BE49-F238E27FC236}">
                <a16:creationId xmlns:a16="http://schemas.microsoft.com/office/drawing/2014/main" id="{B49ACC28-B302-1A4F-A2C7-C1F8D4A2999F}"/>
              </a:ext>
            </a:extLst>
          </p:cNvPr>
          <p:cNvSpPr/>
          <p:nvPr/>
        </p:nvSpPr>
        <p:spPr>
          <a:xfrm>
            <a:off x="1045029" y="2174966"/>
            <a:ext cx="1254034" cy="100584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FW-GEMM</a:t>
            </a:r>
          </a:p>
        </p:txBody>
      </p:sp>
      <p:sp>
        <p:nvSpPr>
          <p:cNvPr id="6" name="Rectangle 5">
            <a:extLst>
              <a:ext uri="{FF2B5EF4-FFF2-40B4-BE49-F238E27FC236}">
                <a16:creationId xmlns:a16="http://schemas.microsoft.com/office/drawing/2014/main" id="{9E7DF756-4532-2849-8C35-69DBD6BFC25F}"/>
              </a:ext>
            </a:extLst>
          </p:cNvPr>
          <p:cNvSpPr/>
          <p:nvPr/>
        </p:nvSpPr>
        <p:spPr>
          <a:xfrm>
            <a:off x="2612572" y="2174966"/>
            <a:ext cx="1254034" cy="1005840"/>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FW-EW</a:t>
            </a:r>
          </a:p>
        </p:txBody>
      </p:sp>
      <p:sp>
        <p:nvSpPr>
          <p:cNvPr id="7" name="Rectangle 6">
            <a:extLst>
              <a:ext uri="{FF2B5EF4-FFF2-40B4-BE49-F238E27FC236}">
                <a16:creationId xmlns:a16="http://schemas.microsoft.com/office/drawing/2014/main" id="{9BEE8CB5-A93D-224F-92F6-739488C67434}"/>
              </a:ext>
            </a:extLst>
          </p:cNvPr>
          <p:cNvSpPr/>
          <p:nvPr/>
        </p:nvSpPr>
        <p:spPr>
          <a:xfrm>
            <a:off x="6394859" y="2174966"/>
            <a:ext cx="1254034" cy="1005840"/>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BP-EW</a:t>
            </a:r>
          </a:p>
        </p:txBody>
      </p:sp>
      <p:sp>
        <p:nvSpPr>
          <p:cNvPr id="8" name="Right Arrow 7">
            <a:extLst>
              <a:ext uri="{FF2B5EF4-FFF2-40B4-BE49-F238E27FC236}">
                <a16:creationId xmlns:a16="http://schemas.microsoft.com/office/drawing/2014/main" id="{10EE9D08-70F0-D742-8CE5-BFDD1B24B1A2}"/>
              </a:ext>
            </a:extLst>
          </p:cNvPr>
          <p:cNvSpPr/>
          <p:nvPr/>
        </p:nvSpPr>
        <p:spPr>
          <a:xfrm>
            <a:off x="2299063" y="2540726"/>
            <a:ext cx="313509" cy="2873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B8E3D6C-2355-234F-9BEC-A477BDBAA12D}"/>
              </a:ext>
            </a:extLst>
          </p:cNvPr>
          <p:cNvSpPr/>
          <p:nvPr/>
        </p:nvSpPr>
        <p:spPr>
          <a:xfrm>
            <a:off x="731520" y="1900646"/>
            <a:ext cx="3448595" cy="1528354"/>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7C3B2CD8-94EB-244F-9DE6-F3D8A48DC371}"/>
              </a:ext>
            </a:extLst>
          </p:cNvPr>
          <p:cNvSpPr/>
          <p:nvPr/>
        </p:nvSpPr>
        <p:spPr>
          <a:xfrm>
            <a:off x="6094412" y="1900646"/>
            <a:ext cx="3448595" cy="1528354"/>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439242-6585-8E4C-933F-01CD6C91B24F}"/>
              </a:ext>
            </a:extLst>
          </p:cNvPr>
          <p:cNvSpPr/>
          <p:nvPr/>
        </p:nvSpPr>
        <p:spPr>
          <a:xfrm>
            <a:off x="7988527" y="2174966"/>
            <a:ext cx="1254034" cy="100584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BP-GEMM</a:t>
            </a:r>
          </a:p>
        </p:txBody>
      </p:sp>
      <p:sp>
        <p:nvSpPr>
          <p:cNvPr id="12" name="Right Arrow 11">
            <a:extLst>
              <a:ext uri="{FF2B5EF4-FFF2-40B4-BE49-F238E27FC236}">
                <a16:creationId xmlns:a16="http://schemas.microsoft.com/office/drawing/2014/main" id="{5B162CB6-96AA-1A44-8408-1ED9D0C18D83}"/>
              </a:ext>
            </a:extLst>
          </p:cNvPr>
          <p:cNvSpPr/>
          <p:nvPr/>
        </p:nvSpPr>
        <p:spPr>
          <a:xfrm>
            <a:off x="7648893" y="2540726"/>
            <a:ext cx="313509" cy="2873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46557B96-ED20-9B4D-A276-D99F0227BB4E}"/>
              </a:ext>
            </a:extLst>
          </p:cNvPr>
          <p:cNvSpPr/>
          <p:nvPr/>
        </p:nvSpPr>
        <p:spPr>
          <a:xfrm>
            <a:off x="4307772" y="2390197"/>
            <a:ext cx="1747453" cy="6008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t>Intermediate</a:t>
            </a:r>
          </a:p>
        </p:txBody>
      </p:sp>
      <p:sp>
        <p:nvSpPr>
          <p:cNvPr id="24" name="TextBox 23">
            <a:extLst>
              <a:ext uri="{FF2B5EF4-FFF2-40B4-BE49-F238E27FC236}">
                <a16:creationId xmlns:a16="http://schemas.microsoft.com/office/drawing/2014/main" id="{E58A448A-1542-B641-911A-F25954ABCB79}"/>
              </a:ext>
            </a:extLst>
          </p:cNvPr>
          <p:cNvSpPr txBox="1"/>
          <p:nvPr/>
        </p:nvSpPr>
        <p:spPr>
          <a:xfrm>
            <a:off x="4307772" y="1847781"/>
            <a:ext cx="1612686" cy="461665"/>
          </a:xfrm>
          <a:prstGeom prst="rect">
            <a:avLst/>
          </a:prstGeom>
          <a:noFill/>
        </p:spPr>
        <p:txBody>
          <a:bodyPr wrap="none" rtlCol="0">
            <a:spAutoFit/>
          </a:bodyPr>
          <a:lstStyle/>
          <a:p>
            <a:r>
              <a:rPr lang="en-US"/>
              <a:t>Dense Data</a:t>
            </a:r>
          </a:p>
        </p:txBody>
      </p:sp>
      <p:grpSp>
        <p:nvGrpSpPr>
          <p:cNvPr id="2" name="Group 1">
            <a:extLst>
              <a:ext uri="{FF2B5EF4-FFF2-40B4-BE49-F238E27FC236}">
                <a16:creationId xmlns:a16="http://schemas.microsoft.com/office/drawing/2014/main" id="{678531F1-FE7A-4847-8F82-783F283F42D1}"/>
              </a:ext>
            </a:extLst>
          </p:cNvPr>
          <p:cNvGrpSpPr/>
          <p:nvPr/>
        </p:nvGrpSpPr>
        <p:grpSpPr>
          <a:xfrm>
            <a:off x="731520" y="4069081"/>
            <a:ext cx="8811487" cy="1528354"/>
            <a:chOff x="731520" y="4069081"/>
            <a:chExt cx="8811487" cy="1528354"/>
          </a:xfrm>
        </p:grpSpPr>
        <p:sp>
          <p:nvSpPr>
            <p:cNvPr id="22" name="Rectangle 21">
              <a:extLst>
                <a:ext uri="{FF2B5EF4-FFF2-40B4-BE49-F238E27FC236}">
                  <a16:creationId xmlns:a16="http://schemas.microsoft.com/office/drawing/2014/main" id="{0D8A301C-0E77-BE40-8772-C0217B335C6A}"/>
                </a:ext>
              </a:extLst>
            </p:cNvPr>
            <p:cNvSpPr/>
            <p:nvPr/>
          </p:nvSpPr>
          <p:spPr>
            <a:xfrm>
              <a:off x="1045029" y="4343401"/>
              <a:ext cx="1254034" cy="100584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FW-GEMM</a:t>
              </a:r>
            </a:p>
          </p:txBody>
        </p:sp>
        <p:sp>
          <p:nvSpPr>
            <p:cNvPr id="25" name="Rectangle 24">
              <a:extLst>
                <a:ext uri="{FF2B5EF4-FFF2-40B4-BE49-F238E27FC236}">
                  <a16:creationId xmlns:a16="http://schemas.microsoft.com/office/drawing/2014/main" id="{D8669CFB-1FDF-014C-9244-0500652BF115}"/>
                </a:ext>
              </a:extLst>
            </p:cNvPr>
            <p:cNvSpPr/>
            <p:nvPr/>
          </p:nvSpPr>
          <p:spPr>
            <a:xfrm>
              <a:off x="2612572" y="4343401"/>
              <a:ext cx="1254034" cy="1005840"/>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FW-EW</a:t>
              </a:r>
            </a:p>
          </p:txBody>
        </p:sp>
        <p:sp>
          <p:nvSpPr>
            <p:cNvPr id="26" name="Rectangle 25">
              <a:extLst>
                <a:ext uri="{FF2B5EF4-FFF2-40B4-BE49-F238E27FC236}">
                  <a16:creationId xmlns:a16="http://schemas.microsoft.com/office/drawing/2014/main" id="{5090F688-C74D-5C40-A4AD-3C2054A0B92D}"/>
                </a:ext>
              </a:extLst>
            </p:cNvPr>
            <p:cNvSpPr/>
            <p:nvPr/>
          </p:nvSpPr>
          <p:spPr>
            <a:xfrm>
              <a:off x="6271352" y="4343401"/>
              <a:ext cx="672147" cy="1005840"/>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ysClr val="windowText" lastClr="000000"/>
                  </a:solidFill>
                </a:rPr>
                <a:t>BP-EW1</a:t>
              </a:r>
            </a:p>
          </p:txBody>
        </p:sp>
        <p:sp>
          <p:nvSpPr>
            <p:cNvPr id="27" name="Right Arrow 26">
              <a:extLst>
                <a:ext uri="{FF2B5EF4-FFF2-40B4-BE49-F238E27FC236}">
                  <a16:creationId xmlns:a16="http://schemas.microsoft.com/office/drawing/2014/main" id="{F2F65802-9C82-4A4B-95E6-17936431C0EE}"/>
                </a:ext>
              </a:extLst>
            </p:cNvPr>
            <p:cNvSpPr/>
            <p:nvPr/>
          </p:nvSpPr>
          <p:spPr>
            <a:xfrm>
              <a:off x="2299063" y="4709161"/>
              <a:ext cx="313509" cy="2873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7E79FEF2-015B-9546-B4D8-DDD029D9B093}"/>
                </a:ext>
              </a:extLst>
            </p:cNvPr>
            <p:cNvSpPr/>
            <p:nvPr/>
          </p:nvSpPr>
          <p:spPr>
            <a:xfrm>
              <a:off x="731520" y="4069081"/>
              <a:ext cx="3448595" cy="1528354"/>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47D37056-C8D8-7445-9029-A347917A0634}"/>
                </a:ext>
              </a:extLst>
            </p:cNvPr>
            <p:cNvSpPr/>
            <p:nvPr/>
          </p:nvSpPr>
          <p:spPr>
            <a:xfrm>
              <a:off x="6094412" y="4069081"/>
              <a:ext cx="3448595" cy="1528354"/>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7D91A22-C245-7741-9F00-156EABD79531}"/>
                </a:ext>
              </a:extLst>
            </p:cNvPr>
            <p:cNvSpPr/>
            <p:nvPr/>
          </p:nvSpPr>
          <p:spPr>
            <a:xfrm>
              <a:off x="7988527" y="4343401"/>
              <a:ext cx="1254034" cy="100584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BP-GEMM</a:t>
              </a:r>
            </a:p>
          </p:txBody>
        </p:sp>
        <p:sp>
          <p:nvSpPr>
            <p:cNvPr id="31" name="Right Arrow 30">
              <a:extLst>
                <a:ext uri="{FF2B5EF4-FFF2-40B4-BE49-F238E27FC236}">
                  <a16:creationId xmlns:a16="http://schemas.microsoft.com/office/drawing/2014/main" id="{61FC2BAF-2F25-7546-A4B0-8FC9AE274B06}"/>
                </a:ext>
              </a:extLst>
            </p:cNvPr>
            <p:cNvSpPr/>
            <p:nvPr/>
          </p:nvSpPr>
          <p:spPr>
            <a:xfrm>
              <a:off x="7648893" y="4709161"/>
              <a:ext cx="313509" cy="2873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B0734E0-83DE-5E4B-BD09-4D564CEF3BB6}"/>
                </a:ext>
              </a:extLst>
            </p:cNvPr>
            <p:cNvSpPr/>
            <p:nvPr/>
          </p:nvSpPr>
          <p:spPr>
            <a:xfrm>
              <a:off x="6943499" y="4343401"/>
              <a:ext cx="672147" cy="1005840"/>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ysClr val="windowText" lastClr="000000"/>
                  </a:solidFill>
                </a:rPr>
                <a:t>BP-EW2</a:t>
              </a:r>
            </a:p>
          </p:txBody>
        </p:sp>
      </p:grpSp>
    </p:spTree>
    <p:custDataLst>
      <p:tags r:id="rId1"/>
    </p:custDataLst>
    <p:extLst>
      <p:ext uri="{BB962C8B-B14F-4D97-AF65-F5344CB8AC3E}">
        <p14:creationId xmlns:p14="http://schemas.microsoft.com/office/powerpoint/2010/main" val="2975996192"/>
      </p:ext>
    </p:extLst>
  </p:cSld>
  <p:clrMapOvr>
    <a:masterClrMapping/>
  </p:clrMapOvr>
  <mc:AlternateContent xmlns:mc="http://schemas.openxmlformats.org/markup-compatibility/2006" xmlns:p14="http://schemas.microsoft.com/office/powerpoint/2010/main">
    <mc:Choice Requires="p14">
      <p:transition spd="slow" p14:dur="2000" advTm="4075"/>
    </mc:Choice>
    <mc:Fallback xmlns="">
      <p:transition spd="slow" advTm="40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7DB6C9-67E9-0B46-8544-B484ABC10509}"/>
              </a:ext>
            </a:extLst>
          </p:cNvPr>
          <p:cNvSpPr>
            <a:spLocks noGrp="1"/>
          </p:cNvSpPr>
          <p:nvPr>
            <p:ph type="title"/>
          </p:nvPr>
        </p:nvSpPr>
        <p:spPr/>
        <p:txBody>
          <a:bodyPr/>
          <a:lstStyle/>
          <a:p>
            <a:r>
              <a:rPr lang="en-US"/>
              <a:t>Key Observation I</a:t>
            </a:r>
          </a:p>
        </p:txBody>
      </p:sp>
      <p:sp>
        <p:nvSpPr>
          <p:cNvPr id="5" name="Rectangle 4">
            <a:extLst>
              <a:ext uri="{FF2B5EF4-FFF2-40B4-BE49-F238E27FC236}">
                <a16:creationId xmlns:a16="http://schemas.microsoft.com/office/drawing/2014/main" id="{B49ACC28-B302-1A4F-A2C7-C1F8D4A2999F}"/>
              </a:ext>
            </a:extLst>
          </p:cNvPr>
          <p:cNvSpPr/>
          <p:nvPr/>
        </p:nvSpPr>
        <p:spPr>
          <a:xfrm>
            <a:off x="1045029" y="2174966"/>
            <a:ext cx="1254034" cy="100584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FW-GEMM</a:t>
            </a:r>
          </a:p>
        </p:txBody>
      </p:sp>
      <p:sp>
        <p:nvSpPr>
          <p:cNvPr id="6" name="Rectangle 5">
            <a:extLst>
              <a:ext uri="{FF2B5EF4-FFF2-40B4-BE49-F238E27FC236}">
                <a16:creationId xmlns:a16="http://schemas.microsoft.com/office/drawing/2014/main" id="{9E7DF756-4532-2849-8C35-69DBD6BFC25F}"/>
              </a:ext>
            </a:extLst>
          </p:cNvPr>
          <p:cNvSpPr/>
          <p:nvPr/>
        </p:nvSpPr>
        <p:spPr>
          <a:xfrm>
            <a:off x="2612572" y="2174966"/>
            <a:ext cx="1254034" cy="1005840"/>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FW-EW</a:t>
            </a:r>
          </a:p>
        </p:txBody>
      </p:sp>
      <p:sp>
        <p:nvSpPr>
          <p:cNvPr id="7" name="Rectangle 6">
            <a:extLst>
              <a:ext uri="{FF2B5EF4-FFF2-40B4-BE49-F238E27FC236}">
                <a16:creationId xmlns:a16="http://schemas.microsoft.com/office/drawing/2014/main" id="{9BEE8CB5-A93D-224F-92F6-739488C67434}"/>
              </a:ext>
            </a:extLst>
          </p:cNvPr>
          <p:cNvSpPr/>
          <p:nvPr/>
        </p:nvSpPr>
        <p:spPr>
          <a:xfrm>
            <a:off x="6394859" y="2174966"/>
            <a:ext cx="1254034" cy="1005840"/>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BP-EW</a:t>
            </a:r>
          </a:p>
        </p:txBody>
      </p:sp>
      <p:sp>
        <p:nvSpPr>
          <p:cNvPr id="8" name="Right Arrow 7">
            <a:extLst>
              <a:ext uri="{FF2B5EF4-FFF2-40B4-BE49-F238E27FC236}">
                <a16:creationId xmlns:a16="http://schemas.microsoft.com/office/drawing/2014/main" id="{10EE9D08-70F0-D742-8CE5-BFDD1B24B1A2}"/>
              </a:ext>
            </a:extLst>
          </p:cNvPr>
          <p:cNvSpPr/>
          <p:nvPr/>
        </p:nvSpPr>
        <p:spPr>
          <a:xfrm>
            <a:off x="2299063" y="2540726"/>
            <a:ext cx="313509" cy="2873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B8E3D6C-2355-234F-9BEC-A477BDBAA12D}"/>
              </a:ext>
            </a:extLst>
          </p:cNvPr>
          <p:cNvSpPr/>
          <p:nvPr/>
        </p:nvSpPr>
        <p:spPr>
          <a:xfrm>
            <a:off x="731520" y="1900646"/>
            <a:ext cx="3448595" cy="1528354"/>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7C3B2CD8-94EB-244F-9DE6-F3D8A48DC371}"/>
              </a:ext>
            </a:extLst>
          </p:cNvPr>
          <p:cNvSpPr/>
          <p:nvPr/>
        </p:nvSpPr>
        <p:spPr>
          <a:xfrm>
            <a:off x="6094412" y="1900646"/>
            <a:ext cx="3448595" cy="1528354"/>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439242-6585-8E4C-933F-01CD6C91B24F}"/>
              </a:ext>
            </a:extLst>
          </p:cNvPr>
          <p:cNvSpPr/>
          <p:nvPr/>
        </p:nvSpPr>
        <p:spPr>
          <a:xfrm>
            <a:off x="7988527" y="2174966"/>
            <a:ext cx="1254034" cy="100584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BP-GEMM</a:t>
            </a:r>
          </a:p>
        </p:txBody>
      </p:sp>
      <p:sp>
        <p:nvSpPr>
          <p:cNvPr id="12" name="Right Arrow 11">
            <a:extLst>
              <a:ext uri="{FF2B5EF4-FFF2-40B4-BE49-F238E27FC236}">
                <a16:creationId xmlns:a16="http://schemas.microsoft.com/office/drawing/2014/main" id="{5B162CB6-96AA-1A44-8408-1ED9D0C18D83}"/>
              </a:ext>
            </a:extLst>
          </p:cNvPr>
          <p:cNvSpPr/>
          <p:nvPr/>
        </p:nvSpPr>
        <p:spPr>
          <a:xfrm>
            <a:off x="7648893" y="2540726"/>
            <a:ext cx="313509" cy="2873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905B39-8F30-ED45-BEAB-98166DD58F16}"/>
              </a:ext>
            </a:extLst>
          </p:cNvPr>
          <p:cNvSpPr/>
          <p:nvPr/>
        </p:nvSpPr>
        <p:spPr>
          <a:xfrm>
            <a:off x="1045029" y="4343401"/>
            <a:ext cx="1254034" cy="100584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FW-GEMM</a:t>
            </a:r>
          </a:p>
        </p:txBody>
      </p:sp>
      <p:sp>
        <p:nvSpPr>
          <p:cNvPr id="14" name="Rectangle 13">
            <a:extLst>
              <a:ext uri="{FF2B5EF4-FFF2-40B4-BE49-F238E27FC236}">
                <a16:creationId xmlns:a16="http://schemas.microsoft.com/office/drawing/2014/main" id="{CB820BCB-ACFD-C040-8CE1-4401FD01BB57}"/>
              </a:ext>
            </a:extLst>
          </p:cNvPr>
          <p:cNvSpPr/>
          <p:nvPr/>
        </p:nvSpPr>
        <p:spPr>
          <a:xfrm>
            <a:off x="2612572" y="4343401"/>
            <a:ext cx="1254034" cy="1005840"/>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FW-EW</a:t>
            </a:r>
          </a:p>
        </p:txBody>
      </p:sp>
      <p:sp>
        <p:nvSpPr>
          <p:cNvPr id="15" name="Rectangle 14">
            <a:extLst>
              <a:ext uri="{FF2B5EF4-FFF2-40B4-BE49-F238E27FC236}">
                <a16:creationId xmlns:a16="http://schemas.microsoft.com/office/drawing/2014/main" id="{B8091A0B-21DE-4E45-A64E-1D3C0C7B2A41}"/>
              </a:ext>
            </a:extLst>
          </p:cNvPr>
          <p:cNvSpPr/>
          <p:nvPr/>
        </p:nvSpPr>
        <p:spPr>
          <a:xfrm>
            <a:off x="6271352" y="4343401"/>
            <a:ext cx="672147" cy="1005840"/>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ysClr val="windowText" lastClr="000000"/>
                </a:solidFill>
              </a:rPr>
              <a:t>BP-EW1</a:t>
            </a:r>
          </a:p>
        </p:txBody>
      </p:sp>
      <p:sp>
        <p:nvSpPr>
          <p:cNvPr id="16" name="Right Arrow 15">
            <a:extLst>
              <a:ext uri="{FF2B5EF4-FFF2-40B4-BE49-F238E27FC236}">
                <a16:creationId xmlns:a16="http://schemas.microsoft.com/office/drawing/2014/main" id="{112D1B13-87E5-AB46-900D-422FF9BED56B}"/>
              </a:ext>
            </a:extLst>
          </p:cNvPr>
          <p:cNvSpPr/>
          <p:nvPr/>
        </p:nvSpPr>
        <p:spPr>
          <a:xfrm>
            <a:off x="2299063" y="4709161"/>
            <a:ext cx="313509" cy="2873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21713E57-AE77-9D49-8FB6-6B14CAD12B6A}"/>
              </a:ext>
            </a:extLst>
          </p:cNvPr>
          <p:cNvSpPr/>
          <p:nvPr/>
        </p:nvSpPr>
        <p:spPr>
          <a:xfrm>
            <a:off x="731520" y="4069081"/>
            <a:ext cx="3448595" cy="1528354"/>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5B0CEBA0-DB37-6B44-A867-4317D39B6187}"/>
              </a:ext>
            </a:extLst>
          </p:cNvPr>
          <p:cNvSpPr/>
          <p:nvPr/>
        </p:nvSpPr>
        <p:spPr>
          <a:xfrm>
            <a:off x="6094412" y="4069081"/>
            <a:ext cx="3448595" cy="1528354"/>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8FC8C4B-4A9A-1B49-8B83-CC0574FA1D30}"/>
              </a:ext>
            </a:extLst>
          </p:cNvPr>
          <p:cNvSpPr/>
          <p:nvPr/>
        </p:nvSpPr>
        <p:spPr>
          <a:xfrm>
            <a:off x="7988527" y="4343401"/>
            <a:ext cx="1254034" cy="100584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BP-GEMM</a:t>
            </a:r>
          </a:p>
        </p:txBody>
      </p:sp>
      <p:sp>
        <p:nvSpPr>
          <p:cNvPr id="20" name="Right Arrow 19">
            <a:extLst>
              <a:ext uri="{FF2B5EF4-FFF2-40B4-BE49-F238E27FC236}">
                <a16:creationId xmlns:a16="http://schemas.microsoft.com/office/drawing/2014/main" id="{FC4F36EA-AF0E-7D41-AEE8-E4ED3D2E3865}"/>
              </a:ext>
            </a:extLst>
          </p:cNvPr>
          <p:cNvSpPr/>
          <p:nvPr/>
        </p:nvSpPr>
        <p:spPr>
          <a:xfrm>
            <a:off x="7648893" y="4709161"/>
            <a:ext cx="313509" cy="2873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46557B96-ED20-9B4D-A276-D99F0227BB4E}"/>
              </a:ext>
            </a:extLst>
          </p:cNvPr>
          <p:cNvSpPr/>
          <p:nvPr/>
        </p:nvSpPr>
        <p:spPr>
          <a:xfrm>
            <a:off x="4293484" y="2390197"/>
            <a:ext cx="1773578" cy="6008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t>Intermediate</a:t>
            </a:r>
          </a:p>
        </p:txBody>
      </p:sp>
      <p:sp>
        <p:nvSpPr>
          <p:cNvPr id="23" name="Rectangle 22">
            <a:extLst>
              <a:ext uri="{FF2B5EF4-FFF2-40B4-BE49-F238E27FC236}">
                <a16:creationId xmlns:a16="http://schemas.microsoft.com/office/drawing/2014/main" id="{5307FAD4-D5F7-8E48-810A-DB807380763C}"/>
              </a:ext>
            </a:extLst>
          </p:cNvPr>
          <p:cNvSpPr/>
          <p:nvPr/>
        </p:nvSpPr>
        <p:spPr>
          <a:xfrm>
            <a:off x="6943499" y="4343401"/>
            <a:ext cx="672147" cy="1005840"/>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ysClr val="windowText" lastClr="000000"/>
                </a:solidFill>
              </a:rPr>
              <a:t>BP-EW2</a:t>
            </a:r>
          </a:p>
        </p:txBody>
      </p:sp>
      <p:sp>
        <p:nvSpPr>
          <p:cNvPr id="24" name="TextBox 23">
            <a:extLst>
              <a:ext uri="{FF2B5EF4-FFF2-40B4-BE49-F238E27FC236}">
                <a16:creationId xmlns:a16="http://schemas.microsoft.com/office/drawing/2014/main" id="{E58A448A-1542-B641-911A-F25954ABCB79}"/>
              </a:ext>
            </a:extLst>
          </p:cNvPr>
          <p:cNvSpPr txBox="1"/>
          <p:nvPr/>
        </p:nvSpPr>
        <p:spPr>
          <a:xfrm>
            <a:off x="4307772" y="1847781"/>
            <a:ext cx="1612686" cy="461665"/>
          </a:xfrm>
          <a:prstGeom prst="rect">
            <a:avLst/>
          </a:prstGeom>
          <a:noFill/>
        </p:spPr>
        <p:txBody>
          <a:bodyPr wrap="none" rtlCol="0">
            <a:spAutoFit/>
          </a:bodyPr>
          <a:lstStyle/>
          <a:p>
            <a:r>
              <a:rPr lang="en-US"/>
              <a:t>Dense Data</a:t>
            </a:r>
          </a:p>
        </p:txBody>
      </p:sp>
      <p:sp>
        <p:nvSpPr>
          <p:cNvPr id="25" name="Rectangle 24">
            <a:extLst>
              <a:ext uri="{FF2B5EF4-FFF2-40B4-BE49-F238E27FC236}">
                <a16:creationId xmlns:a16="http://schemas.microsoft.com/office/drawing/2014/main" id="{F2D93598-E2B6-D745-8BF4-89E92B584B01}"/>
              </a:ext>
            </a:extLst>
          </p:cNvPr>
          <p:cNvSpPr/>
          <p:nvPr/>
        </p:nvSpPr>
        <p:spPr>
          <a:xfrm>
            <a:off x="2901135" y="5636624"/>
            <a:ext cx="672147" cy="1005840"/>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ysClr val="windowText" lastClr="000000"/>
                </a:solidFill>
              </a:rPr>
              <a:t>BP-EW1</a:t>
            </a:r>
          </a:p>
        </p:txBody>
      </p:sp>
      <p:sp>
        <p:nvSpPr>
          <p:cNvPr id="27" name="Down Arrow 26">
            <a:extLst>
              <a:ext uri="{FF2B5EF4-FFF2-40B4-BE49-F238E27FC236}">
                <a16:creationId xmlns:a16="http://schemas.microsoft.com/office/drawing/2014/main" id="{D7355A36-C3D3-E646-9CC7-8EC954CEF694}"/>
              </a:ext>
            </a:extLst>
          </p:cNvPr>
          <p:cNvSpPr/>
          <p:nvPr/>
        </p:nvSpPr>
        <p:spPr>
          <a:xfrm>
            <a:off x="2991393" y="5349241"/>
            <a:ext cx="487476" cy="3380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722866D6-B248-8848-AF6A-2DDB3661EFF5}"/>
              </a:ext>
            </a:extLst>
          </p:cNvPr>
          <p:cNvGrpSpPr/>
          <p:nvPr/>
        </p:nvGrpSpPr>
        <p:grpSpPr>
          <a:xfrm>
            <a:off x="3573281" y="5349241"/>
            <a:ext cx="3846421" cy="894805"/>
            <a:chOff x="3573281" y="5349241"/>
            <a:chExt cx="3846421" cy="894805"/>
          </a:xfrm>
        </p:grpSpPr>
        <p:sp>
          <p:nvSpPr>
            <p:cNvPr id="30" name="Bent Arrow 29">
              <a:extLst>
                <a:ext uri="{FF2B5EF4-FFF2-40B4-BE49-F238E27FC236}">
                  <a16:creationId xmlns:a16="http://schemas.microsoft.com/office/drawing/2014/main" id="{F796C953-C4D2-0040-A314-E775869BD472}"/>
                </a:ext>
              </a:extLst>
            </p:cNvPr>
            <p:cNvSpPr/>
            <p:nvPr/>
          </p:nvSpPr>
          <p:spPr>
            <a:xfrm rot="5400000" flipH="1">
              <a:off x="5049089" y="3873433"/>
              <a:ext cx="894805" cy="3846421"/>
            </a:xfrm>
            <a:prstGeom prst="bentArrow">
              <a:avLst/>
            </a:prstGeom>
            <a:pattFill prst="wdUpDiag">
              <a:fgClr>
                <a:schemeClr val="bg2"/>
              </a:fgClr>
              <a:bgClr>
                <a:schemeClr val="accent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E1DD5F2B-C85E-CA43-8692-D96B2C37C2F1}"/>
                </a:ext>
              </a:extLst>
            </p:cNvPr>
            <p:cNvSpPr txBox="1"/>
            <p:nvPr/>
          </p:nvSpPr>
          <p:spPr>
            <a:xfrm>
              <a:off x="4307772" y="5570695"/>
              <a:ext cx="1660326" cy="461665"/>
            </a:xfrm>
            <a:prstGeom prst="rect">
              <a:avLst/>
            </a:prstGeom>
            <a:noFill/>
          </p:spPr>
          <p:txBody>
            <a:bodyPr wrap="none" rtlCol="0">
              <a:spAutoFit/>
            </a:bodyPr>
            <a:lstStyle/>
            <a:p>
              <a:r>
                <a:rPr lang="en-US"/>
                <a:t>Sparse Data</a:t>
              </a:r>
            </a:p>
          </p:txBody>
        </p:sp>
      </p:grpSp>
    </p:spTree>
    <p:custDataLst>
      <p:tags r:id="rId1"/>
    </p:custDataLst>
    <p:extLst>
      <p:ext uri="{BB962C8B-B14F-4D97-AF65-F5344CB8AC3E}">
        <p14:creationId xmlns:p14="http://schemas.microsoft.com/office/powerpoint/2010/main" val="1619223669"/>
      </p:ext>
    </p:extLst>
  </p:cSld>
  <p:clrMapOvr>
    <a:masterClrMapping/>
  </p:clrMapOvr>
  <mc:AlternateContent xmlns:mc="http://schemas.openxmlformats.org/markup-compatibility/2006" xmlns:p14="http://schemas.microsoft.com/office/powerpoint/2010/main">
    <mc:Choice Requires="p14">
      <p:transition spd="slow" p14:dur="2000" advTm="5968"/>
    </mc:Choice>
    <mc:Fallback xmlns="">
      <p:transition spd="slow" advTm="59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250"/>
                                        <p:tgtEl>
                                          <p:spTgt spid="15"/>
                                        </p:tgtEl>
                                      </p:cBhvr>
                                    </p:animEffect>
                                    <p:set>
                                      <p:cBhvr>
                                        <p:cTn id="7" dur="1" fill="hold">
                                          <p:stCondLst>
                                            <p:cond delay="249"/>
                                          </p:stCondLst>
                                        </p:cTn>
                                        <p:tgtEl>
                                          <p:spTgt spid="15"/>
                                        </p:tgtEl>
                                        <p:attrNameLst>
                                          <p:attrName>style.visibility</p:attrName>
                                        </p:attrNameLst>
                                      </p:cBhvr>
                                      <p:to>
                                        <p:strVal val="hidden"/>
                                      </p:to>
                                    </p:set>
                                  </p:childTnLst>
                                </p:cTn>
                              </p:par>
                            </p:childTnLst>
                          </p:cTn>
                        </p:par>
                        <p:par>
                          <p:cTn id="8" fill="hold">
                            <p:stCondLst>
                              <p:cond delay="250"/>
                            </p:stCondLst>
                            <p:childTnLst>
                              <p:par>
                                <p:cTn id="9" presetID="22" presetClass="entr" presetSubtype="2"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right)">
                                      <p:cBhvr>
                                        <p:cTn id="11" dur="250"/>
                                        <p:tgtEl>
                                          <p:spTgt spid="25"/>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2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94E3CA-7490-BD4B-B96E-8D1059D87584}"/>
              </a:ext>
            </a:extLst>
          </p:cNvPr>
          <p:cNvSpPr>
            <a:spLocks noGrp="1"/>
          </p:cNvSpPr>
          <p:nvPr>
            <p:ph type="title"/>
          </p:nvPr>
        </p:nvSpPr>
        <p:spPr/>
        <p:txBody>
          <a:bodyPr/>
          <a:lstStyle/>
          <a:p>
            <a:r>
              <a:rPr lang="en-US"/>
              <a:t>Before and After</a:t>
            </a:r>
          </a:p>
        </p:txBody>
      </p:sp>
      <p:pic>
        <p:nvPicPr>
          <p:cNvPr id="6" name="Picture 5">
            <a:extLst>
              <a:ext uri="{FF2B5EF4-FFF2-40B4-BE49-F238E27FC236}">
                <a16:creationId xmlns:a16="http://schemas.microsoft.com/office/drawing/2014/main" id="{BB80E5C2-9AD3-F842-BCA4-FE323F41BCDE}"/>
              </a:ext>
            </a:extLst>
          </p:cNvPr>
          <p:cNvPicPr>
            <a:picLocks noChangeAspect="1"/>
          </p:cNvPicPr>
          <p:nvPr/>
        </p:nvPicPr>
        <p:blipFill>
          <a:blip r:embed="rId3"/>
          <a:stretch>
            <a:fillRect/>
          </a:stretch>
        </p:blipFill>
        <p:spPr>
          <a:xfrm>
            <a:off x="1487577" y="2005497"/>
            <a:ext cx="8534400" cy="3060700"/>
          </a:xfrm>
          <a:prstGeom prst="rect">
            <a:avLst/>
          </a:prstGeom>
        </p:spPr>
      </p:pic>
      <p:sp>
        <p:nvSpPr>
          <p:cNvPr id="2" name="TextBox 1">
            <a:extLst>
              <a:ext uri="{FF2B5EF4-FFF2-40B4-BE49-F238E27FC236}">
                <a16:creationId xmlns:a16="http://schemas.microsoft.com/office/drawing/2014/main" id="{E586B415-E601-0E4B-8428-9C25BCD87D1D}"/>
              </a:ext>
            </a:extLst>
          </p:cNvPr>
          <p:cNvSpPr txBox="1"/>
          <p:nvPr/>
        </p:nvSpPr>
        <p:spPr>
          <a:xfrm>
            <a:off x="2406607" y="5531282"/>
            <a:ext cx="7793993" cy="461665"/>
          </a:xfrm>
          <a:prstGeom prst="rect">
            <a:avLst/>
          </a:prstGeom>
          <a:noFill/>
        </p:spPr>
        <p:txBody>
          <a:bodyPr wrap="none" lIns="91440" tIns="45720" rIns="91440" bIns="45720" rtlCol="0" anchor="t">
            <a:spAutoFit/>
          </a:bodyPr>
          <a:lstStyle/>
          <a:p>
            <a:r>
              <a:rPr lang="en-US"/>
              <a:t>With the execution reordered, more data can be compressed </a:t>
            </a:r>
          </a:p>
        </p:txBody>
      </p:sp>
      <p:sp>
        <p:nvSpPr>
          <p:cNvPr id="3" name="TextBox 2">
            <a:extLst>
              <a:ext uri="{FF2B5EF4-FFF2-40B4-BE49-F238E27FC236}">
                <a16:creationId xmlns:a16="http://schemas.microsoft.com/office/drawing/2014/main" id="{2236181B-6752-D546-9237-6F30C27FA6A5}"/>
              </a:ext>
            </a:extLst>
          </p:cNvPr>
          <p:cNvSpPr txBox="1"/>
          <p:nvPr/>
        </p:nvSpPr>
        <p:spPr>
          <a:xfrm>
            <a:off x="3843338" y="3645472"/>
            <a:ext cx="1009828" cy="461665"/>
          </a:xfrm>
          <a:prstGeom prst="rect">
            <a:avLst/>
          </a:prstGeom>
          <a:noFill/>
        </p:spPr>
        <p:txBody>
          <a:bodyPr wrap="none" rtlCol="0">
            <a:spAutoFit/>
          </a:bodyPr>
          <a:lstStyle/>
          <a:p>
            <a:r>
              <a:rPr lang="en-US">
                <a:solidFill>
                  <a:srgbClr val="00B050"/>
                </a:solidFill>
              </a:rPr>
              <a:t>Before</a:t>
            </a:r>
          </a:p>
        </p:txBody>
      </p:sp>
      <p:sp>
        <p:nvSpPr>
          <p:cNvPr id="7" name="TextBox 6">
            <a:extLst>
              <a:ext uri="{FF2B5EF4-FFF2-40B4-BE49-F238E27FC236}">
                <a16:creationId xmlns:a16="http://schemas.microsoft.com/office/drawing/2014/main" id="{032162B0-8908-B14B-9075-14185D81368A}"/>
              </a:ext>
            </a:extLst>
          </p:cNvPr>
          <p:cNvSpPr txBox="1"/>
          <p:nvPr/>
        </p:nvSpPr>
        <p:spPr>
          <a:xfrm>
            <a:off x="3843338" y="2386010"/>
            <a:ext cx="817724" cy="461665"/>
          </a:xfrm>
          <a:prstGeom prst="rect">
            <a:avLst/>
          </a:prstGeom>
          <a:noFill/>
        </p:spPr>
        <p:txBody>
          <a:bodyPr wrap="none" rtlCol="0">
            <a:spAutoFit/>
          </a:bodyPr>
          <a:lstStyle/>
          <a:p>
            <a:r>
              <a:rPr lang="en-US">
                <a:solidFill>
                  <a:srgbClr val="FF5E06"/>
                </a:solidFill>
              </a:rPr>
              <a:t>After</a:t>
            </a:r>
          </a:p>
        </p:txBody>
      </p:sp>
      <p:sp>
        <p:nvSpPr>
          <p:cNvPr id="5" name="TextBox 4">
            <a:extLst>
              <a:ext uri="{FF2B5EF4-FFF2-40B4-BE49-F238E27FC236}">
                <a16:creationId xmlns:a16="http://schemas.microsoft.com/office/drawing/2014/main" id="{5CC38F3B-5AC5-0A4B-852E-C7D92DFADE92}"/>
              </a:ext>
            </a:extLst>
          </p:cNvPr>
          <p:cNvSpPr txBox="1"/>
          <p:nvPr/>
        </p:nvSpPr>
        <p:spPr>
          <a:xfrm>
            <a:off x="4226487" y="2949554"/>
            <a:ext cx="869149" cy="461665"/>
          </a:xfrm>
          <a:prstGeom prst="rect">
            <a:avLst/>
          </a:prstGeom>
          <a:noFill/>
        </p:spPr>
        <p:txBody>
          <a:bodyPr wrap="none" rtlCol="0">
            <a:spAutoFit/>
          </a:bodyPr>
          <a:lstStyle/>
          <a:p>
            <a:r>
              <a:rPr lang="en-US"/>
              <a:t>~50%</a:t>
            </a:r>
          </a:p>
        </p:txBody>
      </p:sp>
      <p:cxnSp>
        <p:nvCxnSpPr>
          <p:cNvPr id="9" name="Straight Connector 8">
            <a:extLst>
              <a:ext uri="{FF2B5EF4-FFF2-40B4-BE49-F238E27FC236}">
                <a16:creationId xmlns:a16="http://schemas.microsoft.com/office/drawing/2014/main" id="{DDFDA7D7-A2C4-EB48-ACB0-CFA37F8984FA}"/>
              </a:ext>
            </a:extLst>
          </p:cNvPr>
          <p:cNvCxnSpPr/>
          <p:nvPr/>
        </p:nvCxnSpPr>
        <p:spPr>
          <a:xfrm>
            <a:off x="3843338" y="2944301"/>
            <a:ext cx="2571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03DCFFF-2034-234F-9F33-A1285A004717}"/>
              </a:ext>
            </a:extLst>
          </p:cNvPr>
          <p:cNvCxnSpPr/>
          <p:nvPr/>
        </p:nvCxnSpPr>
        <p:spPr>
          <a:xfrm>
            <a:off x="3843338" y="3572951"/>
            <a:ext cx="2571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8D6FAF-201B-244E-B4C8-0C4C17A804F6}"/>
              </a:ext>
            </a:extLst>
          </p:cNvPr>
          <p:cNvCxnSpPr/>
          <p:nvPr/>
        </p:nvCxnSpPr>
        <p:spPr>
          <a:xfrm>
            <a:off x="3971925" y="2960343"/>
            <a:ext cx="0" cy="591546"/>
          </a:xfrm>
          <a:prstGeom prst="line">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2930303"/>
      </p:ext>
    </p:extLst>
  </p:cSld>
  <p:clrMapOvr>
    <a:masterClrMapping/>
  </p:clrMapOvr>
  <mc:AlternateContent xmlns:mc="http://schemas.openxmlformats.org/markup-compatibility/2006" xmlns:p14="http://schemas.microsoft.com/office/powerpoint/2010/main">
    <mc:Choice Requires="p14">
      <p:transition spd="slow" p14:dur="2000" advTm="2498"/>
    </mc:Choice>
    <mc:Fallback xmlns="">
      <p:transition spd="slow" advTm="249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15ECCB-5DBD-4A42-85BD-C98A2921EEA5}"/>
              </a:ext>
            </a:extLst>
          </p:cNvPr>
          <p:cNvSpPr>
            <a:spLocks noGrp="1"/>
          </p:cNvSpPr>
          <p:nvPr>
            <p:ph type="title"/>
          </p:nvPr>
        </p:nvSpPr>
        <p:spPr/>
        <p:txBody>
          <a:bodyPr/>
          <a:lstStyle/>
          <a:p>
            <a:r>
              <a:rPr lang="en-US"/>
              <a:t>Cell Level Reduction for Intermediate Variables</a:t>
            </a:r>
          </a:p>
        </p:txBody>
      </p:sp>
      <p:pic>
        <p:nvPicPr>
          <p:cNvPr id="6" name="Picture 5">
            <a:extLst>
              <a:ext uri="{FF2B5EF4-FFF2-40B4-BE49-F238E27FC236}">
                <a16:creationId xmlns:a16="http://schemas.microsoft.com/office/drawing/2014/main" id="{E7433A90-567E-C643-9F98-107D8A395D32}"/>
              </a:ext>
            </a:extLst>
          </p:cNvPr>
          <p:cNvPicPr>
            <a:picLocks noChangeAspect="1"/>
          </p:cNvPicPr>
          <p:nvPr/>
        </p:nvPicPr>
        <p:blipFill>
          <a:blip r:embed="rId4"/>
          <a:stretch>
            <a:fillRect/>
          </a:stretch>
        </p:blipFill>
        <p:spPr>
          <a:xfrm>
            <a:off x="1737360" y="3429000"/>
            <a:ext cx="7995183" cy="2296959"/>
          </a:xfrm>
          <a:prstGeom prst="rect">
            <a:avLst/>
          </a:prstGeom>
        </p:spPr>
      </p:pic>
      <p:sp>
        <p:nvSpPr>
          <p:cNvPr id="7" name="TextBox 6">
            <a:extLst>
              <a:ext uri="{FF2B5EF4-FFF2-40B4-BE49-F238E27FC236}">
                <a16:creationId xmlns:a16="http://schemas.microsoft.com/office/drawing/2014/main" id="{03BE4FCA-1B09-524B-9220-6CAF8D5020C9}"/>
              </a:ext>
            </a:extLst>
          </p:cNvPr>
          <p:cNvSpPr txBox="1"/>
          <p:nvPr/>
        </p:nvSpPr>
        <p:spPr>
          <a:xfrm>
            <a:off x="2281716" y="1623120"/>
            <a:ext cx="7425427" cy="1569660"/>
          </a:xfrm>
          <a:prstGeom prst="rect">
            <a:avLst/>
          </a:prstGeom>
          <a:noFill/>
        </p:spPr>
        <p:txBody>
          <a:bodyPr wrap="square" rtlCol="0">
            <a:spAutoFit/>
          </a:bodyPr>
          <a:lstStyle/>
          <a:p>
            <a:pPr marL="342900" indent="-342900">
              <a:buFont typeface="Arial" panose="020B0604020202020204" pitchFamily="34" charset="0"/>
              <a:buChar char="•"/>
            </a:pPr>
            <a:r>
              <a:rPr lang="en-US"/>
              <a:t>Moving partial bp execution from Backpropagation to forward propagation</a:t>
            </a:r>
          </a:p>
          <a:p>
            <a:pPr marL="342900" indent="-342900">
              <a:buFont typeface="Arial" panose="020B0604020202020204" pitchFamily="34" charset="0"/>
              <a:buChar char="•"/>
            </a:pPr>
            <a:r>
              <a:rPr lang="en-US"/>
              <a:t>Applying Zero-Pruning Compression</a:t>
            </a:r>
          </a:p>
          <a:p>
            <a:pPr marL="342900" indent="-342900">
              <a:buFont typeface="Arial" panose="020B0604020202020204" pitchFamily="34" charset="0"/>
              <a:buChar char="•"/>
            </a:pPr>
            <a:r>
              <a:rPr lang="en-US"/>
              <a:t>Skipping BP computation</a:t>
            </a:r>
          </a:p>
        </p:txBody>
      </p:sp>
      <p:sp>
        <p:nvSpPr>
          <p:cNvPr id="10" name="Freeform 9">
            <a:extLst>
              <a:ext uri="{FF2B5EF4-FFF2-40B4-BE49-F238E27FC236}">
                <a16:creationId xmlns:a16="http://schemas.microsoft.com/office/drawing/2014/main" id="{4C010753-6702-5A4B-AA62-7FEF27176655}"/>
              </a:ext>
            </a:extLst>
          </p:cNvPr>
          <p:cNvSpPr/>
          <p:nvPr/>
        </p:nvSpPr>
        <p:spPr>
          <a:xfrm>
            <a:off x="2575560" y="4145280"/>
            <a:ext cx="5958840" cy="1501086"/>
          </a:xfrm>
          <a:custGeom>
            <a:avLst/>
            <a:gdLst>
              <a:gd name="connsiteX0" fmla="*/ 4998720 w 5958840"/>
              <a:gd name="connsiteY0" fmla="*/ 0 h 1501086"/>
              <a:gd name="connsiteX1" fmla="*/ 5958840 w 5958840"/>
              <a:gd name="connsiteY1" fmla="*/ 0 h 1501086"/>
              <a:gd name="connsiteX2" fmla="*/ 5958840 w 5958840"/>
              <a:gd name="connsiteY2" fmla="*/ 990600 h 1501086"/>
              <a:gd name="connsiteX3" fmla="*/ 5273040 w 5958840"/>
              <a:gd name="connsiteY3" fmla="*/ 990600 h 1501086"/>
              <a:gd name="connsiteX4" fmla="*/ 5273040 w 5958840"/>
              <a:gd name="connsiteY4" fmla="*/ 1501086 h 1501086"/>
              <a:gd name="connsiteX5" fmla="*/ 5151121 w 5958840"/>
              <a:gd name="connsiteY5" fmla="*/ 1501086 h 1501086"/>
              <a:gd name="connsiteX6" fmla="*/ 5029200 w 5958840"/>
              <a:gd name="connsiteY6" fmla="*/ 1501086 h 1501086"/>
              <a:gd name="connsiteX7" fmla="*/ 487681 w 5958840"/>
              <a:gd name="connsiteY7" fmla="*/ 1501086 h 1501086"/>
              <a:gd name="connsiteX8" fmla="*/ 487681 w 5958840"/>
              <a:gd name="connsiteY8" fmla="*/ 1143000 h 1501086"/>
              <a:gd name="connsiteX9" fmla="*/ 0 w 5958840"/>
              <a:gd name="connsiteY9" fmla="*/ 1143000 h 1501086"/>
              <a:gd name="connsiteX10" fmla="*/ 0 w 5958840"/>
              <a:gd name="connsiteY10" fmla="*/ 510486 h 1501086"/>
              <a:gd name="connsiteX11" fmla="*/ 1249680 w 5958840"/>
              <a:gd name="connsiteY11" fmla="*/ 510486 h 1501086"/>
              <a:gd name="connsiteX12" fmla="*/ 1249680 w 5958840"/>
              <a:gd name="connsiteY12" fmla="*/ 1125176 h 1501086"/>
              <a:gd name="connsiteX13" fmla="*/ 5029200 w 5958840"/>
              <a:gd name="connsiteY13" fmla="*/ 1125176 h 1501086"/>
              <a:gd name="connsiteX14" fmla="*/ 5029200 w 5958840"/>
              <a:gd name="connsiteY14" fmla="*/ 990600 h 1501086"/>
              <a:gd name="connsiteX15" fmla="*/ 4998720 w 5958840"/>
              <a:gd name="connsiteY15" fmla="*/ 990600 h 150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58840" h="1501086">
                <a:moveTo>
                  <a:pt x="4998720" y="0"/>
                </a:moveTo>
                <a:lnTo>
                  <a:pt x="5958840" y="0"/>
                </a:lnTo>
                <a:lnTo>
                  <a:pt x="5958840" y="990600"/>
                </a:lnTo>
                <a:lnTo>
                  <a:pt x="5273040" y="990600"/>
                </a:lnTo>
                <a:lnTo>
                  <a:pt x="5273040" y="1501086"/>
                </a:lnTo>
                <a:lnTo>
                  <a:pt x="5151121" y="1501086"/>
                </a:lnTo>
                <a:lnTo>
                  <a:pt x="5029200" y="1501086"/>
                </a:lnTo>
                <a:lnTo>
                  <a:pt x="487681" y="1501086"/>
                </a:lnTo>
                <a:lnTo>
                  <a:pt x="487681" y="1143000"/>
                </a:lnTo>
                <a:lnTo>
                  <a:pt x="0" y="1143000"/>
                </a:lnTo>
                <a:lnTo>
                  <a:pt x="0" y="510486"/>
                </a:lnTo>
                <a:lnTo>
                  <a:pt x="1249680" y="510486"/>
                </a:lnTo>
                <a:lnTo>
                  <a:pt x="1249680" y="1125176"/>
                </a:lnTo>
                <a:lnTo>
                  <a:pt x="5029200" y="1125176"/>
                </a:lnTo>
                <a:lnTo>
                  <a:pt x="5029200" y="990600"/>
                </a:lnTo>
                <a:lnTo>
                  <a:pt x="4998720" y="990600"/>
                </a:lnTo>
                <a:close/>
              </a:path>
            </a:pathLst>
          </a:cu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1" name="Rectangle 10">
            <a:extLst>
              <a:ext uri="{FF2B5EF4-FFF2-40B4-BE49-F238E27FC236}">
                <a16:creationId xmlns:a16="http://schemas.microsoft.com/office/drawing/2014/main" id="{6C9C408B-3FDB-6842-A8E0-6CF2E7D95732}"/>
              </a:ext>
            </a:extLst>
          </p:cNvPr>
          <p:cNvSpPr/>
          <p:nvPr/>
        </p:nvSpPr>
        <p:spPr>
          <a:xfrm>
            <a:off x="4297680" y="3688080"/>
            <a:ext cx="472440" cy="163068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22D09F4A-12BA-BE4B-A5BF-7ABE6BE0C839}"/>
              </a:ext>
            </a:extLst>
          </p:cNvPr>
          <p:cNvSpPr/>
          <p:nvPr/>
        </p:nvSpPr>
        <p:spPr>
          <a:xfrm>
            <a:off x="6629400" y="3322320"/>
            <a:ext cx="3103143" cy="2103120"/>
          </a:xfrm>
          <a:custGeom>
            <a:avLst/>
            <a:gdLst>
              <a:gd name="connsiteX0" fmla="*/ 0 w 3103143"/>
              <a:gd name="connsiteY0" fmla="*/ 0 h 2103120"/>
              <a:gd name="connsiteX1" fmla="*/ 3103143 w 3103143"/>
              <a:gd name="connsiteY1" fmla="*/ 0 h 2103120"/>
              <a:gd name="connsiteX2" fmla="*/ 3103143 w 3103143"/>
              <a:gd name="connsiteY2" fmla="*/ 685800 h 2103120"/>
              <a:gd name="connsiteX3" fmla="*/ 472440 w 3103143"/>
              <a:gd name="connsiteY3" fmla="*/ 685800 h 2103120"/>
              <a:gd name="connsiteX4" fmla="*/ 472440 w 3103143"/>
              <a:gd name="connsiteY4" fmla="*/ 2103120 h 2103120"/>
              <a:gd name="connsiteX5" fmla="*/ 0 w 3103143"/>
              <a:gd name="connsiteY5" fmla="*/ 2103120 h 2103120"/>
              <a:gd name="connsiteX6" fmla="*/ 0 w 3103143"/>
              <a:gd name="connsiteY6" fmla="*/ 685800 h 2103120"/>
              <a:gd name="connsiteX7" fmla="*/ 0 w 3103143"/>
              <a:gd name="connsiteY7" fmla="*/ 106680 h 210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143" h="2103120">
                <a:moveTo>
                  <a:pt x="0" y="0"/>
                </a:moveTo>
                <a:lnTo>
                  <a:pt x="3103143" y="0"/>
                </a:lnTo>
                <a:lnTo>
                  <a:pt x="3103143" y="685800"/>
                </a:lnTo>
                <a:lnTo>
                  <a:pt x="472440" y="685800"/>
                </a:lnTo>
                <a:lnTo>
                  <a:pt x="472440" y="2103120"/>
                </a:lnTo>
                <a:lnTo>
                  <a:pt x="0" y="2103120"/>
                </a:lnTo>
                <a:lnTo>
                  <a:pt x="0" y="685800"/>
                </a:lnTo>
                <a:lnTo>
                  <a:pt x="0" y="106680"/>
                </a:lnTo>
                <a:close/>
              </a:path>
            </a:pathLst>
          </a:cu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43900AA7-DB90-2D49-934B-E8C81905C0F2}"/>
              </a:ext>
            </a:extLst>
          </p:cNvPr>
          <p:cNvSpPr txBox="1"/>
          <p:nvPr/>
        </p:nvSpPr>
        <p:spPr>
          <a:xfrm>
            <a:off x="2802335" y="6022987"/>
            <a:ext cx="5505290" cy="461665"/>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n-US">
                <a:solidFill>
                  <a:schemeClr val="tx1"/>
                </a:solidFill>
              </a:rPr>
              <a:t>Data Compression + Computation Skipping</a:t>
            </a:r>
          </a:p>
        </p:txBody>
      </p:sp>
    </p:spTree>
    <p:custDataLst>
      <p:tags r:id="rId1"/>
    </p:custDataLst>
    <p:extLst>
      <p:ext uri="{BB962C8B-B14F-4D97-AF65-F5344CB8AC3E}">
        <p14:creationId xmlns:p14="http://schemas.microsoft.com/office/powerpoint/2010/main" val="3385971407"/>
      </p:ext>
    </p:extLst>
  </p:cSld>
  <p:clrMapOvr>
    <a:masterClrMapping/>
  </p:clrMapOvr>
  <mc:AlternateContent xmlns:mc="http://schemas.openxmlformats.org/markup-compatibility/2006" xmlns:p14="http://schemas.microsoft.com/office/powerpoint/2010/main">
    <mc:Choice Requires="p14">
      <p:transition spd="slow" p14:dur="2000" advTm="9748"/>
    </mc:Choice>
    <mc:Fallback xmlns="">
      <p:transition spd="slow" advTm="97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righ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par>
                                <p:cTn id="14" presetID="1" presetClass="exit" presetSubtype="0" fill="hold" grpId="1" nodeType="withEffect">
                                  <p:stCondLst>
                                    <p:cond delay="0"/>
                                  </p:stCondLst>
                                  <p:childTnLst>
                                    <p:set>
                                      <p:cBhvr>
                                        <p:cTn id="15" dur="1" fill="hold">
                                          <p:stCondLst>
                                            <p:cond delay="0"/>
                                          </p:stCondLst>
                                        </p:cTn>
                                        <p:tgtEl>
                                          <p:spTgt spid="1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2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P spid="10" grpId="0" animBg="1"/>
      <p:bldP spid="10" grpId="1" animBg="1"/>
      <p:bldP spid="11" grpId="0" animBg="1"/>
      <p:bldP spid="11" grpId="1" animBg="1"/>
      <p:bldP spid="14"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E22BF9-0C8D-7D43-88D8-B653B8A0AE6A}"/>
              </a:ext>
            </a:extLst>
          </p:cNvPr>
          <p:cNvSpPr>
            <a:spLocks noGrp="1"/>
          </p:cNvSpPr>
          <p:nvPr>
            <p:ph type="body" sz="quarter" idx="11"/>
          </p:nvPr>
        </p:nvSpPr>
        <p:spPr>
          <a:xfrm>
            <a:off x="597075" y="1691231"/>
            <a:ext cx="10926639" cy="4662864"/>
          </a:xfrm>
        </p:spPr>
        <p:txBody>
          <a:bodyPr/>
          <a:lstStyle/>
          <a:p>
            <a:pPr>
              <a:buFont typeface="Wingdings" pitchFamily="2" charset="2"/>
              <a:buChar char="Ø"/>
            </a:pPr>
            <a:r>
              <a:rPr lang="en-US" sz="2666">
                <a:solidFill>
                  <a:schemeClr val="accent4"/>
                </a:solidFill>
              </a:rPr>
              <a:t>Introduction and Motivation</a:t>
            </a:r>
          </a:p>
          <a:p>
            <a:pPr>
              <a:buFont typeface="Wingdings" pitchFamily="2" charset="2"/>
              <a:buChar char="Ø"/>
            </a:pPr>
            <a:r>
              <a:rPr lang="en-US" sz="2666"/>
              <a:t>Software Level Optimizations</a:t>
            </a:r>
          </a:p>
          <a:p>
            <a:pPr lvl="1">
              <a:buFont typeface="Wingdings" pitchFamily="2" charset="2"/>
              <a:buChar char="Ø"/>
            </a:pPr>
            <a:r>
              <a:rPr lang="en-US" sz="2133">
                <a:solidFill>
                  <a:schemeClr val="accent4"/>
                </a:solidFill>
              </a:rPr>
              <a:t>Cell Level Reduction for Intermediate Variables</a:t>
            </a:r>
          </a:p>
          <a:p>
            <a:pPr lvl="1">
              <a:buFont typeface="Wingdings" pitchFamily="2" charset="2"/>
              <a:buChar char="Ø"/>
            </a:pPr>
            <a:r>
              <a:rPr lang="en-US" sz="2133"/>
              <a:t>BP Layer Length Reduction</a:t>
            </a:r>
          </a:p>
          <a:p>
            <a:pPr>
              <a:buFont typeface="Wingdings" pitchFamily="2" charset="2"/>
              <a:buChar char="Ø"/>
            </a:pPr>
            <a:r>
              <a:rPr lang="en-US" sz="2666"/>
              <a:t>Hardware Level Optimization</a:t>
            </a:r>
          </a:p>
          <a:p>
            <a:pPr>
              <a:buFont typeface="Wingdings" pitchFamily="2" charset="2"/>
              <a:buChar char="Ø"/>
            </a:pPr>
            <a:r>
              <a:rPr lang="en-US" sz="2666"/>
              <a:t>Evaluation</a:t>
            </a:r>
          </a:p>
          <a:p>
            <a:pPr>
              <a:buFont typeface="Wingdings" pitchFamily="2" charset="2"/>
              <a:buChar char="Ø"/>
            </a:pPr>
            <a:r>
              <a:rPr lang="en-US" sz="2666"/>
              <a:t>Related Work</a:t>
            </a:r>
          </a:p>
          <a:p>
            <a:pPr>
              <a:buFont typeface="Wingdings" pitchFamily="2" charset="2"/>
              <a:buChar char="Ø"/>
            </a:pPr>
            <a:r>
              <a:rPr lang="en-US" sz="2666"/>
              <a:t>Conclusion</a:t>
            </a:r>
          </a:p>
        </p:txBody>
      </p:sp>
      <p:sp>
        <p:nvSpPr>
          <p:cNvPr id="4" name="Title 3">
            <a:extLst>
              <a:ext uri="{FF2B5EF4-FFF2-40B4-BE49-F238E27FC236}">
                <a16:creationId xmlns:a16="http://schemas.microsoft.com/office/drawing/2014/main" id="{D9E5EBB0-83CE-FE48-AB25-D4587F20FEC8}"/>
              </a:ext>
            </a:extLst>
          </p:cNvPr>
          <p:cNvSpPr>
            <a:spLocks noGrp="1"/>
          </p:cNvSpPr>
          <p:nvPr>
            <p:ph type="title"/>
          </p:nvPr>
        </p:nvSpPr>
        <p:spPr/>
        <p:txBody>
          <a:bodyPr/>
          <a:lstStyle/>
          <a:p>
            <a:r>
              <a:rPr lang="en-US"/>
              <a:t>Outline</a:t>
            </a:r>
          </a:p>
        </p:txBody>
      </p:sp>
    </p:spTree>
    <p:extLst>
      <p:ext uri="{BB962C8B-B14F-4D97-AF65-F5344CB8AC3E}">
        <p14:creationId xmlns:p14="http://schemas.microsoft.com/office/powerpoint/2010/main" val="1614279745"/>
      </p:ext>
    </p:extLst>
  </p:cSld>
  <p:clrMapOvr>
    <a:masterClrMapping/>
  </p:clrMapOvr>
  <mc:AlternateContent xmlns:mc="http://schemas.openxmlformats.org/markup-compatibility/2006" xmlns:p14="http://schemas.microsoft.com/office/powerpoint/2010/main">
    <mc:Choice Requires="p14">
      <p:transition spd="slow" p14:dur="2000" advTm="2018"/>
    </mc:Choice>
    <mc:Fallback xmlns="">
      <p:transition spd="slow" advTm="201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049388-5902-5C40-A3F3-A584E295FB86}"/>
              </a:ext>
            </a:extLst>
          </p:cNvPr>
          <p:cNvSpPr>
            <a:spLocks noGrp="1"/>
          </p:cNvSpPr>
          <p:nvPr>
            <p:ph type="title"/>
          </p:nvPr>
        </p:nvSpPr>
        <p:spPr/>
        <p:txBody>
          <a:bodyPr/>
          <a:lstStyle/>
          <a:p>
            <a:r>
              <a:rPr lang="en-US"/>
              <a:t>Key Observation II</a:t>
            </a:r>
          </a:p>
        </p:txBody>
      </p:sp>
      <p:sp>
        <p:nvSpPr>
          <p:cNvPr id="6" name="Rounded Rectangle 5">
            <a:extLst>
              <a:ext uri="{FF2B5EF4-FFF2-40B4-BE49-F238E27FC236}">
                <a16:creationId xmlns:a16="http://schemas.microsoft.com/office/drawing/2014/main" id="{823895A6-A119-D441-9D4A-BFF5FA511D07}"/>
              </a:ext>
            </a:extLst>
          </p:cNvPr>
          <p:cNvSpPr/>
          <p:nvPr/>
        </p:nvSpPr>
        <p:spPr>
          <a:xfrm>
            <a:off x="4467498" y="1812479"/>
            <a:ext cx="744583" cy="404948"/>
          </a:xfrm>
          <a:prstGeom prst="roundRect">
            <a:avLst/>
          </a:prstGeom>
          <a:gradFill flip="none" rotWithShape="1">
            <a:gsLst>
              <a:gs pos="0">
                <a:schemeClr val="accent1">
                  <a:tint val="100000"/>
                  <a:shade val="100000"/>
                  <a:satMod val="130000"/>
                </a:schemeClr>
              </a:gs>
              <a:gs pos="100000">
                <a:schemeClr val="accent1">
                  <a:tint val="50000"/>
                  <a:shade val="100000"/>
                  <a:satMod val="35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57A77C85-202D-634B-9131-46A5B0912D5B}"/>
              </a:ext>
            </a:extLst>
          </p:cNvPr>
          <p:cNvSpPr/>
          <p:nvPr/>
        </p:nvSpPr>
        <p:spPr>
          <a:xfrm>
            <a:off x="3317966" y="1812479"/>
            <a:ext cx="744583" cy="404948"/>
          </a:xfrm>
          <a:prstGeom prst="roundRect">
            <a:avLst/>
          </a:prstGeom>
          <a:gradFill flip="none" rotWithShape="1">
            <a:gsLst>
              <a:gs pos="0">
                <a:schemeClr val="accent1">
                  <a:tint val="100000"/>
                  <a:shade val="100000"/>
                  <a:satMod val="130000"/>
                </a:schemeClr>
              </a:gs>
              <a:gs pos="100000">
                <a:schemeClr val="accent1">
                  <a:tint val="50000"/>
                  <a:shade val="100000"/>
                  <a:satMod val="35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6B4EDDF-0761-BE4A-B1B7-097BBA15C4E9}"/>
              </a:ext>
            </a:extLst>
          </p:cNvPr>
          <p:cNvSpPr/>
          <p:nvPr/>
        </p:nvSpPr>
        <p:spPr>
          <a:xfrm>
            <a:off x="6779624" y="1812479"/>
            <a:ext cx="744583" cy="404948"/>
          </a:xfrm>
          <a:prstGeom prst="roundRect">
            <a:avLst/>
          </a:prstGeom>
          <a:gradFill flip="none" rotWithShape="1">
            <a:gsLst>
              <a:gs pos="0">
                <a:schemeClr val="accent1">
                  <a:tint val="100000"/>
                  <a:shade val="100000"/>
                  <a:satMod val="130000"/>
                </a:schemeClr>
              </a:gs>
              <a:gs pos="100000">
                <a:schemeClr val="accent1">
                  <a:tint val="50000"/>
                  <a:shade val="100000"/>
                  <a:satMod val="35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4DB144D-04E8-E040-9F78-CB39E99EBF91}"/>
              </a:ext>
            </a:extLst>
          </p:cNvPr>
          <p:cNvSpPr/>
          <p:nvPr/>
        </p:nvSpPr>
        <p:spPr>
          <a:xfrm>
            <a:off x="5630092" y="1812479"/>
            <a:ext cx="744583" cy="404948"/>
          </a:xfrm>
          <a:prstGeom prst="roundRect">
            <a:avLst/>
          </a:prstGeom>
          <a:gradFill flip="none" rotWithShape="1">
            <a:gsLst>
              <a:gs pos="0">
                <a:schemeClr val="accent1">
                  <a:tint val="100000"/>
                  <a:shade val="100000"/>
                  <a:satMod val="130000"/>
                </a:schemeClr>
              </a:gs>
              <a:gs pos="100000">
                <a:schemeClr val="accent1">
                  <a:tint val="50000"/>
                  <a:shade val="100000"/>
                  <a:satMod val="35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C88D0F8-3874-B446-81B7-B5CBBDA8FCF9}"/>
              </a:ext>
            </a:extLst>
          </p:cNvPr>
          <p:cNvSpPr/>
          <p:nvPr/>
        </p:nvSpPr>
        <p:spPr>
          <a:xfrm>
            <a:off x="9065624" y="1812479"/>
            <a:ext cx="744583" cy="404948"/>
          </a:xfrm>
          <a:prstGeom prst="roundRect">
            <a:avLst/>
          </a:prstGeom>
          <a:gradFill flip="none" rotWithShape="1">
            <a:gsLst>
              <a:gs pos="0">
                <a:schemeClr val="accent1">
                  <a:tint val="100000"/>
                  <a:shade val="100000"/>
                  <a:satMod val="130000"/>
                </a:schemeClr>
              </a:gs>
              <a:gs pos="100000">
                <a:schemeClr val="accent1">
                  <a:tint val="50000"/>
                  <a:shade val="100000"/>
                  <a:satMod val="35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4A18C60-E7CD-9B48-B0F9-B395CE413A5C}"/>
              </a:ext>
            </a:extLst>
          </p:cNvPr>
          <p:cNvSpPr/>
          <p:nvPr/>
        </p:nvSpPr>
        <p:spPr>
          <a:xfrm>
            <a:off x="7916092" y="1812479"/>
            <a:ext cx="744583" cy="404948"/>
          </a:xfrm>
          <a:prstGeom prst="roundRect">
            <a:avLst/>
          </a:prstGeom>
          <a:gradFill flip="none" rotWithShape="1">
            <a:gsLst>
              <a:gs pos="0">
                <a:schemeClr val="accent1">
                  <a:tint val="100000"/>
                  <a:shade val="100000"/>
                  <a:satMod val="130000"/>
                </a:schemeClr>
              </a:gs>
              <a:gs pos="100000">
                <a:schemeClr val="accent1">
                  <a:tint val="50000"/>
                  <a:shade val="100000"/>
                  <a:satMod val="350000"/>
                </a:schemeClr>
              </a:gs>
            </a:gsLst>
            <a:lin ang="27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47000715-581A-1D40-9208-DE3CFFF49B03}"/>
              </a:ext>
            </a:extLst>
          </p:cNvPr>
          <p:cNvCxnSpPr>
            <a:stCxn id="11" idx="1"/>
            <a:endCxn id="12" idx="3"/>
          </p:cNvCxnSpPr>
          <p:nvPr/>
        </p:nvCxnSpPr>
        <p:spPr>
          <a:xfrm flipH="1">
            <a:off x="8660675" y="2014953"/>
            <a:ext cx="40494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9EFD22E-4DA1-8342-8F0F-2CE9C0172B81}"/>
              </a:ext>
            </a:extLst>
          </p:cNvPr>
          <p:cNvCxnSpPr/>
          <p:nvPr/>
        </p:nvCxnSpPr>
        <p:spPr>
          <a:xfrm flipH="1">
            <a:off x="7511143" y="2014953"/>
            <a:ext cx="40494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9D66758-97D2-8745-91C0-C62075092476}"/>
              </a:ext>
            </a:extLst>
          </p:cNvPr>
          <p:cNvCxnSpPr/>
          <p:nvPr/>
        </p:nvCxnSpPr>
        <p:spPr>
          <a:xfrm flipH="1">
            <a:off x="6374675" y="2014953"/>
            <a:ext cx="40494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82A8AA2-BB9A-D045-A53C-AB810CBCAA03}"/>
              </a:ext>
            </a:extLst>
          </p:cNvPr>
          <p:cNvCxnSpPr/>
          <p:nvPr/>
        </p:nvCxnSpPr>
        <p:spPr>
          <a:xfrm flipH="1">
            <a:off x="5212080" y="2014953"/>
            <a:ext cx="40494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262ADB1-CD5F-7C45-94BF-83A846155C70}"/>
              </a:ext>
            </a:extLst>
          </p:cNvPr>
          <p:cNvCxnSpPr/>
          <p:nvPr/>
        </p:nvCxnSpPr>
        <p:spPr>
          <a:xfrm flipH="1">
            <a:off x="4062549" y="2014953"/>
            <a:ext cx="40494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80C03F3-680A-D344-AFDF-C0B7656922F5}"/>
              </a:ext>
            </a:extLst>
          </p:cNvPr>
          <p:cNvSpPr txBox="1"/>
          <p:nvPr/>
        </p:nvSpPr>
        <p:spPr>
          <a:xfrm>
            <a:off x="1372427" y="1784120"/>
            <a:ext cx="1157689" cy="461665"/>
          </a:xfrm>
          <a:prstGeom prst="rect">
            <a:avLst/>
          </a:prstGeom>
          <a:noFill/>
        </p:spPr>
        <p:txBody>
          <a:bodyPr wrap="none" rtlCol="0">
            <a:spAutoFit/>
          </a:bodyPr>
          <a:lstStyle/>
          <a:p>
            <a:r>
              <a:rPr lang="en-US"/>
              <a:t>BP Cells</a:t>
            </a:r>
          </a:p>
        </p:txBody>
      </p:sp>
      <p:sp>
        <p:nvSpPr>
          <p:cNvPr id="21" name="Magnetic Disk 20">
            <a:extLst>
              <a:ext uri="{FF2B5EF4-FFF2-40B4-BE49-F238E27FC236}">
                <a16:creationId xmlns:a16="http://schemas.microsoft.com/office/drawing/2014/main" id="{2028D9D5-D320-DC40-A70A-D94874E89BBA}"/>
              </a:ext>
            </a:extLst>
          </p:cNvPr>
          <p:cNvSpPr/>
          <p:nvPr/>
        </p:nvSpPr>
        <p:spPr>
          <a:xfrm>
            <a:off x="5786846" y="2811785"/>
            <a:ext cx="1423851" cy="594358"/>
          </a:xfrm>
          <a:prstGeom prst="flowChartMagneticDisk">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ysClr val="windowText" lastClr="000000"/>
                </a:solidFill>
              </a:rPr>
              <a:t>Weight</a:t>
            </a:r>
          </a:p>
        </p:txBody>
      </p:sp>
      <p:cxnSp>
        <p:nvCxnSpPr>
          <p:cNvPr id="23" name="Straight Arrow Connector 22">
            <a:extLst>
              <a:ext uri="{FF2B5EF4-FFF2-40B4-BE49-F238E27FC236}">
                <a16:creationId xmlns:a16="http://schemas.microsoft.com/office/drawing/2014/main" id="{84D4C403-C7AE-6148-B5DE-E76FD865C08A}"/>
              </a:ext>
            </a:extLst>
          </p:cNvPr>
          <p:cNvCxnSpPr>
            <a:stCxn id="11" idx="2"/>
          </p:cNvCxnSpPr>
          <p:nvPr/>
        </p:nvCxnSpPr>
        <p:spPr>
          <a:xfrm flipH="1">
            <a:off x="7419703" y="2217427"/>
            <a:ext cx="2018213" cy="79683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521FEFF-FF87-2341-9388-880F3BC2B7B8}"/>
              </a:ext>
            </a:extLst>
          </p:cNvPr>
          <p:cNvCxnSpPr>
            <a:stCxn id="12" idx="2"/>
          </p:cNvCxnSpPr>
          <p:nvPr/>
        </p:nvCxnSpPr>
        <p:spPr>
          <a:xfrm flipH="1">
            <a:off x="7210697" y="2217427"/>
            <a:ext cx="1077687" cy="59435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C919ED7-2C1D-D14F-9571-22898EAD47EE}"/>
              </a:ext>
            </a:extLst>
          </p:cNvPr>
          <p:cNvCxnSpPr>
            <a:stCxn id="9" idx="2"/>
          </p:cNvCxnSpPr>
          <p:nvPr/>
        </p:nvCxnSpPr>
        <p:spPr>
          <a:xfrm flipH="1">
            <a:off x="6766560" y="2217427"/>
            <a:ext cx="385356" cy="50292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9E8A6F1F-4555-E546-9517-742BA28F54EC}"/>
              </a:ext>
            </a:extLst>
          </p:cNvPr>
          <p:cNvCxnSpPr>
            <a:stCxn id="10" idx="2"/>
          </p:cNvCxnSpPr>
          <p:nvPr/>
        </p:nvCxnSpPr>
        <p:spPr>
          <a:xfrm>
            <a:off x="6002384" y="2217427"/>
            <a:ext cx="303710" cy="50292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F61BFFC-FAFE-5744-86DF-760AA43974FA}"/>
              </a:ext>
            </a:extLst>
          </p:cNvPr>
          <p:cNvCxnSpPr>
            <a:stCxn id="6" idx="2"/>
          </p:cNvCxnSpPr>
          <p:nvPr/>
        </p:nvCxnSpPr>
        <p:spPr>
          <a:xfrm>
            <a:off x="4839790" y="2217427"/>
            <a:ext cx="997676" cy="594358"/>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31B0EC8E-855A-C24F-9FF9-0F530B887E1A}"/>
              </a:ext>
            </a:extLst>
          </p:cNvPr>
          <p:cNvCxnSpPr>
            <a:stCxn id="8" idx="2"/>
          </p:cNvCxnSpPr>
          <p:nvPr/>
        </p:nvCxnSpPr>
        <p:spPr>
          <a:xfrm>
            <a:off x="3690258" y="2217427"/>
            <a:ext cx="1982289" cy="796834"/>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pic>
        <p:nvPicPr>
          <p:cNvPr id="35" name="Picture 34">
            <a:extLst>
              <a:ext uri="{FF2B5EF4-FFF2-40B4-BE49-F238E27FC236}">
                <a16:creationId xmlns:a16="http://schemas.microsoft.com/office/drawing/2014/main" id="{C083BCA3-6ADD-374B-BC0F-F10DF84E1D81}"/>
              </a:ext>
            </a:extLst>
          </p:cNvPr>
          <p:cNvPicPr>
            <a:picLocks noChangeAspect="1"/>
          </p:cNvPicPr>
          <p:nvPr/>
        </p:nvPicPr>
        <p:blipFill>
          <a:blip r:embed="rId3"/>
          <a:stretch>
            <a:fillRect/>
          </a:stretch>
        </p:blipFill>
        <p:spPr>
          <a:xfrm>
            <a:off x="1058956" y="3956596"/>
            <a:ext cx="4642983" cy="1634953"/>
          </a:xfrm>
          <a:prstGeom prst="rect">
            <a:avLst/>
          </a:prstGeom>
        </p:spPr>
      </p:pic>
      <p:pic>
        <p:nvPicPr>
          <p:cNvPr id="37" name="Picture 36">
            <a:extLst>
              <a:ext uri="{FF2B5EF4-FFF2-40B4-BE49-F238E27FC236}">
                <a16:creationId xmlns:a16="http://schemas.microsoft.com/office/drawing/2014/main" id="{99C1BBFE-4682-3B46-A6D5-739599753759}"/>
              </a:ext>
            </a:extLst>
          </p:cNvPr>
          <p:cNvPicPr>
            <a:picLocks noChangeAspect="1"/>
          </p:cNvPicPr>
          <p:nvPr/>
        </p:nvPicPr>
        <p:blipFill>
          <a:blip r:embed="rId4"/>
          <a:stretch>
            <a:fillRect/>
          </a:stretch>
        </p:blipFill>
        <p:spPr>
          <a:xfrm>
            <a:off x="6486887" y="3956597"/>
            <a:ext cx="4704507" cy="1644086"/>
          </a:xfrm>
          <a:prstGeom prst="rect">
            <a:avLst/>
          </a:prstGeom>
        </p:spPr>
      </p:pic>
      <p:sp>
        <p:nvSpPr>
          <p:cNvPr id="38" name="TextBox 37">
            <a:extLst>
              <a:ext uri="{FF2B5EF4-FFF2-40B4-BE49-F238E27FC236}">
                <a16:creationId xmlns:a16="http://schemas.microsoft.com/office/drawing/2014/main" id="{8144A91E-BD21-3C41-AEE6-EDA508A78029}"/>
              </a:ext>
            </a:extLst>
          </p:cNvPr>
          <p:cNvSpPr txBox="1"/>
          <p:nvPr/>
        </p:nvSpPr>
        <p:spPr>
          <a:xfrm>
            <a:off x="2646111" y="3533506"/>
            <a:ext cx="1468672" cy="461665"/>
          </a:xfrm>
          <a:prstGeom prst="rect">
            <a:avLst/>
          </a:prstGeom>
          <a:noFill/>
        </p:spPr>
        <p:txBody>
          <a:bodyPr wrap="none" rtlCol="0">
            <a:spAutoFit/>
          </a:bodyPr>
          <a:lstStyle/>
          <a:p>
            <a:r>
              <a:rPr lang="en-US"/>
              <a:t>Single loss</a:t>
            </a:r>
          </a:p>
        </p:txBody>
      </p:sp>
      <p:sp>
        <p:nvSpPr>
          <p:cNvPr id="39" name="TextBox 38">
            <a:extLst>
              <a:ext uri="{FF2B5EF4-FFF2-40B4-BE49-F238E27FC236}">
                <a16:creationId xmlns:a16="http://schemas.microsoft.com/office/drawing/2014/main" id="{ED549690-7559-B34D-9970-C34C72F5FAB8}"/>
              </a:ext>
            </a:extLst>
          </p:cNvPr>
          <p:cNvSpPr txBox="1"/>
          <p:nvPr/>
        </p:nvSpPr>
        <p:spPr>
          <a:xfrm>
            <a:off x="7761454" y="3523290"/>
            <a:ext cx="2568332" cy="461665"/>
          </a:xfrm>
          <a:prstGeom prst="rect">
            <a:avLst/>
          </a:prstGeom>
          <a:noFill/>
        </p:spPr>
        <p:txBody>
          <a:bodyPr wrap="none" rtlCol="0">
            <a:spAutoFit/>
          </a:bodyPr>
          <a:lstStyle/>
          <a:p>
            <a:r>
              <a:rPr lang="en-US"/>
              <a:t>Per-timestamp loss</a:t>
            </a:r>
          </a:p>
        </p:txBody>
      </p:sp>
      <p:sp>
        <p:nvSpPr>
          <p:cNvPr id="3" name="TextBox 2">
            <a:extLst>
              <a:ext uri="{FF2B5EF4-FFF2-40B4-BE49-F238E27FC236}">
                <a16:creationId xmlns:a16="http://schemas.microsoft.com/office/drawing/2014/main" id="{EC1ED3C6-7719-1848-86D1-41EDB94E2939}"/>
              </a:ext>
            </a:extLst>
          </p:cNvPr>
          <p:cNvSpPr txBox="1"/>
          <p:nvPr/>
        </p:nvSpPr>
        <p:spPr>
          <a:xfrm>
            <a:off x="3111675" y="5680338"/>
            <a:ext cx="6162072" cy="461665"/>
          </a:xfrm>
          <a:prstGeom prst="rect">
            <a:avLst/>
          </a:prstGeom>
          <a:noFill/>
        </p:spPr>
        <p:txBody>
          <a:bodyPr wrap="none" rtlCol="0">
            <a:spAutoFit/>
          </a:bodyPr>
          <a:lstStyle/>
          <a:p>
            <a:r>
              <a:rPr lang="en-US"/>
              <a:t>Importance of the cell computation is </a:t>
            </a:r>
            <a:r>
              <a:rPr lang="en-US">
                <a:solidFill>
                  <a:srgbClr val="FF0000"/>
                </a:solidFill>
              </a:rPr>
              <a:t>different.</a:t>
            </a:r>
            <a:r>
              <a:rPr lang="en-US"/>
              <a:t> </a:t>
            </a:r>
          </a:p>
        </p:txBody>
      </p:sp>
      <p:sp>
        <p:nvSpPr>
          <p:cNvPr id="28" name="TextBox 27">
            <a:extLst>
              <a:ext uri="{FF2B5EF4-FFF2-40B4-BE49-F238E27FC236}">
                <a16:creationId xmlns:a16="http://schemas.microsoft.com/office/drawing/2014/main" id="{8F325B89-447E-0B44-9B9B-AE2D89973784}"/>
              </a:ext>
            </a:extLst>
          </p:cNvPr>
          <p:cNvSpPr txBox="1"/>
          <p:nvPr/>
        </p:nvSpPr>
        <p:spPr>
          <a:xfrm>
            <a:off x="3833410" y="6194733"/>
            <a:ext cx="4718599" cy="461665"/>
          </a:xfrm>
          <a:prstGeom prst="rect">
            <a:avLst/>
          </a:prstGeom>
          <a:noFill/>
        </p:spPr>
        <p:txBody>
          <a:bodyPr wrap="none" rtlCol="0">
            <a:spAutoFit/>
          </a:bodyPr>
          <a:lstStyle/>
          <a:p>
            <a:r>
              <a:rPr lang="en-US"/>
              <a:t>Some cells make </a:t>
            </a:r>
            <a:r>
              <a:rPr lang="en-US">
                <a:solidFill>
                  <a:srgbClr val="FF0000"/>
                </a:solidFill>
              </a:rPr>
              <a:t>trivial contribution.</a:t>
            </a:r>
          </a:p>
        </p:txBody>
      </p:sp>
    </p:spTree>
    <p:extLst>
      <p:ext uri="{BB962C8B-B14F-4D97-AF65-F5344CB8AC3E}">
        <p14:creationId xmlns:p14="http://schemas.microsoft.com/office/powerpoint/2010/main" val="3035377683"/>
      </p:ext>
    </p:extLst>
  </p:cSld>
  <p:clrMapOvr>
    <a:masterClrMapping/>
  </p:clrMapOvr>
  <mc:AlternateContent xmlns:mc="http://schemas.openxmlformats.org/markup-compatibility/2006" xmlns:p14="http://schemas.microsoft.com/office/powerpoint/2010/main">
    <mc:Choice Requires="p14">
      <p:transition spd="slow" p14:dur="2000" advTm="2444"/>
    </mc:Choice>
    <mc:Fallback xmlns="">
      <p:transition spd="slow" advTm="244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5959FB-1277-414F-980A-E12E6840244E}"/>
              </a:ext>
            </a:extLst>
          </p:cNvPr>
          <p:cNvSpPr>
            <a:spLocks noGrp="1"/>
          </p:cNvSpPr>
          <p:nvPr>
            <p:ph type="title"/>
          </p:nvPr>
        </p:nvSpPr>
        <p:spPr/>
        <p:txBody>
          <a:bodyPr/>
          <a:lstStyle/>
          <a:p>
            <a:r>
              <a:rPr lang="en-US"/>
              <a:t>Insignificant BP Cell prediction	</a:t>
            </a:r>
          </a:p>
        </p:txBody>
      </p:sp>
      <p:grpSp>
        <p:nvGrpSpPr>
          <p:cNvPr id="20" name="Group 19">
            <a:extLst>
              <a:ext uri="{FF2B5EF4-FFF2-40B4-BE49-F238E27FC236}">
                <a16:creationId xmlns:a16="http://schemas.microsoft.com/office/drawing/2014/main" id="{F5948F4C-3151-A04A-8C01-BB7FB9F9F340}"/>
              </a:ext>
            </a:extLst>
          </p:cNvPr>
          <p:cNvGrpSpPr/>
          <p:nvPr/>
        </p:nvGrpSpPr>
        <p:grpSpPr>
          <a:xfrm>
            <a:off x="3007389" y="1480150"/>
            <a:ext cx="5040441" cy="2293312"/>
            <a:chOff x="3007389" y="1480150"/>
            <a:chExt cx="5040441" cy="2293312"/>
          </a:xfrm>
        </p:grpSpPr>
        <p:sp>
          <p:nvSpPr>
            <p:cNvPr id="3" name="Line Callout 1 (Border and Accent Bar) 2">
              <a:extLst>
                <a:ext uri="{FF2B5EF4-FFF2-40B4-BE49-F238E27FC236}">
                  <a16:creationId xmlns:a16="http://schemas.microsoft.com/office/drawing/2014/main" id="{68A658AB-4C2C-DC48-9E36-5D44BB8E92C7}"/>
                </a:ext>
              </a:extLst>
            </p:cNvPr>
            <p:cNvSpPr/>
            <p:nvPr/>
          </p:nvSpPr>
          <p:spPr>
            <a:xfrm rot="16200000">
              <a:off x="4404366" y="1196865"/>
              <a:ext cx="422030" cy="988599"/>
            </a:xfrm>
            <a:prstGeom prst="accentBorderCallout1">
              <a:avLst>
                <a:gd name="adj1" fmla="val 59135"/>
                <a:gd name="adj2" fmla="val -16228"/>
                <a:gd name="adj3" fmla="val 108654"/>
                <a:gd name="adj4" fmla="val -60555"/>
              </a:avLst>
            </a:prstGeom>
            <a:ln w="19050">
              <a:solidFill>
                <a:srgbClr val="FF9300"/>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1400">
                  <a:solidFill>
                    <a:schemeClr val="tx1"/>
                  </a:solidFill>
                </a:rPr>
                <a:t>Total Layer Number</a:t>
              </a:r>
            </a:p>
          </p:txBody>
        </p:sp>
        <p:sp>
          <p:nvSpPr>
            <p:cNvPr id="5" name="Line Callout 1 (Border and Accent Bar) 4">
              <a:extLst>
                <a:ext uri="{FF2B5EF4-FFF2-40B4-BE49-F238E27FC236}">
                  <a16:creationId xmlns:a16="http://schemas.microsoft.com/office/drawing/2014/main" id="{01A1F804-7657-264E-BF29-C13CD449C45E}"/>
                </a:ext>
              </a:extLst>
            </p:cNvPr>
            <p:cNvSpPr/>
            <p:nvPr/>
          </p:nvSpPr>
          <p:spPr>
            <a:xfrm rot="16200000">
              <a:off x="3290674" y="3068147"/>
              <a:ext cx="422030" cy="988599"/>
            </a:xfrm>
            <a:prstGeom prst="accentBorderCallout1">
              <a:avLst>
                <a:gd name="adj1" fmla="val 57949"/>
                <a:gd name="adj2" fmla="val 114328"/>
                <a:gd name="adj3" fmla="val 109840"/>
                <a:gd name="adj4" fmla="val 167223"/>
              </a:avLst>
            </a:prstGeom>
            <a:ln w="19050">
              <a:solidFill>
                <a:srgbClr val="FF9300"/>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1400">
                  <a:solidFill>
                    <a:schemeClr val="tx1"/>
                  </a:solidFill>
                </a:rPr>
                <a:t>Total Layer Length</a:t>
              </a:r>
            </a:p>
          </p:txBody>
        </p:sp>
        <p:sp>
          <p:nvSpPr>
            <p:cNvPr id="6" name="Line Callout 1 (Border and Accent Bar) 5">
              <a:extLst>
                <a:ext uri="{FF2B5EF4-FFF2-40B4-BE49-F238E27FC236}">
                  <a16:creationId xmlns:a16="http://schemas.microsoft.com/office/drawing/2014/main" id="{05E3F152-D805-0244-9DDD-988C734B5524}"/>
                </a:ext>
              </a:extLst>
            </p:cNvPr>
            <p:cNvSpPr/>
            <p:nvPr/>
          </p:nvSpPr>
          <p:spPr>
            <a:xfrm rot="16200000">
              <a:off x="6256613" y="1196865"/>
              <a:ext cx="422030" cy="988599"/>
            </a:xfrm>
            <a:prstGeom prst="accentBorderCallout1">
              <a:avLst>
                <a:gd name="adj1" fmla="val 59135"/>
                <a:gd name="adj2" fmla="val -16228"/>
                <a:gd name="adj3" fmla="val 33947"/>
                <a:gd name="adj4" fmla="val -71666"/>
              </a:avLst>
            </a:prstGeom>
            <a:ln w="19050">
              <a:solidFill>
                <a:srgbClr val="FF9300"/>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1400">
                  <a:solidFill>
                    <a:schemeClr val="tx1"/>
                  </a:solidFill>
                </a:rPr>
                <a:t>Current Layer ID</a:t>
              </a:r>
            </a:p>
          </p:txBody>
        </p:sp>
        <p:sp>
          <p:nvSpPr>
            <p:cNvPr id="7" name="Line Callout 1 (Border and Accent Bar) 6">
              <a:extLst>
                <a:ext uri="{FF2B5EF4-FFF2-40B4-BE49-F238E27FC236}">
                  <a16:creationId xmlns:a16="http://schemas.microsoft.com/office/drawing/2014/main" id="{29C452F3-FFC4-FC48-A6B9-20214783E8EB}"/>
                </a:ext>
              </a:extLst>
            </p:cNvPr>
            <p:cNvSpPr/>
            <p:nvPr/>
          </p:nvSpPr>
          <p:spPr>
            <a:xfrm rot="16200000">
              <a:off x="5268014" y="3068147"/>
              <a:ext cx="422030" cy="988599"/>
            </a:xfrm>
            <a:prstGeom prst="accentBorderCallout1">
              <a:avLst>
                <a:gd name="adj1" fmla="val 57949"/>
                <a:gd name="adj2" fmla="val 114328"/>
                <a:gd name="adj3" fmla="val 56478"/>
                <a:gd name="adj4" fmla="val 172778"/>
              </a:avLst>
            </a:prstGeom>
            <a:ln w="19050">
              <a:solidFill>
                <a:srgbClr val="FF9300"/>
              </a:solidFill>
            </a:ln>
          </p:spPr>
          <p:style>
            <a:lnRef idx="3">
              <a:schemeClr val="lt1"/>
            </a:lnRef>
            <a:fillRef idx="1">
              <a:schemeClr val="accent3"/>
            </a:fillRef>
            <a:effectRef idx="1">
              <a:schemeClr val="accent3"/>
            </a:effectRef>
            <a:fontRef idx="minor">
              <a:schemeClr val="lt1"/>
            </a:fontRef>
          </p:style>
          <p:txBody>
            <a:bodyPr vert="vert" rtlCol="0" anchor="ctr"/>
            <a:lstStyle/>
            <a:p>
              <a:pPr algn="ctr"/>
              <a:r>
                <a:rPr lang="en-US" sz="1400">
                  <a:solidFill>
                    <a:schemeClr val="tx1"/>
                  </a:solidFill>
                </a:rPr>
                <a:t>Current Cell Location</a:t>
              </a:r>
            </a:p>
          </p:txBody>
        </p:sp>
        <p:sp>
          <p:nvSpPr>
            <p:cNvPr id="8" name="Line Callout 1 (Border and Accent Bar) 7">
              <a:extLst>
                <a:ext uri="{FF2B5EF4-FFF2-40B4-BE49-F238E27FC236}">
                  <a16:creationId xmlns:a16="http://schemas.microsoft.com/office/drawing/2014/main" id="{1515DCCB-1FDA-A843-81C7-161F77B23931}"/>
                </a:ext>
              </a:extLst>
            </p:cNvPr>
            <p:cNvSpPr/>
            <p:nvPr/>
          </p:nvSpPr>
          <p:spPr>
            <a:xfrm flipH="1">
              <a:off x="6961928" y="2845408"/>
              <a:ext cx="1085902" cy="413607"/>
            </a:xfrm>
            <a:prstGeom prst="accentBorderCallout1">
              <a:avLst>
                <a:gd name="adj1" fmla="val 28766"/>
                <a:gd name="adj2" fmla="val 110167"/>
                <a:gd name="adj3" fmla="val -6371"/>
                <a:gd name="adj4" fmla="val 144531"/>
              </a:avLst>
            </a:prstGeom>
            <a:ln w="19050">
              <a:solidFill>
                <a:srgbClr val="FF9300"/>
              </a:solidFill>
            </a:ln>
          </p:spPr>
          <p:style>
            <a:lnRef idx="3">
              <a:schemeClr val="lt1"/>
            </a:lnRef>
            <a:fillRef idx="1">
              <a:schemeClr val="accent3"/>
            </a:fillRef>
            <a:effectRef idx="1">
              <a:schemeClr val="accent3"/>
            </a:effectRef>
            <a:fontRef idx="minor">
              <a:schemeClr val="lt1"/>
            </a:fontRef>
          </p:style>
          <p:txBody>
            <a:bodyPr vert="horz" rtlCol="0" anchor="ctr"/>
            <a:lstStyle/>
            <a:p>
              <a:pPr algn="ctr"/>
              <a:r>
                <a:rPr lang="en-US" sz="1400">
                  <a:solidFill>
                    <a:schemeClr val="tx1"/>
                  </a:solidFill>
                </a:rPr>
                <a:t>Loss Type Factor</a:t>
              </a:r>
            </a:p>
          </p:txBody>
        </p:sp>
      </p:grpSp>
      <p:sp>
        <p:nvSpPr>
          <p:cNvPr id="9" name="Line Callout 1 (Border and Accent Bar) 8">
            <a:extLst>
              <a:ext uri="{FF2B5EF4-FFF2-40B4-BE49-F238E27FC236}">
                <a16:creationId xmlns:a16="http://schemas.microsoft.com/office/drawing/2014/main" id="{D6C91088-7001-DD42-A2FC-D268519E6E92}"/>
              </a:ext>
            </a:extLst>
          </p:cNvPr>
          <p:cNvSpPr/>
          <p:nvPr/>
        </p:nvSpPr>
        <p:spPr>
          <a:xfrm flipH="1">
            <a:off x="1663096" y="1580990"/>
            <a:ext cx="1085902" cy="413607"/>
          </a:xfrm>
          <a:prstGeom prst="accentBorderCallout1">
            <a:avLst>
              <a:gd name="adj1" fmla="val 51441"/>
              <a:gd name="adj2" fmla="val -8586"/>
              <a:gd name="adj3" fmla="val 158022"/>
              <a:gd name="adj4" fmla="val -54110"/>
            </a:avLst>
          </a:prstGeom>
          <a:ln w="19050">
            <a:solidFill>
              <a:srgbClr val="FF9300"/>
            </a:solidFill>
          </a:ln>
        </p:spPr>
        <p:style>
          <a:lnRef idx="3">
            <a:schemeClr val="lt1"/>
          </a:lnRef>
          <a:fillRef idx="1">
            <a:schemeClr val="accent3"/>
          </a:fillRef>
          <a:effectRef idx="1">
            <a:schemeClr val="accent3"/>
          </a:effectRef>
          <a:fontRef idx="minor">
            <a:schemeClr val="lt1"/>
          </a:fontRef>
        </p:style>
        <p:txBody>
          <a:bodyPr vert="horz" rtlCol="0" anchor="ctr"/>
          <a:lstStyle/>
          <a:p>
            <a:pPr algn="ctr"/>
            <a:r>
              <a:rPr lang="en-US" sz="1400">
                <a:solidFill>
                  <a:schemeClr val="tx1"/>
                </a:solidFill>
              </a:rPr>
              <a:t>Mag Factor</a:t>
            </a:r>
          </a:p>
        </p:txBody>
      </p:sp>
      <p:grpSp>
        <p:nvGrpSpPr>
          <p:cNvPr id="19" name="Group 18">
            <a:extLst>
              <a:ext uri="{FF2B5EF4-FFF2-40B4-BE49-F238E27FC236}">
                <a16:creationId xmlns:a16="http://schemas.microsoft.com/office/drawing/2014/main" id="{327D5F6D-84C4-6F49-A2C2-A9BCBB4ABFA2}"/>
              </a:ext>
            </a:extLst>
          </p:cNvPr>
          <p:cNvGrpSpPr/>
          <p:nvPr/>
        </p:nvGrpSpPr>
        <p:grpSpPr>
          <a:xfrm>
            <a:off x="690077" y="2174631"/>
            <a:ext cx="6434398" cy="904350"/>
            <a:chOff x="690077" y="2174631"/>
            <a:chExt cx="6434398" cy="90435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DB6843A-7961-A044-AEE8-4756D4A149C8}"/>
                    </a:ext>
                  </a:extLst>
                </p:cNvPr>
                <p:cNvSpPr txBox="1"/>
                <p:nvPr/>
              </p:nvSpPr>
              <p:spPr>
                <a:xfrm>
                  <a:off x="1910868" y="2174631"/>
                  <a:ext cx="5213607" cy="9043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𝛿</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𝑊</m:t>
                            </m:r>
                          </m:e>
                          <m:sub>
                            <m:r>
                              <a:rPr lang="en-US" b="0" i="1" smtClean="0">
                                <a:latin typeface="Cambria Math" panose="02040503050406030204" pitchFamily="18" charset="0"/>
                                <a:ea typeface="Cambria Math" panose="02040503050406030204" pitchFamily="18" charset="0"/>
                              </a:rPr>
                              <m:t>𝑀𝑎𝑔</m:t>
                            </m:r>
                          </m:sub>
                        </m:sSub>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nary>
                              <m:naryPr>
                                <m:chr m:val="∑"/>
                                <m:subHide m:val="on"/>
                                <m:supHide m:val="on"/>
                                <m:ctrlPr>
                                  <a:rPr lang="en-US" b="0" i="1" smtClean="0">
                                    <a:latin typeface="Cambria Math" panose="02040503050406030204" pitchFamily="18"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𝑙𝑜𝑠𝑠</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𝑙𝑎𝑦𝑒𝑟𝐼𝐷</m:t>
                                </m:r>
                                <m:r>
                                  <a:rPr lang="en-US" b="0" i="1" smtClean="0">
                                    <a:latin typeface="Cambria Math" panose="02040503050406030204" pitchFamily="18" charset="0"/>
                                    <a:ea typeface="Cambria Math" panose="02040503050406030204" pitchFamily="18" charset="0"/>
                                  </a:rPr>
                                  <m:t>)</m:t>
                                </m:r>
                              </m:e>
                            </m:nary>
                          </m:num>
                          <m:den>
                            <m:sSup>
                              <m:sSupPr>
                                <m:ctrlPr>
                                  <a:rPr lang="en-US"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𝐿𝐿</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𝑡𝑖𝑚𝑒𝑆𝑡𝑎𝑚𝑝</m:t>
                                </m:r>
                                <m:r>
                                  <a:rPr lang="en-US" i="1">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𝛽</m:t>
                                </m:r>
                              </m:sup>
                            </m:sSup>
                          </m:den>
                        </m:f>
                      </m:oMath>
                    </m:oMathPara>
                  </a14:m>
                  <a:endParaRPr lang="en-US"/>
                </a:p>
              </p:txBody>
            </p:sp>
          </mc:Choice>
          <mc:Fallback xmlns="">
            <p:sp>
              <p:nvSpPr>
                <p:cNvPr id="2" name="TextBox 1">
                  <a:extLst>
                    <a:ext uri="{FF2B5EF4-FFF2-40B4-BE49-F238E27FC236}">
                      <a16:creationId xmlns:a16="http://schemas.microsoft.com/office/drawing/2014/main" id="{7DB6843A-7961-A044-AEE8-4756D4A149C8}"/>
                    </a:ext>
                  </a:extLst>
                </p:cNvPr>
                <p:cNvSpPr txBox="1">
                  <a:spLocks noRot="1" noChangeAspect="1" noMove="1" noResize="1" noEditPoints="1" noAdjustHandles="1" noChangeArrowheads="1" noChangeShapeType="1" noTextEdit="1"/>
                </p:cNvSpPr>
                <p:nvPr/>
              </p:nvSpPr>
              <p:spPr>
                <a:xfrm>
                  <a:off x="1910868" y="2174631"/>
                  <a:ext cx="5213607" cy="904350"/>
                </a:xfrm>
                <a:prstGeom prst="rect">
                  <a:avLst/>
                </a:prstGeom>
                <a:blipFill>
                  <a:blip r:embed="rId4"/>
                  <a:stretch>
                    <a:fillRect/>
                  </a:stretch>
                </a:blipFill>
              </p:spPr>
              <p:txBody>
                <a:bodyPr/>
                <a:lstStyle/>
                <a:p>
                  <a:r>
                    <a:rPr lang="en-US">
                      <a:noFill/>
                    </a:rPr>
                    <a:t> </a:t>
                  </a:r>
                </a:p>
              </p:txBody>
            </p:sp>
          </mc:Fallback>
        </mc:AlternateContent>
        <p:sp>
          <p:nvSpPr>
            <p:cNvPr id="10" name="Line Callout 1 (Border and Accent Bar) 9">
              <a:extLst>
                <a:ext uri="{FF2B5EF4-FFF2-40B4-BE49-F238E27FC236}">
                  <a16:creationId xmlns:a16="http://schemas.microsoft.com/office/drawing/2014/main" id="{9AFC7FC4-4484-4F47-A81A-A33F097F0685}"/>
                </a:ext>
              </a:extLst>
            </p:cNvPr>
            <p:cNvSpPr/>
            <p:nvPr/>
          </p:nvSpPr>
          <p:spPr>
            <a:xfrm flipH="1">
              <a:off x="690077" y="2420002"/>
              <a:ext cx="1085902" cy="413607"/>
            </a:xfrm>
            <a:prstGeom prst="accentBorderCallout1">
              <a:avLst>
                <a:gd name="adj1" fmla="val 51441"/>
                <a:gd name="adj2" fmla="val -8586"/>
                <a:gd name="adj3" fmla="val 53151"/>
                <a:gd name="adj4" fmla="val -23882"/>
              </a:avLst>
            </a:prstGeom>
            <a:ln w="19050">
              <a:solidFill>
                <a:srgbClr val="FF9300"/>
              </a:solidFill>
            </a:ln>
          </p:spPr>
          <p:style>
            <a:lnRef idx="3">
              <a:schemeClr val="lt1"/>
            </a:lnRef>
            <a:fillRef idx="1">
              <a:schemeClr val="accent3"/>
            </a:fillRef>
            <a:effectRef idx="1">
              <a:schemeClr val="accent3"/>
            </a:effectRef>
            <a:fontRef idx="minor">
              <a:schemeClr val="lt1"/>
            </a:fontRef>
          </p:style>
          <p:txBody>
            <a:bodyPr vert="horz" rtlCol="0" anchor="ctr"/>
            <a:lstStyle/>
            <a:p>
              <a:pPr algn="ctr"/>
              <a:r>
                <a:rPr lang="en-US" sz="1400">
                  <a:solidFill>
                    <a:schemeClr val="tx1"/>
                  </a:solidFill>
                </a:rPr>
                <a:t>Predict Weight Mag</a:t>
              </a:r>
            </a:p>
          </p:txBody>
        </p:sp>
      </p:grpSp>
      <p:grpSp>
        <p:nvGrpSpPr>
          <p:cNvPr id="23" name="Group 22">
            <a:extLst>
              <a:ext uri="{FF2B5EF4-FFF2-40B4-BE49-F238E27FC236}">
                <a16:creationId xmlns:a16="http://schemas.microsoft.com/office/drawing/2014/main" id="{1FA450EF-D179-8540-BBFF-1F0372ED2D8E}"/>
              </a:ext>
            </a:extLst>
          </p:cNvPr>
          <p:cNvGrpSpPr/>
          <p:nvPr/>
        </p:nvGrpSpPr>
        <p:grpSpPr>
          <a:xfrm>
            <a:off x="973015" y="3848634"/>
            <a:ext cx="10175631" cy="2868602"/>
            <a:chOff x="973015" y="3848634"/>
            <a:chExt cx="10175631" cy="2868602"/>
          </a:xfrm>
        </p:grpSpPr>
        <p:pic>
          <p:nvPicPr>
            <p:cNvPr id="12" name="Picture 11">
              <a:extLst>
                <a:ext uri="{FF2B5EF4-FFF2-40B4-BE49-F238E27FC236}">
                  <a16:creationId xmlns:a16="http://schemas.microsoft.com/office/drawing/2014/main" id="{758CC1E0-9C04-0243-8F9B-A2B4F0FE48E2}"/>
                </a:ext>
              </a:extLst>
            </p:cNvPr>
            <p:cNvPicPr>
              <a:picLocks noChangeAspect="1"/>
            </p:cNvPicPr>
            <p:nvPr/>
          </p:nvPicPr>
          <p:blipFill>
            <a:blip r:embed="rId5"/>
            <a:stretch>
              <a:fillRect/>
            </a:stretch>
          </p:blipFill>
          <p:spPr>
            <a:xfrm>
              <a:off x="2006075" y="4471317"/>
              <a:ext cx="7926771" cy="2245919"/>
            </a:xfrm>
            <a:prstGeom prst="rect">
              <a:avLst/>
            </a:prstGeom>
          </p:spPr>
        </p:pic>
        <p:grpSp>
          <p:nvGrpSpPr>
            <p:cNvPr id="22" name="Group 21">
              <a:extLst>
                <a:ext uri="{FF2B5EF4-FFF2-40B4-BE49-F238E27FC236}">
                  <a16:creationId xmlns:a16="http://schemas.microsoft.com/office/drawing/2014/main" id="{AF523690-AD6C-0549-9E22-14EB3BBBC0CC}"/>
                </a:ext>
              </a:extLst>
            </p:cNvPr>
            <p:cNvGrpSpPr/>
            <p:nvPr/>
          </p:nvGrpSpPr>
          <p:grpSpPr>
            <a:xfrm>
              <a:off x="973015" y="3848634"/>
              <a:ext cx="10175631" cy="422022"/>
              <a:chOff x="973015" y="3848634"/>
              <a:chExt cx="10175631" cy="422022"/>
            </a:xfrm>
          </p:grpSpPr>
          <p:cxnSp>
            <p:nvCxnSpPr>
              <p:cNvPr id="14" name="Straight Connector 13">
                <a:extLst>
                  <a:ext uri="{FF2B5EF4-FFF2-40B4-BE49-F238E27FC236}">
                    <a16:creationId xmlns:a16="http://schemas.microsoft.com/office/drawing/2014/main" id="{945466F3-D2C1-7E4C-B876-85BA70EF480C}"/>
                  </a:ext>
                </a:extLst>
              </p:cNvPr>
              <p:cNvCxnSpPr/>
              <p:nvPr/>
            </p:nvCxnSpPr>
            <p:spPr>
              <a:xfrm>
                <a:off x="973015" y="4044462"/>
                <a:ext cx="10175631"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6" name="Right Arrow 15">
                <a:extLst>
                  <a:ext uri="{FF2B5EF4-FFF2-40B4-BE49-F238E27FC236}">
                    <a16:creationId xmlns:a16="http://schemas.microsoft.com/office/drawing/2014/main" id="{D30C90CE-1DAF-0443-9CE8-CA44C1A97736}"/>
                  </a:ext>
                </a:extLst>
              </p:cNvPr>
              <p:cNvSpPr/>
              <p:nvPr/>
            </p:nvSpPr>
            <p:spPr>
              <a:xfrm rot="5400000">
                <a:off x="5857681" y="3640138"/>
                <a:ext cx="422022" cy="839013"/>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grpSp>
        <p:nvGrpSpPr>
          <p:cNvPr id="21" name="Group 20">
            <a:extLst>
              <a:ext uri="{FF2B5EF4-FFF2-40B4-BE49-F238E27FC236}">
                <a16:creationId xmlns:a16="http://schemas.microsoft.com/office/drawing/2014/main" id="{CF41B4C6-5D05-334D-A537-A7E3CA70C301}"/>
              </a:ext>
            </a:extLst>
          </p:cNvPr>
          <p:cNvGrpSpPr/>
          <p:nvPr/>
        </p:nvGrpSpPr>
        <p:grpSpPr>
          <a:xfrm>
            <a:off x="8094407" y="1671347"/>
            <a:ext cx="3049834" cy="1348182"/>
            <a:chOff x="8094407" y="1671347"/>
            <a:chExt cx="3049834" cy="1348182"/>
          </a:xfrm>
        </p:grpSpPr>
        <p:sp>
          <p:nvSpPr>
            <p:cNvPr id="15" name="Right Arrow 14">
              <a:extLst>
                <a:ext uri="{FF2B5EF4-FFF2-40B4-BE49-F238E27FC236}">
                  <a16:creationId xmlns:a16="http://schemas.microsoft.com/office/drawing/2014/main" id="{8491AE1B-79FA-864D-B379-4D600ACB7C3C}"/>
                </a:ext>
              </a:extLst>
            </p:cNvPr>
            <p:cNvSpPr/>
            <p:nvPr/>
          </p:nvSpPr>
          <p:spPr>
            <a:xfrm>
              <a:off x="8522677" y="2180516"/>
              <a:ext cx="574431" cy="839013"/>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69346070-7395-D045-8675-B448A7AC4266}"/>
                </a:ext>
              </a:extLst>
            </p:cNvPr>
            <p:cNvSpPr txBox="1"/>
            <p:nvPr/>
          </p:nvSpPr>
          <p:spPr>
            <a:xfrm>
              <a:off x="8094407" y="1671347"/>
              <a:ext cx="1430969" cy="461665"/>
            </a:xfrm>
            <a:prstGeom prst="rect">
              <a:avLst/>
            </a:prstGeom>
            <a:noFill/>
          </p:spPr>
          <p:txBody>
            <a:bodyPr wrap="none" rtlCol="0">
              <a:spAutoFit/>
            </a:bodyPr>
            <a:lstStyle/>
            <a:p>
              <a:pPr algn="ctr"/>
              <a:r>
                <a:rPr lang="en-US"/>
                <a:t>Threshold</a:t>
              </a:r>
            </a:p>
          </p:txBody>
        </p:sp>
        <p:sp>
          <p:nvSpPr>
            <p:cNvPr id="18" name="TextBox 17">
              <a:extLst>
                <a:ext uri="{FF2B5EF4-FFF2-40B4-BE49-F238E27FC236}">
                  <a16:creationId xmlns:a16="http://schemas.microsoft.com/office/drawing/2014/main" id="{06081DB9-E5AF-3549-864A-09CBBF4AB9A9}"/>
                </a:ext>
              </a:extLst>
            </p:cNvPr>
            <p:cNvSpPr txBox="1"/>
            <p:nvPr/>
          </p:nvSpPr>
          <p:spPr>
            <a:xfrm>
              <a:off x="9286681" y="2330772"/>
              <a:ext cx="1857560" cy="461665"/>
            </a:xfrm>
            <a:prstGeom prst="rect">
              <a:avLst/>
            </a:prstGeom>
            <a:noFill/>
          </p:spPr>
          <p:txBody>
            <a:bodyPr wrap="none" rtlCol="0">
              <a:spAutoFit/>
            </a:bodyPr>
            <a:lstStyle/>
            <a:p>
              <a:pPr algn="ctr"/>
              <a:r>
                <a:rPr lang="en-US"/>
                <a:t>If Significant?</a:t>
              </a:r>
            </a:p>
          </p:txBody>
        </p:sp>
      </p:grpSp>
      <p:sp>
        <p:nvSpPr>
          <p:cNvPr id="24" name="Rectangle 23">
            <a:extLst>
              <a:ext uri="{FF2B5EF4-FFF2-40B4-BE49-F238E27FC236}">
                <a16:creationId xmlns:a16="http://schemas.microsoft.com/office/drawing/2014/main" id="{1C7D91CA-E9BB-7D4C-B5C2-640A38AAFBFF}"/>
              </a:ext>
            </a:extLst>
          </p:cNvPr>
          <p:cNvSpPr/>
          <p:nvPr/>
        </p:nvSpPr>
        <p:spPr>
          <a:xfrm>
            <a:off x="5410200" y="4466485"/>
            <a:ext cx="1714275" cy="225075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661BB82-C02B-7A4B-ABFC-4FD0092675D7}"/>
              </a:ext>
            </a:extLst>
          </p:cNvPr>
          <p:cNvSpPr/>
          <p:nvPr/>
        </p:nvSpPr>
        <p:spPr>
          <a:xfrm>
            <a:off x="7360920" y="4466485"/>
            <a:ext cx="1714275" cy="225075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3BB0C44-7425-B34B-A48D-3D9DAE7EE77C}"/>
              </a:ext>
            </a:extLst>
          </p:cNvPr>
          <p:cNvSpPr/>
          <p:nvPr/>
        </p:nvSpPr>
        <p:spPr>
          <a:xfrm>
            <a:off x="4465320" y="5105400"/>
            <a:ext cx="944880" cy="1611835"/>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19E606A-2A5C-5B4A-8E15-F2F140719471}"/>
              </a:ext>
            </a:extLst>
          </p:cNvPr>
          <p:cNvSpPr/>
          <p:nvPr/>
        </p:nvSpPr>
        <p:spPr>
          <a:xfrm>
            <a:off x="9067800" y="5105400"/>
            <a:ext cx="944880" cy="1611835"/>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79900756"/>
      </p:ext>
    </p:extLst>
  </p:cSld>
  <p:clrMapOvr>
    <a:masterClrMapping/>
  </p:clrMapOvr>
  <mc:AlternateContent xmlns:mc="http://schemas.openxmlformats.org/markup-compatibility/2006" xmlns:p14="http://schemas.microsoft.com/office/powerpoint/2010/main">
    <mc:Choice Requires="p14">
      <p:transition spd="slow" p14:dur="2000" advTm="11775"/>
    </mc:Choice>
    <mc:Fallback xmlns="">
      <p:transition spd="slow" advTm="117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4" grpId="1" animBg="1"/>
      <p:bldP spid="25" grpId="0" animBg="1"/>
      <p:bldP spid="25" grpId="1"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E22BF9-0C8D-7D43-88D8-B653B8A0AE6A}"/>
              </a:ext>
            </a:extLst>
          </p:cNvPr>
          <p:cNvSpPr>
            <a:spLocks noGrp="1"/>
          </p:cNvSpPr>
          <p:nvPr>
            <p:ph type="body" sz="quarter" idx="11"/>
          </p:nvPr>
        </p:nvSpPr>
        <p:spPr>
          <a:xfrm>
            <a:off x="597075" y="1691231"/>
            <a:ext cx="10926639" cy="4662864"/>
          </a:xfrm>
        </p:spPr>
        <p:txBody>
          <a:bodyPr/>
          <a:lstStyle/>
          <a:p>
            <a:pPr>
              <a:buFont typeface="Wingdings" pitchFamily="2" charset="2"/>
              <a:buChar char="Ø"/>
            </a:pPr>
            <a:r>
              <a:rPr lang="en-US" sz="2666">
                <a:solidFill>
                  <a:schemeClr val="accent4"/>
                </a:solidFill>
              </a:rPr>
              <a:t>Introduction and Motivation</a:t>
            </a:r>
          </a:p>
          <a:p>
            <a:pPr>
              <a:buFont typeface="Wingdings" pitchFamily="2" charset="2"/>
              <a:buChar char="Ø"/>
            </a:pPr>
            <a:r>
              <a:rPr lang="en-US" sz="2666">
                <a:solidFill>
                  <a:schemeClr val="accent4"/>
                </a:solidFill>
              </a:rPr>
              <a:t>Software Level Optimizations</a:t>
            </a:r>
          </a:p>
          <a:p>
            <a:pPr lvl="1">
              <a:buFont typeface="Wingdings" pitchFamily="2" charset="2"/>
              <a:buChar char="Ø"/>
            </a:pPr>
            <a:r>
              <a:rPr lang="en-US" sz="2133">
                <a:solidFill>
                  <a:schemeClr val="accent4"/>
                </a:solidFill>
              </a:rPr>
              <a:t>Cell Level Reduction for Intermediate Variables</a:t>
            </a:r>
          </a:p>
          <a:p>
            <a:pPr lvl="1">
              <a:buFont typeface="Wingdings" pitchFamily="2" charset="2"/>
              <a:buChar char="Ø"/>
            </a:pPr>
            <a:r>
              <a:rPr lang="en-US" sz="2133">
                <a:solidFill>
                  <a:schemeClr val="accent4"/>
                </a:solidFill>
              </a:rPr>
              <a:t>BP Layer Length Reduction</a:t>
            </a:r>
          </a:p>
          <a:p>
            <a:pPr>
              <a:buFont typeface="Wingdings" pitchFamily="2" charset="2"/>
              <a:buChar char="Ø"/>
            </a:pPr>
            <a:r>
              <a:rPr lang="en-US" sz="2666"/>
              <a:t>Hardware Level Optimizations</a:t>
            </a:r>
          </a:p>
          <a:p>
            <a:pPr>
              <a:buFont typeface="Wingdings" pitchFamily="2" charset="2"/>
              <a:buChar char="Ø"/>
            </a:pPr>
            <a:r>
              <a:rPr lang="en-US" sz="2666"/>
              <a:t>Evaluation</a:t>
            </a:r>
          </a:p>
          <a:p>
            <a:pPr>
              <a:buFont typeface="Wingdings" pitchFamily="2" charset="2"/>
              <a:buChar char="Ø"/>
            </a:pPr>
            <a:r>
              <a:rPr lang="en-US" sz="2666"/>
              <a:t>Related Work</a:t>
            </a:r>
          </a:p>
          <a:p>
            <a:pPr>
              <a:buFont typeface="Wingdings" pitchFamily="2" charset="2"/>
              <a:buChar char="Ø"/>
            </a:pPr>
            <a:r>
              <a:rPr lang="en-US" sz="2666"/>
              <a:t>Conclusion</a:t>
            </a:r>
          </a:p>
        </p:txBody>
      </p:sp>
      <p:sp>
        <p:nvSpPr>
          <p:cNvPr id="4" name="Title 3">
            <a:extLst>
              <a:ext uri="{FF2B5EF4-FFF2-40B4-BE49-F238E27FC236}">
                <a16:creationId xmlns:a16="http://schemas.microsoft.com/office/drawing/2014/main" id="{D9E5EBB0-83CE-FE48-AB25-D4587F20FEC8}"/>
              </a:ext>
            </a:extLst>
          </p:cNvPr>
          <p:cNvSpPr>
            <a:spLocks noGrp="1"/>
          </p:cNvSpPr>
          <p:nvPr>
            <p:ph type="title"/>
          </p:nvPr>
        </p:nvSpPr>
        <p:spPr/>
        <p:txBody>
          <a:bodyPr/>
          <a:lstStyle/>
          <a:p>
            <a:r>
              <a:rPr lang="en-US"/>
              <a:t>Outline</a:t>
            </a:r>
          </a:p>
        </p:txBody>
      </p:sp>
    </p:spTree>
    <p:extLst>
      <p:ext uri="{BB962C8B-B14F-4D97-AF65-F5344CB8AC3E}">
        <p14:creationId xmlns:p14="http://schemas.microsoft.com/office/powerpoint/2010/main" val="4113558019"/>
      </p:ext>
    </p:extLst>
  </p:cSld>
  <p:clrMapOvr>
    <a:masterClrMapping/>
  </p:clrMapOvr>
  <mc:AlternateContent xmlns:mc="http://schemas.openxmlformats.org/markup-compatibility/2006" xmlns:p14="http://schemas.microsoft.com/office/powerpoint/2010/main">
    <mc:Choice Requires="p14">
      <p:transition spd="slow" p14:dur="2000" advTm="2210"/>
    </mc:Choice>
    <mc:Fallback xmlns="">
      <p:transition spd="slow" advTm="221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1F135FC-C771-834E-A014-DDA6D12C0B05}"/>
              </a:ext>
            </a:extLst>
          </p:cNvPr>
          <p:cNvGrpSpPr/>
          <p:nvPr/>
        </p:nvGrpSpPr>
        <p:grpSpPr>
          <a:xfrm>
            <a:off x="613673" y="1899138"/>
            <a:ext cx="6467065" cy="1088848"/>
            <a:chOff x="613673" y="1899138"/>
            <a:chExt cx="6467065" cy="1088848"/>
          </a:xfrm>
        </p:grpSpPr>
        <p:sp>
          <p:nvSpPr>
            <p:cNvPr id="6" name="TextBox 5">
              <a:extLst>
                <a:ext uri="{FF2B5EF4-FFF2-40B4-BE49-F238E27FC236}">
                  <a16:creationId xmlns:a16="http://schemas.microsoft.com/office/drawing/2014/main" id="{8964330A-49EF-E545-89BF-C75C3DA4DBDD}"/>
                </a:ext>
              </a:extLst>
            </p:cNvPr>
            <p:cNvSpPr txBox="1"/>
            <p:nvPr/>
          </p:nvSpPr>
          <p:spPr>
            <a:xfrm>
              <a:off x="613673" y="1899138"/>
              <a:ext cx="1385316" cy="461665"/>
            </a:xfrm>
            <a:prstGeom prst="rect">
              <a:avLst/>
            </a:prstGeom>
            <a:noFill/>
          </p:spPr>
          <p:txBody>
            <a:bodyPr wrap="none" rtlCol="0">
              <a:spAutoFit/>
            </a:bodyPr>
            <a:lstStyle/>
            <a:p>
              <a:r>
                <a:rPr lang="en-US"/>
                <a:t>FW cell  =</a:t>
              </a:r>
            </a:p>
          </p:txBody>
        </p:sp>
        <p:sp>
          <p:nvSpPr>
            <p:cNvPr id="7" name="Rectangle 6">
              <a:extLst>
                <a:ext uri="{FF2B5EF4-FFF2-40B4-BE49-F238E27FC236}">
                  <a16:creationId xmlns:a16="http://schemas.microsoft.com/office/drawing/2014/main" id="{A8C7611C-35D8-3D48-AF51-48EE7A5CB86B}"/>
                </a:ext>
              </a:extLst>
            </p:cNvPr>
            <p:cNvSpPr/>
            <p:nvPr/>
          </p:nvSpPr>
          <p:spPr>
            <a:xfrm>
              <a:off x="2227385" y="1951891"/>
              <a:ext cx="2133600" cy="356157"/>
            </a:xfrm>
            <a:prstGeom prst="rect">
              <a:avLst/>
            </a:prstGeom>
            <a:solidFill>
              <a:srgbClr val="8DFF55">
                <a:alpha val="2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GEMM</a:t>
              </a:r>
            </a:p>
          </p:txBody>
        </p:sp>
        <p:sp>
          <p:nvSpPr>
            <p:cNvPr id="8" name="Rectangle 7">
              <a:extLst>
                <a:ext uri="{FF2B5EF4-FFF2-40B4-BE49-F238E27FC236}">
                  <a16:creationId xmlns:a16="http://schemas.microsoft.com/office/drawing/2014/main" id="{D052F4B2-07DF-8745-B10A-23B59AFE86AA}"/>
                </a:ext>
              </a:extLst>
            </p:cNvPr>
            <p:cNvSpPr/>
            <p:nvPr/>
          </p:nvSpPr>
          <p:spPr>
            <a:xfrm>
              <a:off x="4947138" y="1951891"/>
              <a:ext cx="2133600" cy="356157"/>
            </a:xfrm>
            <a:prstGeom prst="rect">
              <a:avLst/>
            </a:prstGeom>
            <a:solidFill>
              <a:srgbClr val="FFC208">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Element-Wise</a:t>
              </a:r>
            </a:p>
          </p:txBody>
        </p:sp>
        <p:sp>
          <p:nvSpPr>
            <p:cNvPr id="9" name="TextBox 8">
              <a:extLst>
                <a:ext uri="{FF2B5EF4-FFF2-40B4-BE49-F238E27FC236}">
                  <a16:creationId xmlns:a16="http://schemas.microsoft.com/office/drawing/2014/main" id="{D8E8C92A-C0CC-D448-B318-DA8D560AE3E7}"/>
                </a:ext>
              </a:extLst>
            </p:cNvPr>
            <p:cNvSpPr txBox="1"/>
            <p:nvPr/>
          </p:nvSpPr>
          <p:spPr>
            <a:xfrm>
              <a:off x="4484784" y="1904998"/>
              <a:ext cx="338554" cy="461665"/>
            </a:xfrm>
            <a:prstGeom prst="rect">
              <a:avLst/>
            </a:prstGeom>
            <a:noFill/>
          </p:spPr>
          <p:txBody>
            <a:bodyPr wrap="none" rtlCol="0">
              <a:spAutoFit/>
            </a:bodyPr>
            <a:lstStyle/>
            <a:p>
              <a:r>
                <a:rPr lang="en-US"/>
                <a:t>+</a:t>
              </a:r>
            </a:p>
          </p:txBody>
        </p:sp>
        <p:sp>
          <p:nvSpPr>
            <p:cNvPr id="10" name="TextBox 9">
              <a:extLst>
                <a:ext uri="{FF2B5EF4-FFF2-40B4-BE49-F238E27FC236}">
                  <a16:creationId xmlns:a16="http://schemas.microsoft.com/office/drawing/2014/main" id="{EB3E3E6A-2FDC-AB4F-B74D-9D4855B77819}"/>
                </a:ext>
              </a:extLst>
            </p:cNvPr>
            <p:cNvSpPr txBox="1"/>
            <p:nvPr/>
          </p:nvSpPr>
          <p:spPr>
            <a:xfrm>
              <a:off x="703442" y="2520461"/>
              <a:ext cx="1295547" cy="461665"/>
            </a:xfrm>
            <a:prstGeom prst="rect">
              <a:avLst/>
            </a:prstGeom>
            <a:noFill/>
          </p:spPr>
          <p:txBody>
            <a:bodyPr wrap="none" rtlCol="0">
              <a:spAutoFit/>
            </a:bodyPr>
            <a:lstStyle/>
            <a:p>
              <a:r>
                <a:rPr lang="en-US"/>
                <a:t>BP cell  =</a:t>
              </a:r>
            </a:p>
          </p:txBody>
        </p:sp>
        <p:sp>
          <p:nvSpPr>
            <p:cNvPr id="11" name="Rectangle 10">
              <a:extLst>
                <a:ext uri="{FF2B5EF4-FFF2-40B4-BE49-F238E27FC236}">
                  <a16:creationId xmlns:a16="http://schemas.microsoft.com/office/drawing/2014/main" id="{A9564FE5-0F9A-8B42-B1D4-3089EE0B42F5}"/>
                </a:ext>
              </a:extLst>
            </p:cNvPr>
            <p:cNvSpPr/>
            <p:nvPr/>
          </p:nvSpPr>
          <p:spPr>
            <a:xfrm>
              <a:off x="2227385" y="2573214"/>
              <a:ext cx="2133600" cy="356157"/>
            </a:xfrm>
            <a:prstGeom prst="rect">
              <a:avLst/>
            </a:prstGeom>
            <a:solidFill>
              <a:srgbClr val="8DFF55">
                <a:alpha val="2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GEMM</a:t>
              </a:r>
            </a:p>
          </p:txBody>
        </p:sp>
        <p:sp>
          <p:nvSpPr>
            <p:cNvPr id="12" name="Rectangle 11">
              <a:extLst>
                <a:ext uri="{FF2B5EF4-FFF2-40B4-BE49-F238E27FC236}">
                  <a16:creationId xmlns:a16="http://schemas.microsoft.com/office/drawing/2014/main" id="{2DE51FC9-464C-1A49-83D8-DEF4EC26FABE}"/>
                </a:ext>
              </a:extLst>
            </p:cNvPr>
            <p:cNvSpPr/>
            <p:nvPr/>
          </p:nvSpPr>
          <p:spPr>
            <a:xfrm>
              <a:off x="4947138" y="2573214"/>
              <a:ext cx="2133600" cy="356157"/>
            </a:xfrm>
            <a:prstGeom prst="rect">
              <a:avLst/>
            </a:prstGeom>
            <a:solidFill>
              <a:srgbClr val="FFC208">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Element-Wise</a:t>
              </a:r>
            </a:p>
          </p:txBody>
        </p:sp>
        <p:sp>
          <p:nvSpPr>
            <p:cNvPr id="13" name="TextBox 12">
              <a:extLst>
                <a:ext uri="{FF2B5EF4-FFF2-40B4-BE49-F238E27FC236}">
                  <a16:creationId xmlns:a16="http://schemas.microsoft.com/office/drawing/2014/main" id="{D76D9B1B-B7AB-C145-9170-AD7C5CBFF3B6}"/>
                </a:ext>
              </a:extLst>
            </p:cNvPr>
            <p:cNvSpPr txBox="1"/>
            <p:nvPr/>
          </p:nvSpPr>
          <p:spPr>
            <a:xfrm>
              <a:off x="4484784" y="2526321"/>
              <a:ext cx="338554" cy="461665"/>
            </a:xfrm>
            <a:prstGeom prst="rect">
              <a:avLst/>
            </a:prstGeom>
            <a:noFill/>
          </p:spPr>
          <p:txBody>
            <a:bodyPr wrap="none" rtlCol="0">
              <a:spAutoFit/>
            </a:bodyPr>
            <a:lstStyle/>
            <a:p>
              <a:r>
                <a:rPr lang="en-US"/>
                <a:t>+</a:t>
              </a:r>
            </a:p>
          </p:txBody>
        </p:sp>
      </p:grpSp>
      <p:sp>
        <p:nvSpPr>
          <p:cNvPr id="4" name="Title 3">
            <a:extLst>
              <a:ext uri="{FF2B5EF4-FFF2-40B4-BE49-F238E27FC236}">
                <a16:creationId xmlns:a16="http://schemas.microsoft.com/office/drawing/2014/main" id="{05BCB878-831A-094F-9C4C-513C272FD2FB}"/>
              </a:ext>
            </a:extLst>
          </p:cNvPr>
          <p:cNvSpPr>
            <a:spLocks noGrp="1"/>
          </p:cNvSpPr>
          <p:nvPr>
            <p:ph type="title"/>
          </p:nvPr>
        </p:nvSpPr>
        <p:spPr/>
        <p:txBody>
          <a:bodyPr/>
          <a:lstStyle/>
          <a:p>
            <a:r>
              <a:rPr lang="en-US"/>
              <a:t>Design Challenges</a:t>
            </a:r>
          </a:p>
        </p:txBody>
      </p:sp>
      <p:grpSp>
        <p:nvGrpSpPr>
          <p:cNvPr id="28" name="Group 27">
            <a:extLst>
              <a:ext uri="{FF2B5EF4-FFF2-40B4-BE49-F238E27FC236}">
                <a16:creationId xmlns:a16="http://schemas.microsoft.com/office/drawing/2014/main" id="{501F791B-6F02-9D49-A29F-62826820FAB4}"/>
              </a:ext>
            </a:extLst>
          </p:cNvPr>
          <p:cNvGrpSpPr/>
          <p:nvPr/>
        </p:nvGrpSpPr>
        <p:grpSpPr>
          <a:xfrm>
            <a:off x="2110153" y="1781909"/>
            <a:ext cx="2374631" cy="2409147"/>
            <a:chOff x="2110153" y="1781909"/>
            <a:chExt cx="2374631" cy="2409147"/>
          </a:xfrm>
        </p:grpSpPr>
        <p:sp>
          <p:nvSpPr>
            <p:cNvPr id="16" name="Rectangle 15">
              <a:extLst>
                <a:ext uri="{FF2B5EF4-FFF2-40B4-BE49-F238E27FC236}">
                  <a16:creationId xmlns:a16="http://schemas.microsoft.com/office/drawing/2014/main" id="{58865618-6FE5-474D-A177-657412492C9B}"/>
                </a:ext>
              </a:extLst>
            </p:cNvPr>
            <p:cNvSpPr/>
            <p:nvPr/>
          </p:nvSpPr>
          <p:spPr>
            <a:xfrm>
              <a:off x="2110153" y="1781909"/>
              <a:ext cx="2374631" cy="1312984"/>
            </a:xfrm>
            <a:prstGeom prst="rect">
              <a:avLst/>
            </a:prstGeom>
            <a:noFill/>
            <a:ln w="28575">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A780F62-75D9-544F-8270-B02D1A676BC0}"/>
                </a:ext>
              </a:extLst>
            </p:cNvPr>
            <p:cNvSpPr txBox="1"/>
            <p:nvPr/>
          </p:nvSpPr>
          <p:spPr>
            <a:xfrm>
              <a:off x="2406506" y="3360059"/>
              <a:ext cx="1775358" cy="830997"/>
            </a:xfrm>
            <a:prstGeom prst="rect">
              <a:avLst/>
            </a:prstGeom>
            <a:noFill/>
          </p:spPr>
          <p:txBody>
            <a:bodyPr wrap="none" rtlCol="0">
              <a:spAutoFit/>
            </a:bodyPr>
            <a:lstStyle/>
            <a:p>
              <a:pPr algn="ctr"/>
              <a:r>
                <a:rPr lang="en-US">
                  <a:solidFill>
                    <a:srgbClr val="00B050"/>
                  </a:solidFill>
                </a:rPr>
                <a:t>Multiplier + </a:t>
              </a:r>
            </a:p>
            <a:p>
              <a:pPr algn="ctr"/>
              <a:r>
                <a:rPr lang="en-US">
                  <a:solidFill>
                    <a:srgbClr val="00B050"/>
                  </a:solidFill>
                </a:rPr>
                <a:t>Accumulator</a:t>
              </a:r>
            </a:p>
          </p:txBody>
        </p:sp>
      </p:grpSp>
      <p:grpSp>
        <p:nvGrpSpPr>
          <p:cNvPr id="29" name="Group 28">
            <a:extLst>
              <a:ext uri="{FF2B5EF4-FFF2-40B4-BE49-F238E27FC236}">
                <a16:creationId xmlns:a16="http://schemas.microsoft.com/office/drawing/2014/main" id="{DAD3A7E5-F466-DC43-97BC-34566105A368}"/>
              </a:ext>
            </a:extLst>
          </p:cNvPr>
          <p:cNvGrpSpPr/>
          <p:nvPr/>
        </p:nvGrpSpPr>
        <p:grpSpPr>
          <a:xfrm>
            <a:off x="4412057" y="1781909"/>
            <a:ext cx="3203762" cy="2756428"/>
            <a:chOff x="4412057" y="1781909"/>
            <a:chExt cx="3203762" cy="2756428"/>
          </a:xfrm>
        </p:grpSpPr>
        <p:sp>
          <p:nvSpPr>
            <p:cNvPr id="17" name="Rectangle 16">
              <a:extLst>
                <a:ext uri="{FF2B5EF4-FFF2-40B4-BE49-F238E27FC236}">
                  <a16:creationId xmlns:a16="http://schemas.microsoft.com/office/drawing/2014/main" id="{32CC2BA5-3461-CC4E-BF41-F23E43321FB6}"/>
                </a:ext>
              </a:extLst>
            </p:cNvPr>
            <p:cNvSpPr/>
            <p:nvPr/>
          </p:nvSpPr>
          <p:spPr>
            <a:xfrm>
              <a:off x="4835974" y="1781909"/>
              <a:ext cx="2361996" cy="1312984"/>
            </a:xfrm>
            <a:prstGeom prst="rect">
              <a:avLst/>
            </a:prstGeom>
            <a:noFill/>
            <a:ln w="28575">
              <a:solidFill>
                <a:srgbClr val="FF93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24D587-2DAA-CB41-B626-A9B0F2FCFE5E}"/>
                </a:ext>
              </a:extLst>
            </p:cNvPr>
            <p:cNvSpPr txBox="1"/>
            <p:nvPr/>
          </p:nvSpPr>
          <p:spPr>
            <a:xfrm>
              <a:off x="4412057" y="3338008"/>
              <a:ext cx="3203762" cy="1200329"/>
            </a:xfrm>
            <a:prstGeom prst="rect">
              <a:avLst/>
            </a:prstGeom>
            <a:noFill/>
          </p:spPr>
          <p:txBody>
            <a:bodyPr wrap="none" rtlCol="0">
              <a:spAutoFit/>
            </a:bodyPr>
            <a:lstStyle/>
            <a:p>
              <a:pPr algn="ctr"/>
              <a:r>
                <a:rPr lang="en-US">
                  <a:solidFill>
                    <a:srgbClr val="FF9300"/>
                  </a:solidFill>
                </a:rPr>
                <a:t>Multiplier + </a:t>
              </a:r>
            </a:p>
            <a:p>
              <a:pPr algn="ctr"/>
              <a:r>
                <a:rPr lang="en-US">
                  <a:solidFill>
                    <a:srgbClr val="FF9300"/>
                  </a:solidFill>
                </a:rPr>
                <a:t>Adder +</a:t>
              </a:r>
            </a:p>
            <a:p>
              <a:pPr algn="ctr"/>
              <a:r>
                <a:rPr lang="en-US">
                  <a:solidFill>
                    <a:srgbClr val="FF9300"/>
                  </a:solidFill>
                </a:rPr>
                <a:t>Activation Function Unit</a:t>
              </a:r>
            </a:p>
          </p:txBody>
        </p:sp>
      </p:grpSp>
      <p:sp>
        <p:nvSpPr>
          <p:cNvPr id="23" name="TextBox 22">
            <a:extLst>
              <a:ext uri="{FF2B5EF4-FFF2-40B4-BE49-F238E27FC236}">
                <a16:creationId xmlns:a16="http://schemas.microsoft.com/office/drawing/2014/main" id="{65976875-9AC5-D545-A9CC-7C295659B429}"/>
              </a:ext>
            </a:extLst>
          </p:cNvPr>
          <p:cNvSpPr txBox="1"/>
          <p:nvPr/>
        </p:nvSpPr>
        <p:spPr>
          <a:xfrm>
            <a:off x="613673" y="4921697"/>
            <a:ext cx="9867253" cy="461665"/>
          </a:xfrm>
          <a:prstGeom prst="rect">
            <a:avLst/>
          </a:prstGeom>
          <a:noFill/>
        </p:spPr>
        <p:txBody>
          <a:bodyPr wrap="none" rtlCol="0">
            <a:spAutoFit/>
          </a:bodyPr>
          <a:lstStyle/>
          <a:p>
            <a:r>
              <a:rPr lang="en-US"/>
              <a:t>If putting into separate modules, </a:t>
            </a:r>
            <a:r>
              <a:rPr lang="en-US">
                <a:solidFill>
                  <a:srgbClr val="FF0000"/>
                </a:solidFill>
              </a:rPr>
              <a:t>low</a:t>
            </a:r>
            <a:r>
              <a:rPr lang="en-US"/>
              <a:t> </a:t>
            </a:r>
            <a:r>
              <a:rPr lang="en-US">
                <a:solidFill>
                  <a:srgbClr val="FF0000"/>
                </a:solidFill>
              </a:rPr>
              <a:t>logic utilization </a:t>
            </a:r>
            <a:r>
              <a:rPr lang="en-US"/>
              <a:t>for element-wise module</a:t>
            </a:r>
          </a:p>
        </p:txBody>
      </p:sp>
      <p:grpSp>
        <p:nvGrpSpPr>
          <p:cNvPr id="31" name="Group 30">
            <a:extLst>
              <a:ext uri="{FF2B5EF4-FFF2-40B4-BE49-F238E27FC236}">
                <a16:creationId xmlns:a16="http://schemas.microsoft.com/office/drawing/2014/main" id="{A777AE6F-FC7F-A146-BC36-4A229AE4C444}"/>
              </a:ext>
            </a:extLst>
          </p:cNvPr>
          <p:cNvGrpSpPr/>
          <p:nvPr/>
        </p:nvGrpSpPr>
        <p:grpSpPr>
          <a:xfrm>
            <a:off x="8487507" y="1308657"/>
            <a:ext cx="2145324" cy="2194771"/>
            <a:chOff x="8487507" y="1308657"/>
            <a:chExt cx="2145324" cy="2194771"/>
          </a:xfrm>
        </p:grpSpPr>
        <p:sp>
          <p:nvSpPr>
            <p:cNvPr id="14" name="Rectangle 13">
              <a:extLst>
                <a:ext uri="{FF2B5EF4-FFF2-40B4-BE49-F238E27FC236}">
                  <a16:creationId xmlns:a16="http://schemas.microsoft.com/office/drawing/2014/main" id="{07995022-8C78-AD49-A544-A86D9E0B50B7}"/>
                </a:ext>
              </a:extLst>
            </p:cNvPr>
            <p:cNvSpPr/>
            <p:nvPr/>
          </p:nvSpPr>
          <p:spPr>
            <a:xfrm>
              <a:off x="8499231" y="1951891"/>
              <a:ext cx="2133600" cy="356157"/>
            </a:xfrm>
            <a:prstGeom prst="rect">
              <a:avLst/>
            </a:prstGeom>
            <a:solidFill>
              <a:srgbClr val="8DFF55">
                <a:alpha val="2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GEMM</a:t>
              </a:r>
            </a:p>
          </p:txBody>
        </p:sp>
        <p:sp>
          <p:nvSpPr>
            <p:cNvPr id="15" name="Rectangle 14">
              <a:extLst>
                <a:ext uri="{FF2B5EF4-FFF2-40B4-BE49-F238E27FC236}">
                  <a16:creationId xmlns:a16="http://schemas.microsoft.com/office/drawing/2014/main" id="{4CE1B57B-C631-7641-AA83-EB915EDB71DD}"/>
                </a:ext>
              </a:extLst>
            </p:cNvPr>
            <p:cNvSpPr/>
            <p:nvPr/>
          </p:nvSpPr>
          <p:spPr>
            <a:xfrm>
              <a:off x="8487507" y="3147271"/>
              <a:ext cx="2133600" cy="356157"/>
            </a:xfrm>
            <a:prstGeom prst="rect">
              <a:avLst/>
            </a:prstGeom>
            <a:solidFill>
              <a:srgbClr val="FFC208">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Element-Wise</a:t>
              </a:r>
            </a:p>
          </p:txBody>
        </p:sp>
        <p:sp>
          <p:nvSpPr>
            <p:cNvPr id="24" name="TextBox 23">
              <a:extLst>
                <a:ext uri="{FF2B5EF4-FFF2-40B4-BE49-F238E27FC236}">
                  <a16:creationId xmlns:a16="http://schemas.microsoft.com/office/drawing/2014/main" id="{4604D0A9-3F5D-2944-8C64-471F0E94A602}"/>
                </a:ext>
              </a:extLst>
            </p:cNvPr>
            <p:cNvSpPr txBox="1"/>
            <p:nvPr/>
          </p:nvSpPr>
          <p:spPr>
            <a:xfrm>
              <a:off x="9319809" y="2504037"/>
              <a:ext cx="492443" cy="461665"/>
            </a:xfrm>
            <a:prstGeom prst="rect">
              <a:avLst/>
            </a:prstGeom>
            <a:noFill/>
          </p:spPr>
          <p:txBody>
            <a:bodyPr wrap="none" rtlCol="0">
              <a:spAutoFit/>
            </a:bodyPr>
            <a:lstStyle/>
            <a:p>
              <a:r>
                <a:rPr lang="en-US"/>
                <a:t>&gt;&gt;</a:t>
              </a:r>
            </a:p>
          </p:txBody>
        </p:sp>
        <p:sp>
          <p:nvSpPr>
            <p:cNvPr id="25" name="TextBox 24">
              <a:extLst>
                <a:ext uri="{FF2B5EF4-FFF2-40B4-BE49-F238E27FC236}">
                  <a16:creationId xmlns:a16="http://schemas.microsoft.com/office/drawing/2014/main" id="{CF0CC39C-C398-694C-851E-EBC5AC133B66}"/>
                </a:ext>
              </a:extLst>
            </p:cNvPr>
            <p:cNvSpPr txBox="1"/>
            <p:nvPr/>
          </p:nvSpPr>
          <p:spPr>
            <a:xfrm>
              <a:off x="8856103" y="1308657"/>
              <a:ext cx="1396408" cy="461665"/>
            </a:xfrm>
            <a:prstGeom prst="rect">
              <a:avLst/>
            </a:prstGeom>
            <a:noFill/>
          </p:spPr>
          <p:txBody>
            <a:bodyPr wrap="none" rtlCol="0">
              <a:spAutoFit/>
            </a:bodyPr>
            <a:lstStyle/>
            <a:p>
              <a:r>
                <a:rPr lang="en-US"/>
                <a:t>Workload</a:t>
              </a:r>
            </a:p>
          </p:txBody>
        </p:sp>
      </p:grpSp>
      <p:grpSp>
        <p:nvGrpSpPr>
          <p:cNvPr id="32" name="Group 31">
            <a:extLst>
              <a:ext uri="{FF2B5EF4-FFF2-40B4-BE49-F238E27FC236}">
                <a16:creationId xmlns:a16="http://schemas.microsoft.com/office/drawing/2014/main" id="{3F285D4C-B5A9-CB42-A80F-A18EF2F32081}"/>
              </a:ext>
            </a:extLst>
          </p:cNvPr>
          <p:cNvGrpSpPr/>
          <p:nvPr/>
        </p:nvGrpSpPr>
        <p:grpSpPr>
          <a:xfrm>
            <a:off x="613673" y="5490265"/>
            <a:ext cx="10619895" cy="1203109"/>
            <a:chOff x="613673" y="5490265"/>
            <a:chExt cx="10321307" cy="1203109"/>
          </a:xfrm>
        </p:grpSpPr>
        <p:sp>
          <p:nvSpPr>
            <p:cNvPr id="22" name="TextBox 21">
              <a:extLst>
                <a:ext uri="{FF2B5EF4-FFF2-40B4-BE49-F238E27FC236}">
                  <a16:creationId xmlns:a16="http://schemas.microsoft.com/office/drawing/2014/main" id="{C5ABCE9F-92D4-3543-A8C0-AE8E2DD8A257}"/>
                </a:ext>
              </a:extLst>
            </p:cNvPr>
            <p:cNvSpPr txBox="1"/>
            <p:nvPr/>
          </p:nvSpPr>
          <p:spPr>
            <a:xfrm>
              <a:off x="613673" y="5490265"/>
              <a:ext cx="10321307" cy="461665"/>
            </a:xfrm>
            <a:prstGeom prst="rect">
              <a:avLst/>
            </a:prstGeom>
            <a:noFill/>
          </p:spPr>
          <p:txBody>
            <a:bodyPr wrap="none" rtlCol="0">
              <a:spAutoFit/>
            </a:bodyPr>
            <a:lstStyle/>
            <a:p>
              <a:r>
                <a:rPr lang="en-US"/>
                <a:t>If designing PEs enable both kernels </a:t>
              </a:r>
              <a:r>
                <a:rPr lang="en-US">
                  <a:sym typeface="Wingdings" pitchFamily="2" charset="2"/>
                </a:rPr>
                <a:t> </a:t>
              </a:r>
              <a:r>
                <a:rPr lang="en-US">
                  <a:solidFill>
                    <a:srgbClr val="FF0000"/>
                  </a:solidFill>
                  <a:sym typeface="Wingdings" pitchFamily="2" charset="2"/>
                </a:rPr>
                <a:t>low logic utilization</a:t>
              </a:r>
              <a:r>
                <a:rPr lang="en-US">
                  <a:sym typeface="Wingdings" pitchFamily="2" charset="2"/>
                </a:rPr>
                <a:t>, and </a:t>
              </a:r>
              <a:r>
                <a:rPr lang="en-US">
                  <a:solidFill>
                    <a:srgbClr val="FF0000"/>
                  </a:solidFill>
                  <a:sym typeface="Wingdings" pitchFamily="2" charset="2"/>
                </a:rPr>
                <a:t>high area overhead</a:t>
              </a:r>
              <a:endParaRPr lang="en-US">
                <a:solidFill>
                  <a:srgbClr val="FF0000"/>
                </a:solidFill>
              </a:endParaRPr>
            </a:p>
          </p:txBody>
        </p:sp>
        <p:sp>
          <p:nvSpPr>
            <p:cNvPr id="26" name="TextBox 25">
              <a:extLst>
                <a:ext uri="{FF2B5EF4-FFF2-40B4-BE49-F238E27FC236}">
                  <a16:creationId xmlns:a16="http://schemas.microsoft.com/office/drawing/2014/main" id="{C1F7424C-CF3D-2E45-8961-CE779EECC8D1}"/>
                </a:ext>
              </a:extLst>
            </p:cNvPr>
            <p:cNvSpPr txBox="1"/>
            <p:nvPr/>
          </p:nvSpPr>
          <p:spPr>
            <a:xfrm>
              <a:off x="4982307" y="5862377"/>
              <a:ext cx="5208605" cy="830997"/>
            </a:xfrm>
            <a:prstGeom prst="rect">
              <a:avLst/>
            </a:prstGeom>
            <a:noFill/>
          </p:spPr>
          <p:txBody>
            <a:bodyPr wrap="none" rtlCol="0">
              <a:spAutoFit/>
            </a:bodyPr>
            <a:lstStyle/>
            <a:p>
              <a:pPr marL="342900" indent="-342900">
                <a:buFont typeface="Wingdings" pitchFamily="2" charset="2"/>
                <a:buChar char="è"/>
              </a:pPr>
              <a:r>
                <a:rPr lang="en-US">
                  <a:sym typeface="Wingdings" pitchFamily="2" charset="2"/>
                </a:rPr>
                <a:t> Inefficient for fast </a:t>
              </a:r>
              <a:r>
                <a:rPr lang="en-US">
                  <a:solidFill>
                    <a:srgbClr val="FF0000"/>
                  </a:solidFill>
                  <a:sym typeface="Wingdings" pitchFamily="2" charset="2"/>
                </a:rPr>
                <a:t>data consumption </a:t>
              </a:r>
            </a:p>
            <a:p>
              <a:r>
                <a:rPr lang="en-US">
                  <a:sym typeface="Wingdings" pitchFamily="2" charset="2"/>
                </a:rPr>
                <a:t>      between two kernels</a:t>
              </a:r>
              <a:endParaRPr lang="en-US"/>
            </a:p>
          </p:txBody>
        </p:sp>
      </p:grpSp>
      <p:grpSp>
        <p:nvGrpSpPr>
          <p:cNvPr id="5" name="Group 4">
            <a:extLst>
              <a:ext uri="{FF2B5EF4-FFF2-40B4-BE49-F238E27FC236}">
                <a16:creationId xmlns:a16="http://schemas.microsoft.com/office/drawing/2014/main" id="{BB62B4CA-F2D5-2041-8C26-2561D67A28E9}"/>
              </a:ext>
            </a:extLst>
          </p:cNvPr>
          <p:cNvGrpSpPr/>
          <p:nvPr/>
        </p:nvGrpSpPr>
        <p:grpSpPr>
          <a:xfrm>
            <a:off x="2406506" y="3746543"/>
            <a:ext cx="7165322" cy="461665"/>
            <a:chOff x="2406506" y="3746543"/>
            <a:chExt cx="7165322" cy="461665"/>
          </a:xfrm>
        </p:grpSpPr>
        <p:sp>
          <p:nvSpPr>
            <p:cNvPr id="2" name="Rectangle 1">
              <a:extLst>
                <a:ext uri="{FF2B5EF4-FFF2-40B4-BE49-F238E27FC236}">
                  <a16:creationId xmlns:a16="http://schemas.microsoft.com/office/drawing/2014/main" id="{F377E5EA-9121-AD4A-9D64-49821A077F46}"/>
                </a:ext>
              </a:extLst>
            </p:cNvPr>
            <p:cNvSpPr/>
            <p:nvPr/>
          </p:nvSpPr>
          <p:spPr>
            <a:xfrm>
              <a:off x="2406506" y="3788229"/>
              <a:ext cx="4255551" cy="3920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E99FF36-59B8-6640-B8BF-99995BC94985}"/>
                </a:ext>
              </a:extLst>
            </p:cNvPr>
            <p:cNvSpPr txBox="1"/>
            <p:nvPr/>
          </p:nvSpPr>
          <p:spPr>
            <a:xfrm>
              <a:off x="6662057" y="3746543"/>
              <a:ext cx="2909771" cy="461665"/>
            </a:xfrm>
            <a:prstGeom prst="rect">
              <a:avLst/>
            </a:prstGeom>
            <a:noFill/>
          </p:spPr>
          <p:txBody>
            <a:bodyPr wrap="none" rtlCol="0">
              <a:spAutoFit/>
            </a:bodyPr>
            <a:lstStyle/>
            <a:p>
              <a:r>
                <a:rPr lang="en-US" i="1">
                  <a:solidFill>
                    <a:srgbClr val="FF0000"/>
                  </a:solidFill>
                </a:rPr>
                <a:t>Different Logic Design</a:t>
              </a:r>
            </a:p>
          </p:txBody>
        </p:sp>
      </p:grpSp>
    </p:spTree>
    <p:custDataLst>
      <p:tags r:id="rId1"/>
    </p:custDataLst>
    <p:extLst>
      <p:ext uri="{BB962C8B-B14F-4D97-AF65-F5344CB8AC3E}">
        <p14:creationId xmlns:p14="http://schemas.microsoft.com/office/powerpoint/2010/main" val="2143423233"/>
      </p:ext>
    </p:extLst>
  </p:cSld>
  <p:clrMapOvr>
    <a:masterClrMapping/>
  </p:clrMapOvr>
  <mc:AlternateContent xmlns:mc="http://schemas.openxmlformats.org/markup-compatibility/2006" xmlns:p14="http://schemas.microsoft.com/office/powerpoint/2010/main">
    <mc:Choice Requires="p14">
      <p:transition spd="slow" p14:dur="2000" advTm="11512"/>
    </mc:Choice>
    <mc:Fallback xmlns="">
      <p:transition spd="slow" advTm="115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par>
                                <p:cTn id="12" presetID="22" presetClass="entr" presetSubtype="1"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254CB-1253-C04C-987C-0EBAB87C572D}"/>
              </a:ext>
            </a:extLst>
          </p:cNvPr>
          <p:cNvSpPr>
            <a:spLocks noGrp="1"/>
          </p:cNvSpPr>
          <p:nvPr>
            <p:ph type="title"/>
          </p:nvPr>
        </p:nvSpPr>
        <p:spPr/>
        <p:txBody>
          <a:bodyPr/>
          <a:lstStyle/>
          <a:p>
            <a:r>
              <a:rPr lang="en-US"/>
              <a:t>Long-Short Term Memory (LSTM) Networks</a:t>
            </a:r>
          </a:p>
        </p:txBody>
      </p:sp>
      <p:grpSp>
        <p:nvGrpSpPr>
          <p:cNvPr id="7" name="Group 6">
            <a:extLst>
              <a:ext uri="{FF2B5EF4-FFF2-40B4-BE49-F238E27FC236}">
                <a16:creationId xmlns:a16="http://schemas.microsoft.com/office/drawing/2014/main" id="{FC28835F-BFB7-3C4B-A8E6-BB07BD858D68}"/>
              </a:ext>
            </a:extLst>
          </p:cNvPr>
          <p:cNvGrpSpPr/>
          <p:nvPr/>
        </p:nvGrpSpPr>
        <p:grpSpPr>
          <a:xfrm>
            <a:off x="772775" y="1699959"/>
            <a:ext cx="2908271" cy="2094093"/>
            <a:chOff x="1631756" y="1887527"/>
            <a:chExt cx="3529914" cy="2541705"/>
          </a:xfrm>
        </p:grpSpPr>
        <p:pic>
          <p:nvPicPr>
            <p:cNvPr id="2050" name="Picture 2" descr="Self-Driving Cars: A Guide to Technology and Safety">
              <a:extLst>
                <a:ext uri="{FF2B5EF4-FFF2-40B4-BE49-F238E27FC236}">
                  <a16:creationId xmlns:a16="http://schemas.microsoft.com/office/drawing/2014/main" id="{1EDA4873-3ADD-7940-A80B-7EA156179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756" y="1887527"/>
              <a:ext cx="3529914" cy="2028092"/>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2D5DA8C2-129E-1C4E-8D7F-37092C926E6C}"/>
                </a:ext>
              </a:extLst>
            </p:cNvPr>
            <p:cNvSpPr txBox="1"/>
            <p:nvPr/>
          </p:nvSpPr>
          <p:spPr>
            <a:xfrm>
              <a:off x="1985499" y="3943599"/>
              <a:ext cx="2822430" cy="485633"/>
            </a:xfrm>
            <a:prstGeom prst="rect">
              <a:avLst/>
            </a:prstGeom>
            <a:noFill/>
          </p:spPr>
          <p:txBody>
            <a:bodyPr wrap="none" rtlCol="0">
              <a:spAutoFit/>
            </a:bodyPr>
            <a:lstStyle/>
            <a:p>
              <a:pPr algn="ctr"/>
              <a:r>
                <a:rPr lang="en-US" sz="2000"/>
                <a:t>Autonomous Driving</a:t>
              </a:r>
            </a:p>
          </p:txBody>
        </p:sp>
      </p:grpSp>
      <p:grpSp>
        <p:nvGrpSpPr>
          <p:cNvPr id="11" name="Group 10">
            <a:extLst>
              <a:ext uri="{FF2B5EF4-FFF2-40B4-BE49-F238E27FC236}">
                <a16:creationId xmlns:a16="http://schemas.microsoft.com/office/drawing/2014/main" id="{1623A319-B7B9-E34A-A815-323C3A92C8F6}"/>
              </a:ext>
            </a:extLst>
          </p:cNvPr>
          <p:cNvGrpSpPr/>
          <p:nvPr/>
        </p:nvGrpSpPr>
        <p:grpSpPr>
          <a:xfrm>
            <a:off x="4222645" y="1699958"/>
            <a:ext cx="3301278" cy="2094094"/>
            <a:chOff x="4222645" y="1699958"/>
            <a:chExt cx="3301278" cy="2094094"/>
          </a:xfrm>
        </p:grpSpPr>
        <p:pic>
          <p:nvPicPr>
            <p:cNvPr id="2052" name="Picture 4" descr="5 Amazing Examples Of Natural Language Processing (NLP) In Practice">
              <a:extLst>
                <a:ext uri="{FF2B5EF4-FFF2-40B4-BE49-F238E27FC236}">
                  <a16:creationId xmlns:a16="http://schemas.microsoft.com/office/drawing/2014/main" id="{3CCA94AF-5560-DB4C-89F0-28A20C84DC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353"/>
            <a:stretch/>
          </p:blipFill>
          <p:spPr bwMode="auto">
            <a:xfrm>
              <a:off x="4419148" y="1699958"/>
              <a:ext cx="2908271" cy="1670931"/>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151FB60E-FCCA-934D-B383-3D50CFF4CA2C}"/>
                </a:ext>
              </a:extLst>
            </p:cNvPr>
            <p:cNvSpPr txBox="1"/>
            <p:nvPr/>
          </p:nvSpPr>
          <p:spPr>
            <a:xfrm>
              <a:off x="4222645" y="3393942"/>
              <a:ext cx="3301278" cy="400110"/>
            </a:xfrm>
            <a:prstGeom prst="rect">
              <a:avLst/>
            </a:prstGeom>
            <a:noFill/>
          </p:spPr>
          <p:txBody>
            <a:bodyPr wrap="square" rtlCol="0">
              <a:spAutoFit/>
            </a:bodyPr>
            <a:lstStyle/>
            <a:p>
              <a:pPr algn="ctr"/>
              <a:r>
                <a:rPr lang="en-US" sz="2000"/>
                <a:t>Natural Language Processing</a:t>
              </a:r>
            </a:p>
          </p:txBody>
        </p:sp>
      </p:grpSp>
      <p:grpSp>
        <p:nvGrpSpPr>
          <p:cNvPr id="15" name="Group 14">
            <a:extLst>
              <a:ext uri="{FF2B5EF4-FFF2-40B4-BE49-F238E27FC236}">
                <a16:creationId xmlns:a16="http://schemas.microsoft.com/office/drawing/2014/main" id="{AC0D185B-296A-114D-A9D7-997F794A77A8}"/>
              </a:ext>
            </a:extLst>
          </p:cNvPr>
          <p:cNvGrpSpPr/>
          <p:nvPr/>
        </p:nvGrpSpPr>
        <p:grpSpPr>
          <a:xfrm>
            <a:off x="7859469" y="1699958"/>
            <a:ext cx="3685438" cy="2094094"/>
            <a:chOff x="7859469" y="1699958"/>
            <a:chExt cx="3685438" cy="2094094"/>
          </a:xfrm>
        </p:grpSpPr>
        <p:pic>
          <p:nvPicPr>
            <p:cNvPr id="2058" name="Picture 10" descr="About Us - Paperless Performance">
              <a:extLst>
                <a:ext uri="{FF2B5EF4-FFF2-40B4-BE49-F238E27FC236}">
                  <a16:creationId xmlns:a16="http://schemas.microsoft.com/office/drawing/2014/main" id="{4DCA54D3-480E-2C47-A6C6-85F82F10DE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834"/>
            <a:stretch/>
          </p:blipFill>
          <p:spPr bwMode="auto">
            <a:xfrm>
              <a:off x="8227991" y="1699958"/>
              <a:ext cx="2948395" cy="169398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C9FA4D25-764E-8C43-8F72-4E43D0155A07}"/>
                </a:ext>
              </a:extLst>
            </p:cNvPr>
            <p:cNvSpPr txBox="1"/>
            <p:nvPr/>
          </p:nvSpPr>
          <p:spPr>
            <a:xfrm>
              <a:off x="7859469" y="3393942"/>
              <a:ext cx="3685438" cy="400110"/>
            </a:xfrm>
            <a:prstGeom prst="rect">
              <a:avLst/>
            </a:prstGeom>
            <a:noFill/>
          </p:spPr>
          <p:txBody>
            <a:bodyPr wrap="square" rtlCol="0">
              <a:spAutoFit/>
            </a:bodyPr>
            <a:lstStyle/>
            <a:p>
              <a:pPr algn="ctr"/>
              <a:r>
                <a:rPr lang="en-US" sz="2000"/>
                <a:t>Business Processing Management</a:t>
              </a:r>
            </a:p>
          </p:txBody>
        </p:sp>
      </p:grpSp>
      <p:grpSp>
        <p:nvGrpSpPr>
          <p:cNvPr id="16" name="Group 15">
            <a:extLst>
              <a:ext uri="{FF2B5EF4-FFF2-40B4-BE49-F238E27FC236}">
                <a16:creationId xmlns:a16="http://schemas.microsoft.com/office/drawing/2014/main" id="{DF50CEA3-C0A1-1E4F-8A7A-A0865ECAE49B}"/>
              </a:ext>
            </a:extLst>
          </p:cNvPr>
          <p:cNvGrpSpPr/>
          <p:nvPr/>
        </p:nvGrpSpPr>
        <p:grpSpPr>
          <a:xfrm>
            <a:off x="2496564" y="3858854"/>
            <a:ext cx="2908271" cy="2096871"/>
            <a:chOff x="2496564" y="3858854"/>
            <a:chExt cx="2908271" cy="2096871"/>
          </a:xfrm>
        </p:grpSpPr>
        <p:pic>
          <p:nvPicPr>
            <p:cNvPr id="2060" name="Picture 12" descr="AI (Artificial Intelligence): What's The Next Frontier For Healthcare?">
              <a:extLst>
                <a:ext uri="{FF2B5EF4-FFF2-40B4-BE49-F238E27FC236}">
                  <a16:creationId xmlns:a16="http://schemas.microsoft.com/office/drawing/2014/main" id="{92CDD96E-9DD4-CA45-995C-75C300342F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274"/>
            <a:stretch/>
          </p:blipFill>
          <p:spPr bwMode="auto">
            <a:xfrm>
              <a:off x="2496564" y="3858854"/>
              <a:ext cx="2908271" cy="1670931"/>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6325428D-425B-8948-8F9F-AB8F6BE67052}"/>
                </a:ext>
              </a:extLst>
            </p:cNvPr>
            <p:cNvSpPr txBox="1"/>
            <p:nvPr/>
          </p:nvSpPr>
          <p:spPr>
            <a:xfrm>
              <a:off x="2918460" y="5555615"/>
              <a:ext cx="2064476" cy="400110"/>
            </a:xfrm>
            <a:prstGeom prst="rect">
              <a:avLst/>
            </a:prstGeom>
            <a:noFill/>
          </p:spPr>
          <p:txBody>
            <a:bodyPr wrap="none" rtlCol="0">
              <a:spAutoFit/>
            </a:bodyPr>
            <a:lstStyle/>
            <a:p>
              <a:pPr algn="ctr"/>
              <a:r>
                <a:rPr lang="en-US" sz="2000"/>
                <a:t>Medical Diagnosis</a:t>
              </a:r>
            </a:p>
          </p:txBody>
        </p:sp>
      </p:grpSp>
      <p:sp>
        <p:nvSpPr>
          <p:cNvPr id="6" name="TextBox 5">
            <a:extLst>
              <a:ext uri="{FF2B5EF4-FFF2-40B4-BE49-F238E27FC236}">
                <a16:creationId xmlns:a16="http://schemas.microsoft.com/office/drawing/2014/main" id="{2480DAF1-3BC0-764A-A731-4B5E5BC4CA85}"/>
              </a:ext>
            </a:extLst>
          </p:cNvPr>
          <p:cNvSpPr txBox="1"/>
          <p:nvPr/>
        </p:nvSpPr>
        <p:spPr>
          <a:xfrm>
            <a:off x="691687" y="6093245"/>
            <a:ext cx="5813986" cy="461665"/>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solidFill>
                  <a:schemeClr val="tx1"/>
                </a:solidFill>
              </a:rPr>
              <a:t> Dataset Scale are Dramatically </a:t>
            </a:r>
            <a:r>
              <a:rPr lang="en-US">
                <a:solidFill>
                  <a:srgbClr val="FF0000"/>
                </a:solidFill>
              </a:rPr>
              <a:t>Increasing</a:t>
            </a:r>
          </a:p>
        </p:txBody>
      </p:sp>
      <p:grpSp>
        <p:nvGrpSpPr>
          <p:cNvPr id="17" name="Group 16">
            <a:extLst>
              <a:ext uri="{FF2B5EF4-FFF2-40B4-BE49-F238E27FC236}">
                <a16:creationId xmlns:a16="http://schemas.microsoft.com/office/drawing/2014/main" id="{945C963C-B499-614C-AC47-259C3285C138}"/>
              </a:ext>
            </a:extLst>
          </p:cNvPr>
          <p:cNvGrpSpPr/>
          <p:nvPr/>
        </p:nvGrpSpPr>
        <p:grpSpPr>
          <a:xfrm>
            <a:off x="6576948" y="3858854"/>
            <a:ext cx="2948395" cy="2096871"/>
            <a:chOff x="6576948" y="3858854"/>
            <a:chExt cx="2948395" cy="2096871"/>
          </a:xfrm>
        </p:grpSpPr>
        <p:sp>
          <p:nvSpPr>
            <p:cNvPr id="21" name="TextBox 20">
              <a:extLst>
                <a:ext uri="{FF2B5EF4-FFF2-40B4-BE49-F238E27FC236}">
                  <a16:creationId xmlns:a16="http://schemas.microsoft.com/office/drawing/2014/main" id="{479C3EC5-626E-B94C-A3EF-312DB51B92E6}"/>
                </a:ext>
              </a:extLst>
            </p:cNvPr>
            <p:cNvSpPr txBox="1"/>
            <p:nvPr/>
          </p:nvSpPr>
          <p:spPr>
            <a:xfrm>
              <a:off x="7116219" y="5555615"/>
              <a:ext cx="1804789" cy="400110"/>
            </a:xfrm>
            <a:prstGeom prst="rect">
              <a:avLst/>
            </a:prstGeom>
            <a:noFill/>
          </p:spPr>
          <p:txBody>
            <a:bodyPr wrap="none" rtlCol="0">
              <a:spAutoFit/>
            </a:bodyPr>
            <a:lstStyle/>
            <a:p>
              <a:pPr algn="ctr"/>
              <a:r>
                <a:rPr lang="en-US" sz="2000"/>
                <a:t>Robotic Control</a:t>
              </a:r>
            </a:p>
          </p:txBody>
        </p:sp>
        <p:pic>
          <p:nvPicPr>
            <p:cNvPr id="2062" name="Picture 14" descr="Asian manufacturing and logistics sectors power ahead with IoT adoption  despite some concerns | Manufacturing - ERP/MRP">
              <a:extLst>
                <a:ext uri="{FF2B5EF4-FFF2-40B4-BE49-F238E27FC236}">
                  <a16:creationId xmlns:a16="http://schemas.microsoft.com/office/drawing/2014/main" id="{EC768249-FD81-784F-B4AE-D9B8E1C1F7E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5083"/>
            <a:stretch/>
          </p:blipFill>
          <p:spPr bwMode="auto">
            <a:xfrm>
              <a:off x="6576948" y="3858854"/>
              <a:ext cx="2948395" cy="16709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26236D92-C3CB-2D48-8F4D-3BC4F12ED1DB}"/>
              </a:ext>
            </a:extLst>
          </p:cNvPr>
          <p:cNvGrpSpPr/>
          <p:nvPr/>
        </p:nvGrpSpPr>
        <p:grpSpPr>
          <a:xfrm>
            <a:off x="6715326" y="6093245"/>
            <a:ext cx="4822786" cy="477522"/>
            <a:chOff x="7087860" y="6093245"/>
            <a:chExt cx="4822786" cy="477522"/>
          </a:xfrm>
        </p:grpSpPr>
        <p:sp>
          <p:nvSpPr>
            <p:cNvPr id="18" name="Right Arrow 17">
              <a:extLst>
                <a:ext uri="{FF2B5EF4-FFF2-40B4-BE49-F238E27FC236}">
                  <a16:creationId xmlns:a16="http://schemas.microsoft.com/office/drawing/2014/main" id="{B23BCCDD-2267-E043-BF3B-6DF0DE3D9C91}"/>
                </a:ext>
              </a:extLst>
            </p:cNvPr>
            <p:cNvSpPr/>
            <p:nvPr/>
          </p:nvSpPr>
          <p:spPr>
            <a:xfrm>
              <a:off x="7087860" y="6093245"/>
              <a:ext cx="225031" cy="47752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1649562C-2017-AA40-80AC-3B84C80B786C}"/>
                </a:ext>
              </a:extLst>
            </p:cNvPr>
            <p:cNvSpPr txBox="1"/>
            <p:nvPr/>
          </p:nvSpPr>
          <p:spPr>
            <a:xfrm>
              <a:off x="7536991" y="6093245"/>
              <a:ext cx="4373655" cy="461665"/>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solidFill>
                    <a:schemeClr val="tx1"/>
                  </a:solidFill>
                </a:rPr>
                <a:t>LSTM Models Become </a:t>
              </a:r>
              <a:r>
                <a:rPr lang="en-US">
                  <a:solidFill>
                    <a:srgbClr val="FF0000"/>
                  </a:solidFill>
                </a:rPr>
                <a:t>Large</a:t>
              </a:r>
            </a:p>
          </p:txBody>
        </p:sp>
      </p:grpSp>
    </p:spTree>
    <p:custDataLst>
      <p:tags r:id="rId1"/>
    </p:custDataLst>
    <p:extLst>
      <p:ext uri="{BB962C8B-B14F-4D97-AF65-F5344CB8AC3E}">
        <p14:creationId xmlns:p14="http://schemas.microsoft.com/office/powerpoint/2010/main" val="558743604"/>
      </p:ext>
    </p:extLst>
  </p:cSld>
  <p:clrMapOvr>
    <a:masterClrMapping/>
  </p:clrMapOvr>
  <mc:AlternateContent xmlns:mc="http://schemas.openxmlformats.org/markup-compatibility/2006" xmlns:p14="http://schemas.microsoft.com/office/powerpoint/2010/main">
    <mc:Choice Requires="p14">
      <p:transition spd="slow" p14:dur="2000" advTm="8166"/>
    </mc:Choice>
    <mc:Fallback xmlns="">
      <p:transition spd="slow" advTm="81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E3A69E-7B43-B745-9739-F27749875F6C}"/>
              </a:ext>
            </a:extLst>
          </p:cNvPr>
          <p:cNvSpPr>
            <a:spLocks noGrp="1"/>
          </p:cNvSpPr>
          <p:nvPr>
            <p:ph type="title"/>
          </p:nvPr>
        </p:nvSpPr>
        <p:spPr/>
        <p:txBody>
          <a:bodyPr/>
          <a:lstStyle/>
          <a:p>
            <a:r>
              <a:rPr lang="en-US"/>
              <a:t>Opportunity – Adder-Based Accumulator</a:t>
            </a:r>
          </a:p>
        </p:txBody>
      </p:sp>
      <p:pic>
        <p:nvPicPr>
          <p:cNvPr id="8" name="Picture 7">
            <a:extLst>
              <a:ext uri="{FF2B5EF4-FFF2-40B4-BE49-F238E27FC236}">
                <a16:creationId xmlns:a16="http://schemas.microsoft.com/office/drawing/2014/main" id="{F6D8FC95-B095-5B47-8379-B2D477F4902A}"/>
              </a:ext>
            </a:extLst>
          </p:cNvPr>
          <p:cNvPicPr>
            <a:picLocks noChangeAspect="1"/>
          </p:cNvPicPr>
          <p:nvPr/>
        </p:nvPicPr>
        <p:blipFill>
          <a:blip r:embed="rId3"/>
          <a:stretch>
            <a:fillRect/>
          </a:stretch>
        </p:blipFill>
        <p:spPr>
          <a:xfrm>
            <a:off x="5861538" y="3011252"/>
            <a:ext cx="6123231" cy="1732729"/>
          </a:xfrm>
          <a:prstGeom prst="rect">
            <a:avLst/>
          </a:prstGeom>
        </p:spPr>
      </p:pic>
      <p:sp>
        <p:nvSpPr>
          <p:cNvPr id="11" name="TextBox 10">
            <a:extLst>
              <a:ext uri="{FF2B5EF4-FFF2-40B4-BE49-F238E27FC236}">
                <a16:creationId xmlns:a16="http://schemas.microsoft.com/office/drawing/2014/main" id="{A52472CC-6701-C849-B303-3E7931E83805}"/>
              </a:ext>
            </a:extLst>
          </p:cNvPr>
          <p:cNvSpPr txBox="1"/>
          <p:nvPr/>
        </p:nvSpPr>
        <p:spPr>
          <a:xfrm>
            <a:off x="613674" y="1830540"/>
            <a:ext cx="4798082" cy="4524315"/>
          </a:xfrm>
          <a:prstGeom prst="rect">
            <a:avLst/>
          </a:prstGeom>
          <a:noFill/>
        </p:spPr>
        <p:txBody>
          <a:bodyPr wrap="square" rtlCol="0">
            <a:spAutoFit/>
          </a:bodyPr>
          <a:lstStyle/>
          <a:p>
            <a:pPr marL="342900" indent="-342900">
              <a:buFont typeface="Arial" panose="020B0604020202020204" pitchFamily="34" charset="0"/>
              <a:buChar char="•"/>
            </a:pPr>
            <a:r>
              <a:rPr lang="en-US"/>
              <a:t>Idea: How to </a:t>
            </a:r>
            <a:r>
              <a:rPr lang="en-US">
                <a:solidFill>
                  <a:srgbClr val="FF0000"/>
                </a:solidFill>
              </a:rPr>
              <a:t>reduce the PE design cost </a:t>
            </a:r>
            <a:r>
              <a:rPr lang="en-US"/>
              <a:t>for implement adder and accumulator?</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Problem: Adder has </a:t>
            </a:r>
            <a:r>
              <a:rPr lang="en-US">
                <a:solidFill>
                  <a:srgbClr val="FF0000"/>
                </a:solidFill>
              </a:rPr>
              <a:t>latency</a:t>
            </a:r>
            <a:r>
              <a:rPr lang="en-US"/>
              <a:t> to produce results, causing stalls during accumulation.</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Solution: By appending a </a:t>
            </a:r>
            <a:r>
              <a:rPr lang="en-US">
                <a:solidFill>
                  <a:srgbClr val="00B050"/>
                </a:solidFill>
              </a:rPr>
              <a:t>buffer</a:t>
            </a:r>
            <a:r>
              <a:rPr lang="en-US"/>
              <a:t> after the adder, it can act like an accumulator to perform streaming accumulation.</a:t>
            </a:r>
          </a:p>
        </p:txBody>
      </p:sp>
    </p:spTree>
    <p:extLst>
      <p:ext uri="{BB962C8B-B14F-4D97-AF65-F5344CB8AC3E}">
        <p14:creationId xmlns:p14="http://schemas.microsoft.com/office/powerpoint/2010/main" val="3258500193"/>
      </p:ext>
    </p:extLst>
  </p:cSld>
  <p:clrMapOvr>
    <a:masterClrMapping/>
  </p:clrMapOvr>
  <mc:AlternateContent xmlns:mc="http://schemas.openxmlformats.org/markup-compatibility/2006" xmlns:p14="http://schemas.microsoft.com/office/powerpoint/2010/main">
    <mc:Choice Requires="p14">
      <p:transition spd="slow" p14:dur="2000" advTm="3816"/>
    </mc:Choice>
    <mc:Fallback xmlns="">
      <p:transition spd="slow" advTm="381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EE9C87-AB81-854D-A527-DE74A75117DE}"/>
              </a:ext>
            </a:extLst>
          </p:cNvPr>
          <p:cNvSpPr>
            <a:spLocks noGrp="1"/>
          </p:cNvSpPr>
          <p:nvPr>
            <p:ph type="title"/>
          </p:nvPr>
        </p:nvSpPr>
        <p:spPr/>
        <p:txBody>
          <a:bodyPr/>
          <a:lstStyle/>
          <a:p>
            <a:r>
              <a:rPr lang="el-GR" b="0"/>
              <a:t>η-</a:t>
            </a:r>
            <a:r>
              <a:rPr lang="en-US" b="0"/>
              <a:t>LSTM Architecture with Omni-PE</a:t>
            </a:r>
            <a:endParaRPr lang="en-US"/>
          </a:p>
        </p:txBody>
      </p:sp>
      <p:pic>
        <p:nvPicPr>
          <p:cNvPr id="6" name="Picture 5">
            <a:extLst>
              <a:ext uri="{FF2B5EF4-FFF2-40B4-BE49-F238E27FC236}">
                <a16:creationId xmlns:a16="http://schemas.microsoft.com/office/drawing/2014/main" id="{85130A87-EC03-4B47-8FE9-A115CF950C06}"/>
              </a:ext>
            </a:extLst>
          </p:cNvPr>
          <p:cNvPicPr>
            <a:picLocks noChangeAspect="1"/>
          </p:cNvPicPr>
          <p:nvPr/>
        </p:nvPicPr>
        <p:blipFill>
          <a:blip r:embed="rId4"/>
          <a:stretch>
            <a:fillRect/>
          </a:stretch>
        </p:blipFill>
        <p:spPr>
          <a:xfrm>
            <a:off x="6435113" y="1652984"/>
            <a:ext cx="4848347" cy="1602759"/>
          </a:xfrm>
          <a:prstGeom prst="rect">
            <a:avLst/>
          </a:prstGeom>
        </p:spPr>
      </p:pic>
      <p:pic>
        <p:nvPicPr>
          <p:cNvPr id="8" name="Picture 7">
            <a:extLst>
              <a:ext uri="{FF2B5EF4-FFF2-40B4-BE49-F238E27FC236}">
                <a16:creationId xmlns:a16="http://schemas.microsoft.com/office/drawing/2014/main" id="{562960B7-BDE9-054D-B580-3346432FC01A}"/>
              </a:ext>
            </a:extLst>
          </p:cNvPr>
          <p:cNvPicPr>
            <a:picLocks noChangeAspect="1"/>
          </p:cNvPicPr>
          <p:nvPr/>
        </p:nvPicPr>
        <p:blipFill rotWithShape="1">
          <a:blip r:embed="rId5"/>
          <a:srcRect b="8857"/>
          <a:stretch/>
        </p:blipFill>
        <p:spPr>
          <a:xfrm>
            <a:off x="6305428" y="4038220"/>
            <a:ext cx="5107719" cy="1764703"/>
          </a:xfrm>
          <a:prstGeom prst="rect">
            <a:avLst/>
          </a:prstGeom>
        </p:spPr>
      </p:pic>
      <p:cxnSp>
        <p:nvCxnSpPr>
          <p:cNvPr id="10" name="Straight Connector 9">
            <a:extLst>
              <a:ext uri="{FF2B5EF4-FFF2-40B4-BE49-F238E27FC236}">
                <a16:creationId xmlns:a16="http://schemas.microsoft.com/office/drawing/2014/main" id="{38B77366-EFDC-BA42-AD1E-9CA479F59FB9}"/>
              </a:ext>
            </a:extLst>
          </p:cNvPr>
          <p:cNvCxnSpPr/>
          <p:nvPr/>
        </p:nvCxnSpPr>
        <p:spPr>
          <a:xfrm flipH="1" flipV="1">
            <a:off x="6553201" y="3255743"/>
            <a:ext cx="2825261" cy="115213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E572FCA-8950-4B49-A4D3-3BA36B7B5565}"/>
              </a:ext>
            </a:extLst>
          </p:cNvPr>
          <p:cNvCxnSpPr/>
          <p:nvPr/>
        </p:nvCxnSpPr>
        <p:spPr>
          <a:xfrm flipV="1">
            <a:off x="10210801" y="3255743"/>
            <a:ext cx="914400" cy="1140411"/>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3F3F02B-59CE-C147-9712-C1F0366576EA}"/>
              </a:ext>
            </a:extLst>
          </p:cNvPr>
          <p:cNvSpPr txBox="1"/>
          <p:nvPr/>
        </p:nvSpPr>
        <p:spPr>
          <a:xfrm>
            <a:off x="8234586" y="3205499"/>
            <a:ext cx="1223006" cy="400110"/>
          </a:xfrm>
          <a:prstGeom prst="rect">
            <a:avLst/>
          </a:prstGeom>
          <a:noFill/>
        </p:spPr>
        <p:txBody>
          <a:bodyPr wrap="square" rtlCol="0">
            <a:spAutoFit/>
          </a:bodyPr>
          <a:lstStyle/>
          <a:p>
            <a:pPr algn="ctr"/>
            <a:r>
              <a:rPr lang="en-US" sz="2000" i="1"/>
              <a:t>Omni-PE</a:t>
            </a:r>
          </a:p>
        </p:txBody>
      </p:sp>
      <p:sp>
        <p:nvSpPr>
          <p:cNvPr id="14" name="TextBox 13">
            <a:extLst>
              <a:ext uri="{FF2B5EF4-FFF2-40B4-BE49-F238E27FC236}">
                <a16:creationId xmlns:a16="http://schemas.microsoft.com/office/drawing/2014/main" id="{16655C6C-9983-9949-8CD0-9D61F0C66652}"/>
              </a:ext>
            </a:extLst>
          </p:cNvPr>
          <p:cNvSpPr txBox="1"/>
          <p:nvPr/>
        </p:nvSpPr>
        <p:spPr>
          <a:xfrm>
            <a:off x="7346572" y="5860960"/>
            <a:ext cx="3048874" cy="400110"/>
          </a:xfrm>
          <a:prstGeom prst="rect">
            <a:avLst/>
          </a:prstGeom>
          <a:noFill/>
        </p:spPr>
        <p:txBody>
          <a:bodyPr wrap="square" rtlCol="0">
            <a:spAutoFit/>
          </a:bodyPr>
          <a:lstStyle/>
          <a:p>
            <a:pPr algn="ctr"/>
            <a:r>
              <a:rPr lang="el-GR" sz="2000" i="1"/>
              <a:t>η-</a:t>
            </a:r>
            <a:r>
              <a:rPr lang="en-US" sz="2000" i="1"/>
              <a:t>LSTM Architecture</a:t>
            </a:r>
          </a:p>
        </p:txBody>
      </p:sp>
      <p:sp>
        <p:nvSpPr>
          <p:cNvPr id="15" name="TextBox 14">
            <a:extLst>
              <a:ext uri="{FF2B5EF4-FFF2-40B4-BE49-F238E27FC236}">
                <a16:creationId xmlns:a16="http://schemas.microsoft.com/office/drawing/2014/main" id="{7CBC77C5-AF2B-A24B-BB51-63EC99194731}"/>
              </a:ext>
            </a:extLst>
          </p:cNvPr>
          <p:cNvSpPr txBox="1"/>
          <p:nvPr/>
        </p:nvSpPr>
        <p:spPr>
          <a:xfrm>
            <a:off x="613673" y="1992698"/>
            <a:ext cx="5691755" cy="1200329"/>
          </a:xfrm>
          <a:prstGeom prst="rect">
            <a:avLst/>
          </a:prstGeom>
          <a:noFill/>
        </p:spPr>
        <p:txBody>
          <a:bodyPr wrap="square" rtlCol="0">
            <a:spAutoFit/>
          </a:bodyPr>
          <a:lstStyle/>
          <a:p>
            <a:r>
              <a:rPr lang="en-US"/>
              <a:t>Omni-PE: Enable Major LSTM Execution w/ 			</a:t>
            </a:r>
            <a:r>
              <a:rPr lang="en-US">
                <a:solidFill>
                  <a:srgbClr val="FF0000"/>
                </a:solidFill>
              </a:rPr>
              <a:t>Low Area Overhead</a:t>
            </a:r>
            <a:r>
              <a:rPr lang="en-US"/>
              <a:t> and 					</a:t>
            </a:r>
            <a:r>
              <a:rPr lang="en-US">
                <a:solidFill>
                  <a:srgbClr val="FF0000"/>
                </a:solidFill>
              </a:rPr>
              <a:t>High Logic Utilization</a:t>
            </a:r>
          </a:p>
        </p:txBody>
      </p:sp>
      <p:sp>
        <p:nvSpPr>
          <p:cNvPr id="16" name="TextBox 15">
            <a:extLst>
              <a:ext uri="{FF2B5EF4-FFF2-40B4-BE49-F238E27FC236}">
                <a16:creationId xmlns:a16="http://schemas.microsoft.com/office/drawing/2014/main" id="{8794410E-9E65-E145-A131-804854EE5B29}"/>
              </a:ext>
            </a:extLst>
          </p:cNvPr>
          <p:cNvSpPr txBox="1"/>
          <p:nvPr/>
        </p:nvSpPr>
        <p:spPr>
          <a:xfrm>
            <a:off x="613673" y="4660631"/>
            <a:ext cx="5691755" cy="1200329"/>
          </a:xfrm>
          <a:prstGeom prst="rect">
            <a:avLst/>
          </a:prstGeom>
          <a:noFill/>
        </p:spPr>
        <p:txBody>
          <a:bodyPr wrap="square" rtlCol="0">
            <a:spAutoFit/>
          </a:bodyPr>
          <a:lstStyle/>
          <a:p>
            <a:r>
              <a:rPr lang="el-GR"/>
              <a:t>η-</a:t>
            </a:r>
            <a:r>
              <a:rPr lang="en-US"/>
              <a:t>LSTM Architecture: </a:t>
            </a:r>
          </a:p>
          <a:p>
            <a:pPr marL="342900" indent="-342900">
              <a:buFont typeface="Arial" panose="020B0604020202020204" pitchFamily="34" charset="0"/>
              <a:buChar char="•"/>
            </a:pPr>
            <a:r>
              <a:rPr lang="en-US"/>
              <a:t>Dynamic channel function swing</a:t>
            </a:r>
          </a:p>
          <a:p>
            <a:pPr marL="342900" indent="-342900">
              <a:buFont typeface="Arial" panose="020B0604020202020204" pitchFamily="34" charset="0"/>
              <a:buChar char="•"/>
            </a:pPr>
            <a:r>
              <a:rPr lang="en-US"/>
              <a:t>Support computation Skip</a:t>
            </a:r>
          </a:p>
        </p:txBody>
      </p:sp>
      <p:sp>
        <p:nvSpPr>
          <p:cNvPr id="17" name="TextBox 16">
            <a:extLst>
              <a:ext uri="{FF2B5EF4-FFF2-40B4-BE49-F238E27FC236}">
                <a16:creationId xmlns:a16="http://schemas.microsoft.com/office/drawing/2014/main" id="{D9A694CE-E53B-694F-8168-D7273F3FB7BE}"/>
              </a:ext>
            </a:extLst>
          </p:cNvPr>
          <p:cNvSpPr txBox="1"/>
          <p:nvPr/>
        </p:nvSpPr>
        <p:spPr>
          <a:xfrm>
            <a:off x="594943" y="3890664"/>
            <a:ext cx="5691755" cy="461665"/>
          </a:xfrm>
          <a:prstGeom prst="rect">
            <a:avLst/>
          </a:prstGeom>
          <a:noFill/>
        </p:spPr>
        <p:txBody>
          <a:bodyPr wrap="square" rtlCol="0">
            <a:spAutoFit/>
          </a:bodyPr>
          <a:lstStyle/>
          <a:p>
            <a:r>
              <a:rPr lang="en-US"/>
              <a:t>Channel: Omni-PEs + Activation Module</a:t>
            </a:r>
          </a:p>
        </p:txBody>
      </p:sp>
      <p:sp>
        <p:nvSpPr>
          <p:cNvPr id="18" name="Rectangle 17">
            <a:extLst>
              <a:ext uri="{FF2B5EF4-FFF2-40B4-BE49-F238E27FC236}">
                <a16:creationId xmlns:a16="http://schemas.microsoft.com/office/drawing/2014/main" id="{E8390457-155E-164C-BD02-C871C639ABD5}"/>
              </a:ext>
            </a:extLst>
          </p:cNvPr>
          <p:cNvSpPr/>
          <p:nvPr/>
        </p:nvSpPr>
        <p:spPr>
          <a:xfrm>
            <a:off x="6286698" y="1493519"/>
            <a:ext cx="5126449" cy="2112089"/>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AF0DFE-2854-A046-A9FC-CE0631094F53}"/>
              </a:ext>
            </a:extLst>
          </p:cNvPr>
          <p:cNvSpPr/>
          <p:nvPr/>
        </p:nvSpPr>
        <p:spPr>
          <a:xfrm>
            <a:off x="8854440" y="3890665"/>
            <a:ext cx="2669274" cy="2083415"/>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AB00C6-B572-0544-BD42-B0D49CE1A4ED}"/>
              </a:ext>
            </a:extLst>
          </p:cNvPr>
          <p:cNvSpPr/>
          <p:nvPr/>
        </p:nvSpPr>
        <p:spPr>
          <a:xfrm>
            <a:off x="6226298" y="3890665"/>
            <a:ext cx="2644711" cy="210824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2E8CF5C-DCBA-D64E-823E-83F20873967C}"/>
              </a:ext>
            </a:extLst>
          </p:cNvPr>
          <p:cNvSpPr/>
          <p:nvPr/>
        </p:nvSpPr>
        <p:spPr>
          <a:xfrm>
            <a:off x="6873240" y="4038220"/>
            <a:ext cx="1859280" cy="357934"/>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3DEC407-1CA6-C34F-9588-D044F951B475}"/>
              </a:ext>
            </a:extLst>
          </p:cNvPr>
          <p:cNvSpPr/>
          <p:nvPr/>
        </p:nvSpPr>
        <p:spPr>
          <a:xfrm>
            <a:off x="6873240" y="4407877"/>
            <a:ext cx="304800" cy="139504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46512272"/>
      </p:ext>
    </p:extLst>
  </p:cSld>
  <p:clrMapOvr>
    <a:masterClrMapping/>
  </p:clrMapOvr>
  <mc:AlternateContent xmlns:mc="http://schemas.openxmlformats.org/markup-compatibility/2006" xmlns:p14="http://schemas.microsoft.com/office/powerpoint/2010/main">
    <mc:Choice Requires="p14">
      <p:transition spd="slow" p14:dur="2000" advTm="10983"/>
    </mc:Choice>
    <mc:Fallback xmlns="">
      <p:transition spd="slow" advTm="109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uiExpand="1" build="allAtOnce"/>
      <p:bldP spid="17" grpId="0"/>
      <p:bldP spid="18" grpId="0" animBg="1"/>
      <p:bldP spid="18" grpId="1" animBg="1"/>
      <p:bldP spid="19" grpId="0" animBg="1"/>
      <p:bldP spid="19" grpId="1" animBg="1"/>
      <p:bldP spid="20" grpId="0" animBg="1"/>
      <p:bldP spid="20" grpId="1"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E22BF9-0C8D-7D43-88D8-B653B8A0AE6A}"/>
              </a:ext>
            </a:extLst>
          </p:cNvPr>
          <p:cNvSpPr>
            <a:spLocks noGrp="1"/>
          </p:cNvSpPr>
          <p:nvPr>
            <p:ph type="body" sz="quarter" idx="11"/>
          </p:nvPr>
        </p:nvSpPr>
        <p:spPr>
          <a:xfrm>
            <a:off x="597075" y="1691231"/>
            <a:ext cx="10926639" cy="4662864"/>
          </a:xfrm>
        </p:spPr>
        <p:txBody>
          <a:bodyPr/>
          <a:lstStyle/>
          <a:p>
            <a:pPr>
              <a:buFont typeface="Wingdings" pitchFamily="2" charset="2"/>
              <a:buChar char="Ø"/>
            </a:pPr>
            <a:r>
              <a:rPr lang="en-US" sz="2666">
                <a:solidFill>
                  <a:schemeClr val="accent4"/>
                </a:solidFill>
              </a:rPr>
              <a:t>Introduction and Motivation</a:t>
            </a:r>
          </a:p>
          <a:p>
            <a:pPr>
              <a:buFont typeface="Wingdings" pitchFamily="2" charset="2"/>
              <a:buChar char="Ø"/>
            </a:pPr>
            <a:r>
              <a:rPr lang="en-US" sz="2666">
                <a:solidFill>
                  <a:schemeClr val="accent4"/>
                </a:solidFill>
              </a:rPr>
              <a:t>Software Level Optimizations</a:t>
            </a:r>
          </a:p>
          <a:p>
            <a:pPr lvl="1">
              <a:buFont typeface="Wingdings" pitchFamily="2" charset="2"/>
              <a:buChar char="Ø"/>
            </a:pPr>
            <a:r>
              <a:rPr lang="en-US" sz="2133">
                <a:solidFill>
                  <a:schemeClr val="accent4"/>
                </a:solidFill>
              </a:rPr>
              <a:t>Cell Level Reduction for Intermediate Variables</a:t>
            </a:r>
          </a:p>
          <a:p>
            <a:pPr lvl="1">
              <a:buFont typeface="Wingdings" pitchFamily="2" charset="2"/>
              <a:buChar char="Ø"/>
            </a:pPr>
            <a:r>
              <a:rPr lang="en-US" sz="2133">
                <a:solidFill>
                  <a:schemeClr val="accent4"/>
                </a:solidFill>
              </a:rPr>
              <a:t>BP Layer Length Reduction</a:t>
            </a:r>
          </a:p>
          <a:p>
            <a:pPr>
              <a:buFont typeface="Wingdings" pitchFamily="2" charset="2"/>
              <a:buChar char="Ø"/>
            </a:pPr>
            <a:r>
              <a:rPr lang="en-US" sz="2666">
                <a:solidFill>
                  <a:schemeClr val="accent4"/>
                </a:solidFill>
              </a:rPr>
              <a:t>Hardware Level Optimization</a:t>
            </a:r>
          </a:p>
          <a:p>
            <a:pPr>
              <a:buFont typeface="Wingdings" pitchFamily="2" charset="2"/>
              <a:buChar char="Ø"/>
            </a:pPr>
            <a:r>
              <a:rPr lang="en-US" sz="2666"/>
              <a:t>Evaluation</a:t>
            </a:r>
          </a:p>
          <a:p>
            <a:pPr>
              <a:buFont typeface="Wingdings" pitchFamily="2" charset="2"/>
              <a:buChar char="Ø"/>
            </a:pPr>
            <a:r>
              <a:rPr lang="en-US" sz="2666"/>
              <a:t>Related Work</a:t>
            </a:r>
          </a:p>
          <a:p>
            <a:pPr>
              <a:buFont typeface="Wingdings" pitchFamily="2" charset="2"/>
              <a:buChar char="Ø"/>
            </a:pPr>
            <a:r>
              <a:rPr lang="en-US" sz="2666"/>
              <a:t>Conclusion</a:t>
            </a:r>
          </a:p>
        </p:txBody>
      </p:sp>
      <p:sp>
        <p:nvSpPr>
          <p:cNvPr id="4" name="Title 3">
            <a:extLst>
              <a:ext uri="{FF2B5EF4-FFF2-40B4-BE49-F238E27FC236}">
                <a16:creationId xmlns:a16="http://schemas.microsoft.com/office/drawing/2014/main" id="{D9E5EBB0-83CE-FE48-AB25-D4587F20FEC8}"/>
              </a:ext>
            </a:extLst>
          </p:cNvPr>
          <p:cNvSpPr>
            <a:spLocks noGrp="1"/>
          </p:cNvSpPr>
          <p:nvPr>
            <p:ph type="title"/>
          </p:nvPr>
        </p:nvSpPr>
        <p:spPr/>
        <p:txBody>
          <a:bodyPr/>
          <a:lstStyle/>
          <a:p>
            <a:r>
              <a:rPr lang="en-US"/>
              <a:t>Outline</a:t>
            </a:r>
          </a:p>
        </p:txBody>
      </p:sp>
    </p:spTree>
    <p:extLst>
      <p:ext uri="{BB962C8B-B14F-4D97-AF65-F5344CB8AC3E}">
        <p14:creationId xmlns:p14="http://schemas.microsoft.com/office/powerpoint/2010/main" val="2003831973"/>
      </p:ext>
    </p:extLst>
  </p:cSld>
  <p:clrMapOvr>
    <a:masterClrMapping/>
  </p:clrMapOvr>
  <mc:AlternateContent xmlns:mc="http://schemas.openxmlformats.org/markup-compatibility/2006" xmlns:p14="http://schemas.microsoft.com/office/powerpoint/2010/main">
    <mc:Choice Requires="p14">
      <p:transition spd="slow" p14:dur="2000" advTm="1959"/>
    </mc:Choice>
    <mc:Fallback xmlns="">
      <p:transition spd="slow" advTm="195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9FA5E8-1F01-5647-B4B2-68BC15758E6B}"/>
              </a:ext>
            </a:extLst>
          </p:cNvPr>
          <p:cNvSpPr>
            <a:spLocks noGrp="1"/>
          </p:cNvSpPr>
          <p:nvPr>
            <p:ph type="title"/>
          </p:nvPr>
        </p:nvSpPr>
        <p:spPr/>
        <p:txBody>
          <a:bodyPr/>
          <a:lstStyle/>
          <a:p>
            <a:r>
              <a:rPr lang="en-US"/>
              <a:t>Experimental Setup</a:t>
            </a:r>
          </a:p>
        </p:txBody>
      </p:sp>
      <p:sp>
        <p:nvSpPr>
          <p:cNvPr id="5" name="TextBox 4">
            <a:extLst>
              <a:ext uri="{FF2B5EF4-FFF2-40B4-BE49-F238E27FC236}">
                <a16:creationId xmlns:a16="http://schemas.microsoft.com/office/drawing/2014/main" id="{6C078E65-039A-AB4F-A2C1-E45C47E74988}"/>
              </a:ext>
            </a:extLst>
          </p:cNvPr>
          <p:cNvSpPr txBox="1"/>
          <p:nvPr/>
        </p:nvSpPr>
        <p:spPr>
          <a:xfrm>
            <a:off x="586602" y="1656039"/>
            <a:ext cx="11015619" cy="3077766"/>
          </a:xfrm>
          <a:prstGeom prst="rect">
            <a:avLst/>
          </a:prstGeom>
          <a:noFill/>
        </p:spPr>
        <p:txBody>
          <a:bodyPr wrap="square" rtlCol="0">
            <a:spAutoFit/>
          </a:bodyPr>
          <a:lstStyle/>
          <a:p>
            <a:pPr marL="342900" indent="-342900">
              <a:buFont typeface="Arial" panose="020B0604020202020204" pitchFamily="34" charset="0"/>
              <a:buChar char="•"/>
            </a:pPr>
            <a:r>
              <a:rPr lang="en-US" sz="2200"/>
              <a:t>GPU - Nvidia Tesla V100 (Baseline and Software Implementation)</a:t>
            </a:r>
          </a:p>
          <a:p>
            <a:pPr marL="952393" lvl="1" indent="-342900">
              <a:buFont typeface="System Font Regular"/>
              <a:buChar char="-"/>
            </a:pPr>
            <a:r>
              <a:rPr lang="en-US" sz="1800"/>
              <a:t>5,120 Shading Units @ 1230MHz</a:t>
            </a:r>
          </a:p>
          <a:p>
            <a:pPr marL="952393" lvl="1" indent="-342900">
              <a:buFont typeface="System Font Regular"/>
              <a:buChar char="-"/>
            </a:pPr>
            <a:r>
              <a:rPr lang="en-US" sz="1800"/>
              <a:t>L1 cache/ Shared Memory: 128KB * 80</a:t>
            </a:r>
          </a:p>
          <a:p>
            <a:pPr marL="952393" lvl="1" indent="-342900">
              <a:buFont typeface="System Font Regular"/>
              <a:buChar char="-"/>
            </a:pPr>
            <a:r>
              <a:rPr lang="en-US" sz="1800"/>
              <a:t>Default Memory: 32GB HBM w/ 897GB/s Bandwidth</a:t>
            </a:r>
          </a:p>
          <a:p>
            <a:pPr lvl="1"/>
            <a:endParaRPr lang="en-US" sz="1000"/>
          </a:p>
          <a:p>
            <a:pPr marL="342900" indent="-342900">
              <a:buFont typeface="Arial" panose="020B0604020202020204" pitchFamily="34" charset="0"/>
              <a:buChar char="•"/>
            </a:pPr>
            <a:r>
              <a:rPr lang="en-US" sz="2200"/>
              <a:t>Accelerator Implementation – Xilinx Vertex-</a:t>
            </a:r>
            <a:r>
              <a:rPr lang="en-US" sz="2200" err="1"/>
              <a:t>UltraScale</a:t>
            </a:r>
            <a:r>
              <a:rPr lang="en-US" sz="2200"/>
              <a:t>+ HBM VCU128 FPGA Evaluation Board</a:t>
            </a:r>
          </a:p>
          <a:p>
            <a:pPr marL="952393" lvl="1" indent="-342900">
              <a:buFont typeface="System Font Regular"/>
              <a:buChar char="-"/>
            </a:pPr>
            <a:r>
              <a:rPr lang="en-US" sz="1800"/>
              <a:t>2,852K System Logic Cells</a:t>
            </a:r>
          </a:p>
          <a:p>
            <a:pPr marL="952393" lvl="1" indent="-342900">
              <a:buFont typeface="System Font Regular"/>
              <a:buChar char="-"/>
            </a:pPr>
            <a:r>
              <a:rPr lang="en-US" sz="1800"/>
              <a:t>9,024 DSP Slices</a:t>
            </a:r>
          </a:p>
          <a:p>
            <a:pPr marL="952393" lvl="1" indent="-342900">
              <a:buFont typeface="System Font Regular"/>
              <a:buChar char="-"/>
            </a:pPr>
            <a:r>
              <a:rPr lang="en-US" sz="1800"/>
              <a:t>Memory: 8GB HBM w/ 224GB/s Bandwidth (only use 40 channels)</a:t>
            </a:r>
          </a:p>
          <a:p>
            <a:endParaRPr lang="en-US" sz="1000"/>
          </a:p>
          <a:p>
            <a:pPr marL="342900" indent="-342900">
              <a:buFont typeface="Arial" panose="020B0604020202020204" pitchFamily="34" charset="0"/>
              <a:buChar char="•"/>
            </a:pPr>
            <a:r>
              <a:rPr lang="en-US" sz="2200"/>
              <a:t>Benchmark</a:t>
            </a:r>
          </a:p>
        </p:txBody>
      </p:sp>
      <p:graphicFrame>
        <p:nvGraphicFramePr>
          <p:cNvPr id="7" name="Table 6">
            <a:extLst>
              <a:ext uri="{FF2B5EF4-FFF2-40B4-BE49-F238E27FC236}">
                <a16:creationId xmlns:a16="http://schemas.microsoft.com/office/drawing/2014/main" id="{9C1E7376-7B59-1441-B84E-0BA8F613160D}"/>
              </a:ext>
            </a:extLst>
          </p:cNvPr>
          <p:cNvGraphicFramePr>
            <a:graphicFrameLocks noGrp="1"/>
          </p:cNvGraphicFramePr>
          <p:nvPr>
            <p:extLst>
              <p:ext uri="{D42A27DB-BD31-4B8C-83A1-F6EECF244321}">
                <p14:modId xmlns:p14="http://schemas.microsoft.com/office/powerpoint/2010/main" val="3490133383"/>
              </p:ext>
            </p:extLst>
          </p:nvPr>
        </p:nvGraphicFramePr>
        <p:xfrm>
          <a:off x="1013063" y="4948803"/>
          <a:ext cx="3815305" cy="1544260"/>
        </p:xfrm>
        <a:graphic>
          <a:graphicData uri="http://schemas.openxmlformats.org/drawingml/2006/table">
            <a:tbl>
              <a:tblPr firstRow="1" bandRow="1">
                <a:tableStyleId>{8A107856-5554-42FB-B03E-39F5DBC370BA}</a:tableStyleId>
              </a:tblPr>
              <a:tblGrid>
                <a:gridCol w="1234152">
                  <a:extLst>
                    <a:ext uri="{9D8B030D-6E8A-4147-A177-3AD203B41FA5}">
                      <a16:colId xmlns:a16="http://schemas.microsoft.com/office/drawing/2014/main" val="20000"/>
                    </a:ext>
                  </a:extLst>
                </a:gridCol>
                <a:gridCol w="2581153">
                  <a:extLst>
                    <a:ext uri="{9D8B030D-6E8A-4147-A177-3AD203B41FA5}">
                      <a16:colId xmlns:a16="http://schemas.microsoft.com/office/drawing/2014/main" val="20001"/>
                    </a:ext>
                  </a:extLst>
                </a:gridCol>
              </a:tblGrid>
              <a:tr h="386065">
                <a:tc>
                  <a:txBody>
                    <a:bodyPr/>
                    <a:lstStyle/>
                    <a:p>
                      <a:pPr algn="ctr"/>
                      <a:r>
                        <a:rPr lang="en-US" sz="1600"/>
                        <a:t>Name</a:t>
                      </a:r>
                    </a:p>
                  </a:txBody>
                  <a:tcPr anchor="ctr"/>
                </a:tc>
                <a:tc>
                  <a:txBody>
                    <a:bodyPr/>
                    <a:lstStyle/>
                    <a:p>
                      <a:pPr algn="ctr"/>
                      <a:r>
                        <a:rPr lang="en-US" sz="1600"/>
                        <a:t>Abbr.</a:t>
                      </a:r>
                    </a:p>
                  </a:txBody>
                  <a:tcPr anchor="ctr"/>
                </a:tc>
                <a:extLst>
                  <a:ext uri="{0D108BD9-81ED-4DB2-BD59-A6C34878D82A}">
                    <a16:rowId xmlns:a16="http://schemas.microsoft.com/office/drawing/2014/main" val="10000"/>
                  </a:ext>
                </a:extLst>
              </a:tr>
              <a:tr h="386065">
                <a:tc>
                  <a:txBody>
                    <a:bodyPr/>
                    <a:lstStyle/>
                    <a:p>
                      <a:pPr algn="ctr"/>
                      <a:r>
                        <a:rPr lang="en-US" sz="1600"/>
                        <a:t>TREC-10</a:t>
                      </a:r>
                    </a:p>
                  </a:txBody>
                  <a:tcPr anchor="ctr"/>
                </a:tc>
                <a:tc>
                  <a:txBody>
                    <a:bodyPr/>
                    <a:lstStyle/>
                    <a:p>
                      <a:pPr algn="ctr"/>
                      <a:r>
                        <a:rPr lang="en-US" sz="1600"/>
                        <a:t>Question Segmentation</a:t>
                      </a:r>
                    </a:p>
                  </a:txBody>
                  <a:tcPr anchor="ctr"/>
                </a:tc>
                <a:extLst>
                  <a:ext uri="{0D108BD9-81ED-4DB2-BD59-A6C34878D82A}">
                    <a16:rowId xmlns:a16="http://schemas.microsoft.com/office/drawing/2014/main" val="10001"/>
                  </a:ext>
                </a:extLst>
              </a:tr>
              <a:tr h="386065">
                <a:tc>
                  <a:txBody>
                    <a:bodyPr/>
                    <a:lstStyle/>
                    <a:p>
                      <a:pPr algn="ctr"/>
                      <a:r>
                        <a:rPr lang="en-US" sz="1600"/>
                        <a:t>PTB</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a:t>Language Modeling</a:t>
                      </a:r>
                    </a:p>
                  </a:txBody>
                  <a:tcPr anchor="ctr"/>
                </a:tc>
                <a:extLst>
                  <a:ext uri="{0D108BD9-81ED-4DB2-BD59-A6C34878D82A}">
                    <a16:rowId xmlns:a16="http://schemas.microsoft.com/office/drawing/2014/main" val="10002"/>
                  </a:ext>
                </a:extLst>
              </a:tr>
              <a:tr h="386065">
                <a:tc>
                  <a:txBody>
                    <a:bodyPr/>
                    <a:lstStyle/>
                    <a:p>
                      <a:pPr algn="ctr"/>
                      <a:r>
                        <a:rPr lang="en-US" sz="1600"/>
                        <a:t>IMDB</a:t>
                      </a:r>
                    </a:p>
                  </a:txBody>
                  <a:tcPr anchor="ctr"/>
                </a:tc>
                <a:tc>
                  <a:txBody>
                    <a:bodyPr/>
                    <a:lstStyle/>
                    <a:p>
                      <a:pPr algn="ctr"/>
                      <a:r>
                        <a:rPr lang="en-US" sz="1600" b="0">
                          <a:effectLst/>
                        </a:rPr>
                        <a:t>Sentiment Analysis</a:t>
                      </a:r>
                      <a:endParaRPr lang="en-US" sz="16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3"/>
                  </a:ext>
                </a:extLst>
              </a:tr>
            </a:tbl>
          </a:graphicData>
        </a:graphic>
      </p:graphicFrame>
      <p:graphicFrame>
        <p:nvGraphicFramePr>
          <p:cNvPr id="8" name="Table 7">
            <a:extLst>
              <a:ext uri="{FF2B5EF4-FFF2-40B4-BE49-F238E27FC236}">
                <a16:creationId xmlns:a16="http://schemas.microsoft.com/office/drawing/2014/main" id="{C99405B3-F687-1344-B8B2-F853EA8FD1D4}"/>
              </a:ext>
            </a:extLst>
          </p:cNvPr>
          <p:cNvGraphicFramePr>
            <a:graphicFrameLocks noGrp="1"/>
          </p:cNvGraphicFramePr>
          <p:nvPr>
            <p:extLst>
              <p:ext uri="{D42A27DB-BD31-4B8C-83A1-F6EECF244321}">
                <p14:modId xmlns:p14="http://schemas.microsoft.com/office/powerpoint/2010/main" val="1895191528"/>
              </p:ext>
            </p:extLst>
          </p:nvPr>
        </p:nvGraphicFramePr>
        <p:xfrm>
          <a:off x="5898212" y="4948803"/>
          <a:ext cx="3815305" cy="1544260"/>
        </p:xfrm>
        <a:graphic>
          <a:graphicData uri="http://schemas.openxmlformats.org/drawingml/2006/table">
            <a:tbl>
              <a:tblPr firstRow="1" bandRow="1">
                <a:tableStyleId>{8A107856-5554-42FB-B03E-39F5DBC370BA}</a:tableStyleId>
              </a:tblPr>
              <a:tblGrid>
                <a:gridCol w="1234152">
                  <a:extLst>
                    <a:ext uri="{9D8B030D-6E8A-4147-A177-3AD203B41FA5}">
                      <a16:colId xmlns:a16="http://schemas.microsoft.com/office/drawing/2014/main" val="20000"/>
                    </a:ext>
                  </a:extLst>
                </a:gridCol>
                <a:gridCol w="2581153">
                  <a:extLst>
                    <a:ext uri="{9D8B030D-6E8A-4147-A177-3AD203B41FA5}">
                      <a16:colId xmlns:a16="http://schemas.microsoft.com/office/drawing/2014/main" val="20001"/>
                    </a:ext>
                  </a:extLst>
                </a:gridCol>
              </a:tblGrid>
              <a:tr h="386065">
                <a:tc>
                  <a:txBody>
                    <a:bodyPr/>
                    <a:lstStyle/>
                    <a:p>
                      <a:pPr algn="ctr"/>
                      <a:r>
                        <a:rPr lang="en-US" sz="1600"/>
                        <a:t>Name</a:t>
                      </a:r>
                    </a:p>
                  </a:txBody>
                  <a:tcPr anchor="ctr"/>
                </a:tc>
                <a:tc>
                  <a:txBody>
                    <a:bodyPr/>
                    <a:lstStyle/>
                    <a:p>
                      <a:pPr algn="ctr"/>
                      <a:r>
                        <a:rPr lang="en-US" sz="1600"/>
                        <a:t>Abbr.</a:t>
                      </a:r>
                    </a:p>
                  </a:txBody>
                  <a:tcPr anchor="ctr"/>
                </a:tc>
                <a:extLst>
                  <a:ext uri="{0D108BD9-81ED-4DB2-BD59-A6C34878D82A}">
                    <a16:rowId xmlns:a16="http://schemas.microsoft.com/office/drawing/2014/main" val="10000"/>
                  </a:ext>
                </a:extLst>
              </a:tr>
              <a:tr h="386065">
                <a:tc>
                  <a:txBody>
                    <a:bodyPr/>
                    <a:lstStyle/>
                    <a:p>
                      <a:pPr algn="ctr"/>
                      <a:r>
                        <a:rPr lang="en-US" sz="1600"/>
                        <a:t>WAYMO</a:t>
                      </a:r>
                    </a:p>
                  </a:txBody>
                  <a:tcPr anchor="ctr"/>
                </a:tc>
                <a:tc>
                  <a:txBody>
                    <a:bodyPr/>
                    <a:lstStyle/>
                    <a:p>
                      <a:pPr algn="ctr"/>
                      <a:r>
                        <a:rPr lang="en-US" sz="1600" b="0">
                          <a:effectLst/>
                        </a:rPr>
                        <a:t>Autonomous Driving</a:t>
                      </a:r>
                      <a:endParaRPr lang="en-US" sz="16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1"/>
                  </a:ext>
                </a:extLst>
              </a:tr>
              <a:tr h="386065">
                <a:tc>
                  <a:txBody>
                    <a:bodyPr/>
                    <a:lstStyle/>
                    <a:p>
                      <a:pPr algn="ctr"/>
                      <a:r>
                        <a:rPr lang="en-US" sz="1600"/>
                        <a:t>WMT</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a:t>Machine Translation</a:t>
                      </a:r>
                    </a:p>
                  </a:txBody>
                  <a:tcPr anchor="ctr"/>
                </a:tc>
                <a:extLst>
                  <a:ext uri="{0D108BD9-81ED-4DB2-BD59-A6C34878D82A}">
                    <a16:rowId xmlns:a16="http://schemas.microsoft.com/office/drawing/2014/main" val="10002"/>
                  </a:ext>
                </a:extLst>
              </a:tr>
              <a:tr h="386065">
                <a:tc>
                  <a:txBody>
                    <a:bodyPr/>
                    <a:lstStyle/>
                    <a:p>
                      <a:pPr algn="ctr"/>
                      <a:r>
                        <a:rPr lang="en-US" sz="1600"/>
                        <a:t>BABI</a:t>
                      </a:r>
                    </a:p>
                  </a:txBody>
                  <a:tcPr anchor="ctr"/>
                </a:tc>
                <a:tc>
                  <a:txBody>
                    <a:bodyPr/>
                    <a:lstStyle/>
                    <a:p>
                      <a:pPr algn="ctr"/>
                      <a:r>
                        <a:rPr lang="en-US" sz="1600"/>
                        <a:t>Question Answering</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75482235"/>
      </p:ext>
    </p:extLst>
  </p:cSld>
  <p:clrMapOvr>
    <a:masterClrMapping/>
  </p:clrMapOvr>
  <mc:AlternateContent xmlns:mc="http://schemas.openxmlformats.org/markup-compatibility/2006" xmlns:p14="http://schemas.microsoft.com/office/powerpoint/2010/main">
    <mc:Choice Requires="p14">
      <p:transition spd="slow" p14:dur="2000" advTm="2727"/>
    </mc:Choice>
    <mc:Fallback xmlns="">
      <p:transition spd="slow" advTm="272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0D7986-B502-CF49-8FE4-A39E914BAA0E}"/>
              </a:ext>
            </a:extLst>
          </p:cNvPr>
          <p:cNvSpPr>
            <a:spLocks noGrp="1"/>
          </p:cNvSpPr>
          <p:nvPr>
            <p:ph type="title"/>
          </p:nvPr>
        </p:nvSpPr>
        <p:spPr/>
        <p:txBody>
          <a:bodyPr/>
          <a:lstStyle/>
          <a:p>
            <a:r>
              <a:rPr lang="en-US"/>
              <a:t>Improvement on Performance Speedup</a:t>
            </a:r>
          </a:p>
        </p:txBody>
      </p:sp>
      <p:graphicFrame>
        <p:nvGraphicFramePr>
          <p:cNvPr id="6" name="Chart 5">
            <a:extLst>
              <a:ext uri="{FF2B5EF4-FFF2-40B4-BE49-F238E27FC236}">
                <a16:creationId xmlns:a16="http://schemas.microsoft.com/office/drawing/2014/main" id="{689277BA-2998-0346-A139-3A286B7C1588}"/>
              </a:ext>
            </a:extLst>
          </p:cNvPr>
          <p:cNvGraphicFramePr>
            <a:graphicFrameLocks/>
          </p:cNvGraphicFramePr>
          <p:nvPr>
            <p:extLst>
              <p:ext uri="{D42A27DB-BD31-4B8C-83A1-F6EECF244321}">
                <p14:modId xmlns:p14="http://schemas.microsoft.com/office/powerpoint/2010/main" val="316212011"/>
              </p:ext>
            </p:extLst>
          </p:nvPr>
        </p:nvGraphicFramePr>
        <p:xfrm>
          <a:off x="892303" y="1335009"/>
          <a:ext cx="10096106" cy="361046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ECE34ED1-16E3-D74D-BE12-AC08FEEA823B}"/>
              </a:ext>
            </a:extLst>
          </p:cNvPr>
          <p:cNvSpPr txBox="1"/>
          <p:nvPr/>
        </p:nvSpPr>
        <p:spPr>
          <a:xfrm>
            <a:off x="947633" y="5061326"/>
            <a:ext cx="10189649" cy="461665"/>
          </a:xfrm>
          <a:prstGeom prst="rect">
            <a:avLst/>
          </a:prstGeom>
          <a:noFill/>
        </p:spPr>
        <p:txBody>
          <a:bodyPr wrap="none" rtlCol="0">
            <a:spAutoFit/>
          </a:bodyPr>
          <a:lstStyle/>
          <a:p>
            <a:r>
              <a:rPr lang="en-US"/>
              <a:t>Software Level Optimization achieves an average of </a:t>
            </a:r>
            <a:r>
              <a:rPr lang="en-US">
                <a:solidFill>
                  <a:srgbClr val="FF0000"/>
                </a:solidFill>
              </a:rPr>
              <a:t>1.56x</a:t>
            </a:r>
            <a:r>
              <a:rPr lang="en-US"/>
              <a:t> Speedup (Up to </a:t>
            </a:r>
            <a:r>
              <a:rPr lang="en-US">
                <a:solidFill>
                  <a:srgbClr val="FF0000"/>
                </a:solidFill>
              </a:rPr>
              <a:t>1.79x</a:t>
            </a:r>
            <a:r>
              <a:rPr lang="en-US"/>
              <a:t>)</a:t>
            </a:r>
          </a:p>
        </p:txBody>
      </p:sp>
      <p:sp>
        <p:nvSpPr>
          <p:cNvPr id="8" name="TextBox 7">
            <a:extLst>
              <a:ext uri="{FF2B5EF4-FFF2-40B4-BE49-F238E27FC236}">
                <a16:creationId xmlns:a16="http://schemas.microsoft.com/office/drawing/2014/main" id="{DBC0BEC1-6497-1844-9DBF-1EDCDABFEE61}"/>
              </a:ext>
            </a:extLst>
          </p:cNvPr>
          <p:cNvSpPr txBox="1"/>
          <p:nvPr/>
        </p:nvSpPr>
        <p:spPr>
          <a:xfrm>
            <a:off x="947633" y="5622800"/>
            <a:ext cx="10294421" cy="461665"/>
          </a:xfrm>
          <a:prstGeom prst="rect">
            <a:avLst/>
          </a:prstGeom>
          <a:noFill/>
        </p:spPr>
        <p:txBody>
          <a:bodyPr wrap="none" rtlCol="0">
            <a:spAutoFit/>
          </a:bodyPr>
          <a:lstStyle/>
          <a:p>
            <a:r>
              <a:rPr lang="en-US"/>
              <a:t>Hardware Level Optimization achieves an average of </a:t>
            </a:r>
            <a:r>
              <a:rPr lang="en-US">
                <a:solidFill>
                  <a:srgbClr val="FF0000"/>
                </a:solidFill>
              </a:rPr>
              <a:t>1.42x</a:t>
            </a:r>
            <a:r>
              <a:rPr lang="en-US"/>
              <a:t> Speedup (Up to </a:t>
            </a:r>
            <a:r>
              <a:rPr lang="en-US">
                <a:solidFill>
                  <a:srgbClr val="FF0000"/>
                </a:solidFill>
              </a:rPr>
              <a:t>1.85x</a:t>
            </a:r>
            <a:r>
              <a:rPr lang="en-US"/>
              <a:t>)</a:t>
            </a:r>
          </a:p>
        </p:txBody>
      </p:sp>
      <p:sp>
        <p:nvSpPr>
          <p:cNvPr id="9" name="TextBox 8">
            <a:extLst>
              <a:ext uri="{FF2B5EF4-FFF2-40B4-BE49-F238E27FC236}">
                <a16:creationId xmlns:a16="http://schemas.microsoft.com/office/drawing/2014/main" id="{FB648B2B-227F-C745-A90E-66586D14D45B}"/>
              </a:ext>
            </a:extLst>
          </p:cNvPr>
          <p:cNvSpPr txBox="1"/>
          <p:nvPr/>
        </p:nvSpPr>
        <p:spPr>
          <a:xfrm>
            <a:off x="947633" y="6216358"/>
            <a:ext cx="8911670" cy="461665"/>
          </a:xfrm>
          <a:prstGeom prst="rect">
            <a:avLst/>
          </a:prstGeom>
          <a:noFill/>
        </p:spPr>
        <p:txBody>
          <a:bodyPr wrap="none" rtlCol="0">
            <a:spAutoFit/>
          </a:bodyPr>
          <a:lstStyle/>
          <a:p>
            <a:r>
              <a:rPr lang="en-US"/>
              <a:t>Together, </a:t>
            </a:r>
            <a:r>
              <a:rPr lang="el-GR"/>
              <a:t>η-</a:t>
            </a:r>
            <a:r>
              <a:rPr lang="en-US"/>
              <a:t>LSTM achieves an average of </a:t>
            </a:r>
            <a:r>
              <a:rPr lang="en-US">
                <a:solidFill>
                  <a:srgbClr val="FF0000"/>
                </a:solidFill>
              </a:rPr>
              <a:t>3.99x</a:t>
            </a:r>
            <a:r>
              <a:rPr lang="en-US"/>
              <a:t> Speedup (Up to </a:t>
            </a:r>
            <a:r>
              <a:rPr lang="en-US">
                <a:solidFill>
                  <a:srgbClr val="FF0000"/>
                </a:solidFill>
              </a:rPr>
              <a:t>5.73x</a:t>
            </a:r>
            <a:r>
              <a:rPr lang="en-US"/>
              <a:t>) </a:t>
            </a:r>
          </a:p>
        </p:txBody>
      </p:sp>
    </p:spTree>
    <p:custDataLst>
      <p:tags r:id="rId1"/>
    </p:custDataLst>
    <p:extLst>
      <p:ext uri="{BB962C8B-B14F-4D97-AF65-F5344CB8AC3E}">
        <p14:creationId xmlns:p14="http://schemas.microsoft.com/office/powerpoint/2010/main" val="1377368180"/>
      </p:ext>
    </p:extLst>
  </p:cSld>
  <p:clrMapOvr>
    <a:masterClrMapping/>
  </p:clrMapOvr>
  <mc:AlternateContent xmlns:mc="http://schemas.openxmlformats.org/markup-compatibility/2006" xmlns:p14="http://schemas.microsoft.com/office/powerpoint/2010/main">
    <mc:Choice Requires="p14">
      <p:transition spd="slow" p14:dur="2000" advTm="21818"/>
    </mc:Choice>
    <mc:Fallback xmlns="">
      <p:transition spd="slow" advTm="218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2" dur="250"/>
                                        <p:tgtEl>
                                          <p:spTgt spid="6">
                                            <p:graphicEl>
                                              <a:chart seriesIdx="0" categoryIdx="-4" bldStep="series"/>
                                            </p:graphicEl>
                                          </p:spTgt>
                                        </p:tgtEl>
                                      </p:cBhvr>
                                    </p:animEffect>
                                  </p:childTnLst>
                                </p:cTn>
                              </p:par>
                            </p:childTnLst>
                          </p:cTn>
                        </p:par>
                        <p:par>
                          <p:cTn id="13" fill="hold">
                            <p:stCondLst>
                              <p:cond delay="250"/>
                            </p:stCondLst>
                            <p:childTnLst>
                              <p:par>
                                <p:cTn id="14" presetID="22" presetClass="entr" presetSubtype="4" fill="hold" grpId="0" nodeType="afterEffect">
                                  <p:stCondLst>
                                    <p:cond delay="0"/>
                                  </p:stCondLst>
                                  <p:childTnLst>
                                    <p:set>
                                      <p:cBhvr>
                                        <p:cTn id="15"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6" dur="250"/>
                                        <p:tgtEl>
                                          <p:spTgt spid="6">
                                            <p:graphicEl>
                                              <a:chart seriesIdx="1" categoryIdx="-4" bldStep="series"/>
                                            </p:graphicEl>
                                          </p:spTgt>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20" dur="250"/>
                                        <p:tgtEl>
                                          <p:spTgt spid="6">
                                            <p:graphicEl>
                                              <a:chart seriesIdx="2" categoryIdx="-4" bldStep="series"/>
                                            </p:graphicEl>
                                          </p:spTgt>
                                        </p:tgtEl>
                                      </p:cBhvr>
                                    </p:animEffect>
                                  </p:childTnLst>
                                </p:cTn>
                              </p:par>
                            </p:childTnLst>
                          </p:cTn>
                        </p:par>
                        <p:par>
                          <p:cTn id="21" fill="hold">
                            <p:stCondLst>
                              <p:cond delay="750"/>
                            </p:stCondLst>
                            <p:childTnLst>
                              <p:par>
                                <p:cTn id="22" presetID="22" presetClass="entr" presetSubtype="4" fill="hold" grpId="0" nodeType="afterEffect">
                                  <p:stCondLst>
                                    <p:cond delay="0"/>
                                  </p:stCondLst>
                                  <p:childTnLst>
                                    <p:set>
                                      <p:cBhvr>
                                        <p:cTn id="23"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down)">
                                      <p:cBhvr>
                                        <p:cTn id="24" dur="250"/>
                                        <p:tgtEl>
                                          <p:spTgt spid="6">
                                            <p:graphicEl>
                                              <a:chart seriesIdx="3" categoryIdx="-4" bldStep="series"/>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graphicEl>
                                              <a:chart seriesIdx="4" categoryIdx="-4" bldStep="series"/>
                                            </p:graphicEl>
                                          </p:spTgt>
                                        </p:tgtEl>
                                        <p:attrNameLst>
                                          <p:attrName>style.visibility</p:attrName>
                                        </p:attrNameLst>
                                      </p:cBhvr>
                                      <p:to>
                                        <p:strVal val="visible"/>
                                      </p:to>
                                    </p:set>
                                    <p:animEffect transition="in" filter="wipe(down)">
                                      <p:cBhvr>
                                        <p:cTn id="34" dur="250"/>
                                        <p:tgtEl>
                                          <p:spTgt spid="6">
                                            <p:graphicEl>
                                              <a:chart seriesIdx="4" categoryIdx="-4" bldStep="series"/>
                                            </p:graphicEl>
                                          </p:spTgt>
                                        </p:tgtEl>
                                      </p:cBhvr>
                                    </p:animEffect>
                                  </p:childTnLst>
                                </p:cTn>
                              </p:par>
                            </p:childTnLst>
                          </p:cTn>
                        </p:par>
                        <p:par>
                          <p:cTn id="35" fill="hold">
                            <p:stCondLst>
                              <p:cond delay="250"/>
                            </p:stCondLst>
                            <p:childTnLst>
                              <p:par>
                                <p:cTn id="36" presetID="22" presetClass="entr" presetSubtype="4" fill="hold" grpId="0" nodeType="afterEffect">
                                  <p:stCondLst>
                                    <p:cond delay="0"/>
                                  </p:stCondLst>
                                  <p:childTnLst>
                                    <p:set>
                                      <p:cBhvr>
                                        <p:cTn id="37" dur="1" fill="hold">
                                          <p:stCondLst>
                                            <p:cond delay="0"/>
                                          </p:stCondLst>
                                        </p:cTn>
                                        <p:tgtEl>
                                          <p:spTgt spid="6">
                                            <p:graphicEl>
                                              <a:chart seriesIdx="5" categoryIdx="-4" bldStep="series"/>
                                            </p:graphicEl>
                                          </p:spTgt>
                                        </p:tgtEl>
                                        <p:attrNameLst>
                                          <p:attrName>style.visibility</p:attrName>
                                        </p:attrNameLst>
                                      </p:cBhvr>
                                      <p:to>
                                        <p:strVal val="visible"/>
                                      </p:to>
                                    </p:set>
                                    <p:animEffect transition="in" filter="wipe(down)">
                                      <p:cBhvr>
                                        <p:cTn id="38" dur="250"/>
                                        <p:tgtEl>
                                          <p:spTgt spid="6">
                                            <p:graphicEl>
                                              <a:chart seriesIdx="5" categoryIdx="-4" bldStep="series"/>
                                            </p:graphicEl>
                                          </p:spTgt>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6">
                                            <p:graphicEl>
                                              <a:chart seriesIdx="6" categoryIdx="-4" bldStep="series"/>
                                            </p:graphicEl>
                                          </p:spTgt>
                                        </p:tgtEl>
                                        <p:attrNameLst>
                                          <p:attrName>style.visibility</p:attrName>
                                        </p:attrNameLst>
                                      </p:cBhvr>
                                      <p:to>
                                        <p:strVal val="visible"/>
                                      </p:to>
                                    </p:set>
                                    <p:animEffect transition="in" filter="wipe(down)">
                                      <p:cBhvr>
                                        <p:cTn id="42" dur="250"/>
                                        <p:tgtEl>
                                          <p:spTgt spid="6">
                                            <p:graphicEl>
                                              <a:chart seriesIdx="6"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graphicEl>
                                              <a:chart seriesIdx="7" categoryIdx="-4" bldStep="series"/>
                                            </p:graphicEl>
                                          </p:spTgt>
                                        </p:tgtEl>
                                        <p:attrNameLst>
                                          <p:attrName>style.visibility</p:attrName>
                                        </p:attrNameLst>
                                      </p:cBhvr>
                                      <p:to>
                                        <p:strVal val="visible"/>
                                      </p:to>
                                    </p:set>
                                    <p:animEffect transition="in" filter="wipe(down)">
                                      <p:cBhvr>
                                        <p:cTn id="52" dur="500"/>
                                        <p:tgtEl>
                                          <p:spTgt spid="6">
                                            <p:graphicEl>
                                              <a:chart seriesIdx="7" categoryIdx="-4" bldStep="series"/>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399B9E-7DFD-664C-89D9-34C01C91D7D7}"/>
              </a:ext>
            </a:extLst>
          </p:cNvPr>
          <p:cNvSpPr>
            <a:spLocks noGrp="1"/>
          </p:cNvSpPr>
          <p:nvPr>
            <p:ph type="title"/>
          </p:nvPr>
        </p:nvSpPr>
        <p:spPr/>
        <p:txBody>
          <a:bodyPr/>
          <a:lstStyle/>
          <a:p>
            <a:r>
              <a:rPr lang="en-US"/>
              <a:t>Energy Savings</a:t>
            </a:r>
          </a:p>
        </p:txBody>
      </p:sp>
      <p:graphicFrame>
        <p:nvGraphicFramePr>
          <p:cNvPr id="5" name="Chart 4">
            <a:extLst>
              <a:ext uri="{FF2B5EF4-FFF2-40B4-BE49-F238E27FC236}">
                <a16:creationId xmlns:a16="http://schemas.microsoft.com/office/drawing/2014/main" id="{A264C492-B9D3-3143-9846-8A88E2716DF5}"/>
              </a:ext>
            </a:extLst>
          </p:cNvPr>
          <p:cNvGraphicFramePr>
            <a:graphicFrameLocks/>
          </p:cNvGraphicFramePr>
          <p:nvPr>
            <p:extLst>
              <p:ext uri="{D42A27DB-BD31-4B8C-83A1-F6EECF244321}">
                <p14:modId xmlns:p14="http://schemas.microsoft.com/office/powerpoint/2010/main" val="3176092498"/>
              </p:ext>
            </p:extLst>
          </p:nvPr>
        </p:nvGraphicFramePr>
        <p:xfrm>
          <a:off x="1223564" y="951676"/>
          <a:ext cx="9284015" cy="397517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FC7BC2AE-19A4-DE4C-A60C-86DC8FAAD840}"/>
              </a:ext>
            </a:extLst>
          </p:cNvPr>
          <p:cNvSpPr txBox="1"/>
          <p:nvPr/>
        </p:nvSpPr>
        <p:spPr>
          <a:xfrm>
            <a:off x="966294" y="5061326"/>
            <a:ext cx="10815077" cy="461665"/>
          </a:xfrm>
          <a:prstGeom prst="rect">
            <a:avLst/>
          </a:prstGeom>
          <a:noFill/>
        </p:spPr>
        <p:txBody>
          <a:bodyPr wrap="none" rtlCol="0">
            <a:spAutoFit/>
          </a:bodyPr>
          <a:lstStyle/>
          <a:p>
            <a:r>
              <a:rPr lang="en-US"/>
              <a:t>Software Level Optimization achieves an average of </a:t>
            </a:r>
            <a:r>
              <a:rPr lang="en-US">
                <a:solidFill>
                  <a:srgbClr val="FF0000"/>
                </a:solidFill>
              </a:rPr>
              <a:t>1.54x</a:t>
            </a:r>
            <a:r>
              <a:rPr lang="en-US"/>
              <a:t> Energy Saving (Up to </a:t>
            </a:r>
            <a:r>
              <a:rPr lang="en-US">
                <a:solidFill>
                  <a:srgbClr val="FF0000"/>
                </a:solidFill>
              </a:rPr>
              <a:t>1.78x</a:t>
            </a:r>
            <a:r>
              <a:rPr lang="en-US"/>
              <a:t>)</a:t>
            </a:r>
          </a:p>
        </p:txBody>
      </p:sp>
      <p:sp>
        <p:nvSpPr>
          <p:cNvPr id="7" name="TextBox 6">
            <a:extLst>
              <a:ext uri="{FF2B5EF4-FFF2-40B4-BE49-F238E27FC236}">
                <a16:creationId xmlns:a16="http://schemas.microsoft.com/office/drawing/2014/main" id="{071F4BB6-D5D2-4545-9F4D-07C7C7938F34}"/>
              </a:ext>
            </a:extLst>
          </p:cNvPr>
          <p:cNvSpPr txBox="1"/>
          <p:nvPr/>
        </p:nvSpPr>
        <p:spPr>
          <a:xfrm>
            <a:off x="966294" y="5622800"/>
            <a:ext cx="10988777" cy="461665"/>
          </a:xfrm>
          <a:prstGeom prst="rect">
            <a:avLst/>
          </a:prstGeom>
          <a:noFill/>
        </p:spPr>
        <p:txBody>
          <a:bodyPr wrap="none" rtlCol="0">
            <a:spAutoFit/>
          </a:bodyPr>
          <a:lstStyle/>
          <a:p>
            <a:r>
              <a:rPr lang="en-US"/>
              <a:t>Hardware Level Optimization achieves an average of </a:t>
            </a:r>
            <a:r>
              <a:rPr lang="en-US">
                <a:solidFill>
                  <a:srgbClr val="FF0000"/>
                </a:solidFill>
              </a:rPr>
              <a:t>1.67x </a:t>
            </a:r>
            <a:r>
              <a:rPr lang="en-US"/>
              <a:t>Energy Saving (Up to </a:t>
            </a:r>
            <a:r>
              <a:rPr lang="en-US">
                <a:solidFill>
                  <a:srgbClr val="FF0000"/>
                </a:solidFill>
              </a:rPr>
              <a:t>2.69x</a:t>
            </a:r>
            <a:r>
              <a:rPr lang="en-US"/>
              <a:t>) </a:t>
            </a:r>
          </a:p>
        </p:txBody>
      </p:sp>
      <p:sp>
        <p:nvSpPr>
          <p:cNvPr id="8" name="TextBox 7">
            <a:extLst>
              <a:ext uri="{FF2B5EF4-FFF2-40B4-BE49-F238E27FC236}">
                <a16:creationId xmlns:a16="http://schemas.microsoft.com/office/drawing/2014/main" id="{01966871-41EB-824C-B567-67E10F46BC38}"/>
              </a:ext>
            </a:extLst>
          </p:cNvPr>
          <p:cNvSpPr txBox="1"/>
          <p:nvPr/>
        </p:nvSpPr>
        <p:spPr>
          <a:xfrm>
            <a:off x="966294" y="6216358"/>
            <a:ext cx="9929834" cy="461665"/>
          </a:xfrm>
          <a:prstGeom prst="rect">
            <a:avLst/>
          </a:prstGeom>
          <a:noFill/>
        </p:spPr>
        <p:txBody>
          <a:bodyPr wrap="none" rtlCol="0">
            <a:spAutoFit/>
          </a:bodyPr>
          <a:lstStyle/>
          <a:p>
            <a:r>
              <a:rPr lang="en-US"/>
              <a:t>Together, </a:t>
            </a:r>
            <a:r>
              <a:rPr lang="el-GR"/>
              <a:t>η-</a:t>
            </a:r>
            <a:r>
              <a:rPr lang="en-US"/>
              <a:t>LSTM achieves on an average of </a:t>
            </a:r>
            <a:r>
              <a:rPr lang="en-US">
                <a:solidFill>
                  <a:srgbClr val="FF0000"/>
                </a:solidFill>
              </a:rPr>
              <a:t>2.75x</a:t>
            </a:r>
            <a:r>
              <a:rPr lang="en-US"/>
              <a:t> Energy Saving (Up to </a:t>
            </a:r>
            <a:r>
              <a:rPr lang="en-US">
                <a:solidFill>
                  <a:srgbClr val="FF0000"/>
                </a:solidFill>
              </a:rPr>
              <a:t>4.25x</a:t>
            </a:r>
            <a:r>
              <a:rPr lang="en-US"/>
              <a:t>) </a:t>
            </a:r>
          </a:p>
        </p:txBody>
      </p:sp>
    </p:spTree>
    <p:custDataLst>
      <p:tags r:id="rId1"/>
    </p:custDataLst>
    <p:extLst>
      <p:ext uri="{BB962C8B-B14F-4D97-AF65-F5344CB8AC3E}">
        <p14:creationId xmlns:p14="http://schemas.microsoft.com/office/powerpoint/2010/main" val="1407524122"/>
      </p:ext>
    </p:extLst>
  </p:cSld>
  <p:clrMapOvr>
    <a:masterClrMapping/>
  </p:clrMapOvr>
  <mc:AlternateContent xmlns:mc="http://schemas.openxmlformats.org/markup-compatibility/2006" xmlns:p14="http://schemas.microsoft.com/office/powerpoint/2010/main">
    <mc:Choice Requires="p14">
      <p:transition spd="slow" p14:dur="2000" advTm="27033"/>
    </mc:Choice>
    <mc:Fallback xmlns="">
      <p:transition spd="slow" advTm="270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down)">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down)">
                                      <p:cBhvr>
                                        <p:cTn id="12" dur="250"/>
                                        <p:tgtEl>
                                          <p:spTgt spid="5">
                                            <p:graphicEl>
                                              <a:chart seriesIdx="0" categoryIdx="-4" bldStep="series"/>
                                            </p:graphicEl>
                                          </p:spTgt>
                                        </p:tgtEl>
                                      </p:cBhvr>
                                    </p:animEffect>
                                  </p:childTnLst>
                                </p:cTn>
                              </p:par>
                            </p:childTnLst>
                          </p:cTn>
                        </p:par>
                        <p:par>
                          <p:cTn id="13" fill="hold">
                            <p:stCondLst>
                              <p:cond delay="250"/>
                            </p:stCondLst>
                            <p:childTnLst>
                              <p:par>
                                <p:cTn id="14" presetID="22" presetClass="entr" presetSubtype="4" fill="hold" grpId="0" nodeType="afterEffect">
                                  <p:stCondLst>
                                    <p:cond delay="0"/>
                                  </p:stCondLst>
                                  <p:childTnLst>
                                    <p:set>
                                      <p:cBhvr>
                                        <p:cTn id="15"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down)">
                                      <p:cBhvr>
                                        <p:cTn id="16" dur="250"/>
                                        <p:tgtEl>
                                          <p:spTgt spid="5">
                                            <p:graphicEl>
                                              <a:chart seriesIdx="1" categoryIdx="-4" bldStep="series"/>
                                            </p:graphicEl>
                                          </p:spTgt>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down)">
                                      <p:cBhvr>
                                        <p:cTn id="20" dur="250"/>
                                        <p:tgtEl>
                                          <p:spTgt spid="5">
                                            <p:graphicEl>
                                              <a:chart seriesIdx="2" categoryIdx="-4" bldStep="series"/>
                                            </p:graphicEl>
                                          </p:spTgt>
                                        </p:tgtEl>
                                      </p:cBhvr>
                                    </p:animEffect>
                                  </p:childTnLst>
                                </p:cTn>
                              </p:par>
                            </p:childTnLst>
                          </p:cTn>
                        </p:par>
                        <p:par>
                          <p:cTn id="21" fill="hold">
                            <p:stCondLst>
                              <p:cond delay="750"/>
                            </p:stCondLst>
                            <p:childTnLst>
                              <p:par>
                                <p:cTn id="22" presetID="22" presetClass="entr" presetSubtype="4" fill="hold" grpId="0" nodeType="afterEffect">
                                  <p:stCondLst>
                                    <p:cond delay="0"/>
                                  </p:stCondLst>
                                  <p:childTnLst>
                                    <p:set>
                                      <p:cBhvr>
                                        <p:cTn id="23" dur="1" fill="hold">
                                          <p:stCondLst>
                                            <p:cond delay="0"/>
                                          </p:stCondLst>
                                        </p:cTn>
                                        <p:tgtEl>
                                          <p:spTgt spid="5">
                                            <p:graphicEl>
                                              <a:chart seriesIdx="3" categoryIdx="-4" bldStep="series"/>
                                            </p:graphicEl>
                                          </p:spTgt>
                                        </p:tgtEl>
                                        <p:attrNameLst>
                                          <p:attrName>style.visibility</p:attrName>
                                        </p:attrNameLst>
                                      </p:cBhvr>
                                      <p:to>
                                        <p:strVal val="visible"/>
                                      </p:to>
                                    </p:set>
                                    <p:animEffect transition="in" filter="wipe(down)">
                                      <p:cBhvr>
                                        <p:cTn id="24" dur="250"/>
                                        <p:tgtEl>
                                          <p:spTgt spid="5">
                                            <p:graphicEl>
                                              <a:chart seriesIdx="3" categoryIdx="-4" bldStep="series"/>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graphicEl>
                                              <a:chart seriesIdx="4" categoryIdx="-4" bldStep="series"/>
                                            </p:graphicEl>
                                          </p:spTgt>
                                        </p:tgtEl>
                                        <p:attrNameLst>
                                          <p:attrName>style.visibility</p:attrName>
                                        </p:attrNameLst>
                                      </p:cBhvr>
                                      <p:to>
                                        <p:strVal val="visible"/>
                                      </p:to>
                                    </p:set>
                                    <p:animEffect transition="in" filter="wipe(down)">
                                      <p:cBhvr>
                                        <p:cTn id="29" dur="500"/>
                                        <p:tgtEl>
                                          <p:spTgt spid="5">
                                            <p:graphicEl>
                                              <a:chart seriesIdx="4" categoryIdx="-4" bldStep="series"/>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graphicEl>
                                              <a:chart seriesIdx="5" categoryIdx="-4" bldStep="series"/>
                                            </p:graphicEl>
                                          </p:spTgt>
                                        </p:tgtEl>
                                        <p:attrNameLst>
                                          <p:attrName>style.visibility</p:attrName>
                                        </p:attrNameLst>
                                      </p:cBhvr>
                                      <p:to>
                                        <p:strVal val="visible"/>
                                      </p:to>
                                    </p:set>
                                    <p:animEffect transition="in" filter="wipe(down)">
                                      <p:cBhvr>
                                        <p:cTn id="34" dur="500"/>
                                        <p:tgtEl>
                                          <p:spTgt spid="5">
                                            <p:graphicEl>
                                              <a:chart seriesIdx="5" categoryIdx="-4" bldStep="series"/>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graphicEl>
                                              <a:chart seriesIdx="6" categoryIdx="-4" bldStep="series"/>
                                            </p:graphicEl>
                                          </p:spTgt>
                                        </p:tgtEl>
                                        <p:attrNameLst>
                                          <p:attrName>style.visibility</p:attrName>
                                        </p:attrNameLst>
                                      </p:cBhvr>
                                      <p:to>
                                        <p:strVal val="visible"/>
                                      </p:to>
                                    </p:set>
                                    <p:animEffect transition="in" filter="wipe(down)">
                                      <p:cBhvr>
                                        <p:cTn id="39" dur="500"/>
                                        <p:tgtEl>
                                          <p:spTgt spid="5">
                                            <p:graphicEl>
                                              <a:chart seriesIdx="6" categoryIdx="-4" bldStep="series"/>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
                                            <p:graphicEl>
                                              <a:chart seriesIdx="7" categoryIdx="-4" bldStep="series"/>
                                            </p:graphicEl>
                                          </p:spTgt>
                                        </p:tgtEl>
                                        <p:attrNameLst>
                                          <p:attrName>style.visibility</p:attrName>
                                        </p:attrNameLst>
                                      </p:cBhvr>
                                      <p:to>
                                        <p:strVal val="visible"/>
                                      </p:to>
                                    </p:set>
                                    <p:animEffect transition="in" filter="wipe(down)">
                                      <p:cBhvr>
                                        <p:cTn id="44" dur="500"/>
                                        <p:tgtEl>
                                          <p:spTgt spid="5">
                                            <p:graphicEl>
                                              <a:chart seriesIdx="7" categoryIdx="-4" bldStep="series"/>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5D7BFA-ADCF-2B49-B92C-FEC8E0552BB7}"/>
              </a:ext>
            </a:extLst>
          </p:cNvPr>
          <p:cNvSpPr>
            <a:spLocks noGrp="1"/>
          </p:cNvSpPr>
          <p:nvPr>
            <p:ph type="title"/>
          </p:nvPr>
        </p:nvSpPr>
        <p:spPr/>
        <p:txBody>
          <a:bodyPr/>
          <a:lstStyle/>
          <a:p>
            <a:r>
              <a:rPr lang="en-US"/>
              <a:t>Improvement on Data Movement</a:t>
            </a:r>
          </a:p>
        </p:txBody>
      </p:sp>
      <p:graphicFrame>
        <p:nvGraphicFramePr>
          <p:cNvPr id="20" name="Chart 19">
            <a:extLst>
              <a:ext uri="{FF2B5EF4-FFF2-40B4-BE49-F238E27FC236}">
                <a16:creationId xmlns:a16="http://schemas.microsoft.com/office/drawing/2014/main" id="{E311D8D1-B273-FB4B-AE09-32291AC7DF73}"/>
              </a:ext>
            </a:extLst>
          </p:cNvPr>
          <p:cNvGraphicFramePr>
            <a:graphicFrameLocks/>
          </p:cNvGraphicFramePr>
          <p:nvPr>
            <p:extLst>
              <p:ext uri="{D42A27DB-BD31-4B8C-83A1-F6EECF244321}">
                <p14:modId xmlns:p14="http://schemas.microsoft.com/office/powerpoint/2010/main" val="1677228870"/>
              </p:ext>
            </p:extLst>
          </p:nvPr>
        </p:nvGraphicFramePr>
        <p:xfrm>
          <a:off x="0" y="1655014"/>
          <a:ext cx="3994619" cy="37293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A71F7BD4-1E3B-8F44-853B-95A3D099A6F2}"/>
              </a:ext>
            </a:extLst>
          </p:cNvPr>
          <p:cNvGraphicFramePr>
            <a:graphicFrameLocks/>
          </p:cNvGraphicFramePr>
          <p:nvPr>
            <p:extLst>
              <p:ext uri="{D42A27DB-BD31-4B8C-83A1-F6EECF244321}">
                <p14:modId xmlns:p14="http://schemas.microsoft.com/office/powerpoint/2010/main" val="2459480758"/>
              </p:ext>
            </p:extLst>
          </p:nvPr>
        </p:nvGraphicFramePr>
        <p:xfrm>
          <a:off x="4113627" y="1655013"/>
          <a:ext cx="4045183" cy="37293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D7FEC770-96D4-0544-A52A-6230D6F72844}"/>
              </a:ext>
            </a:extLst>
          </p:cNvPr>
          <p:cNvGraphicFramePr>
            <a:graphicFrameLocks/>
          </p:cNvGraphicFramePr>
          <p:nvPr>
            <p:extLst>
              <p:ext uri="{D42A27DB-BD31-4B8C-83A1-F6EECF244321}">
                <p14:modId xmlns:p14="http://schemas.microsoft.com/office/powerpoint/2010/main" val="2209666587"/>
              </p:ext>
            </p:extLst>
          </p:nvPr>
        </p:nvGraphicFramePr>
        <p:xfrm>
          <a:off x="8277818" y="1655013"/>
          <a:ext cx="3914182" cy="3729347"/>
        </p:xfrm>
        <a:graphic>
          <a:graphicData uri="http://schemas.openxmlformats.org/drawingml/2006/chart">
            <c:chart xmlns:c="http://schemas.openxmlformats.org/drawingml/2006/chart" xmlns:r="http://schemas.openxmlformats.org/officeDocument/2006/relationships" r:id="rId5"/>
          </a:graphicData>
        </a:graphic>
      </p:graphicFrame>
      <p:cxnSp>
        <p:nvCxnSpPr>
          <p:cNvPr id="23" name="Straight Connector 22">
            <a:extLst>
              <a:ext uri="{FF2B5EF4-FFF2-40B4-BE49-F238E27FC236}">
                <a16:creationId xmlns:a16="http://schemas.microsoft.com/office/drawing/2014/main" id="{25F3E80C-FB1B-9E4E-B895-1BC848BDFA74}"/>
              </a:ext>
            </a:extLst>
          </p:cNvPr>
          <p:cNvCxnSpPr/>
          <p:nvPr/>
        </p:nvCxnSpPr>
        <p:spPr>
          <a:xfrm>
            <a:off x="2865747" y="1572387"/>
            <a:ext cx="311085" cy="0"/>
          </a:xfrm>
          <a:prstGeom prst="line">
            <a:avLst/>
          </a:prstGeom>
          <a:noFill/>
          <a:ln w="38100" cap="flat" cmpd="sng" algn="ctr">
            <a:solidFill>
              <a:srgbClr val="5B9BD5"/>
            </a:solidFill>
            <a:prstDash val="solid"/>
            <a:miter lim="800000"/>
          </a:ln>
          <a:effectLst/>
        </p:spPr>
      </p:cxnSp>
      <p:sp>
        <p:nvSpPr>
          <p:cNvPr id="24" name="TextBox 23">
            <a:extLst>
              <a:ext uri="{FF2B5EF4-FFF2-40B4-BE49-F238E27FC236}">
                <a16:creationId xmlns:a16="http://schemas.microsoft.com/office/drawing/2014/main" id="{45B67DB7-2CF8-DC48-8487-C59663B29645}"/>
              </a:ext>
            </a:extLst>
          </p:cNvPr>
          <p:cNvSpPr txBox="1"/>
          <p:nvPr/>
        </p:nvSpPr>
        <p:spPr>
          <a:xfrm>
            <a:off x="3176832" y="1387721"/>
            <a:ext cx="96712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rPr>
              <a:t>TREC10</a:t>
            </a:r>
          </a:p>
        </p:txBody>
      </p:sp>
      <p:cxnSp>
        <p:nvCxnSpPr>
          <p:cNvPr id="25" name="Straight Connector 24">
            <a:extLst>
              <a:ext uri="{FF2B5EF4-FFF2-40B4-BE49-F238E27FC236}">
                <a16:creationId xmlns:a16="http://schemas.microsoft.com/office/drawing/2014/main" id="{B3C4E8E5-55AE-E94B-A06D-5ED18F403A5F}"/>
              </a:ext>
            </a:extLst>
          </p:cNvPr>
          <p:cNvCxnSpPr/>
          <p:nvPr/>
        </p:nvCxnSpPr>
        <p:spPr>
          <a:xfrm>
            <a:off x="4194926" y="1572387"/>
            <a:ext cx="311085" cy="0"/>
          </a:xfrm>
          <a:prstGeom prst="line">
            <a:avLst/>
          </a:prstGeom>
          <a:noFill/>
          <a:ln w="38100" cap="flat" cmpd="sng" algn="ctr">
            <a:solidFill>
              <a:srgbClr val="ED7D31"/>
            </a:solidFill>
            <a:prstDash val="solid"/>
            <a:miter lim="800000"/>
          </a:ln>
          <a:effectLst/>
        </p:spPr>
      </p:cxnSp>
      <p:sp>
        <p:nvSpPr>
          <p:cNvPr id="26" name="TextBox 25">
            <a:extLst>
              <a:ext uri="{FF2B5EF4-FFF2-40B4-BE49-F238E27FC236}">
                <a16:creationId xmlns:a16="http://schemas.microsoft.com/office/drawing/2014/main" id="{D02C04A4-D3ED-AD45-AFDE-F49762DA1E5E}"/>
              </a:ext>
            </a:extLst>
          </p:cNvPr>
          <p:cNvSpPr txBox="1"/>
          <p:nvPr/>
        </p:nvSpPr>
        <p:spPr>
          <a:xfrm>
            <a:off x="4506011" y="1387721"/>
            <a:ext cx="58105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rPr>
              <a:t>PTB</a:t>
            </a:r>
          </a:p>
        </p:txBody>
      </p:sp>
      <p:cxnSp>
        <p:nvCxnSpPr>
          <p:cNvPr id="27" name="Straight Connector 26">
            <a:extLst>
              <a:ext uri="{FF2B5EF4-FFF2-40B4-BE49-F238E27FC236}">
                <a16:creationId xmlns:a16="http://schemas.microsoft.com/office/drawing/2014/main" id="{26A897DE-1245-964C-8122-636FF178F0A0}"/>
              </a:ext>
            </a:extLst>
          </p:cNvPr>
          <p:cNvCxnSpPr/>
          <p:nvPr/>
        </p:nvCxnSpPr>
        <p:spPr>
          <a:xfrm>
            <a:off x="5174714" y="1572387"/>
            <a:ext cx="311085" cy="0"/>
          </a:xfrm>
          <a:prstGeom prst="line">
            <a:avLst/>
          </a:prstGeom>
          <a:noFill/>
          <a:ln w="38100" cap="flat" cmpd="sng" algn="ctr">
            <a:solidFill>
              <a:srgbClr val="A5A5A5"/>
            </a:solidFill>
            <a:prstDash val="solid"/>
            <a:miter lim="800000"/>
          </a:ln>
          <a:effectLst/>
        </p:spPr>
      </p:cxnSp>
      <p:sp>
        <p:nvSpPr>
          <p:cNvPr id="28" name="TextBox 27">
            <a:extLst>
              <a:ext uri="{FF2B5EF4-FFF2-40B4-BE49-F238E27FC236}">
                <a16:creationId xmlns:a16="http://schemas.microsoft.com/office/drawing/2014/main" id="{B070A870-C57E-954B-825B-574E11FBCE64}"/>
              </a:ext>
            </a:extLst>
          </p:cNvPr>
          <p:cNvSpPr txBox="1"/>
          <p:nvPr/>
        </p:nvSpPr>
        <p:spPr>
          <a:xfrm>
            <a:off x="5485799" y="1387721"/>
            <a:ext cx="7649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rPr>
              <a:t>IMDB</a:t>
            </a:r>
          </a:p>
        </p:txBody>
      </p:sp>
      <p:cxnSp>
        <p:nvCxnSpPr>
          <p:cNvPr id="29" name="Straight Connector 28">
            <a:extLst>
              <a:ext uri="{FF2B5EF4-FFF2-40B4-BE49-F238E27FC236}">
                <a16:creationId xmlns:a16="http://schemas.microsoft.com/office/drawing/2014/main" id="{2983F93C-7EA1-9743-AB27-89A509B9C34B}"/>
              </a:ext>
            </a:extLst>
          </p:cNvPr>
          <p:cNvCxnSpPr/>
          <p:nvPr/>
        </p:nvCxnSpPr>
        <p:spPr>
          <a:xfrm>
            <a:off x="6322240" y="1572387"/>
            <a:ext cx="311085" cy="0"/>
          </a:xfrm>
          <a:prstGeom prst="line">
            <a:avLst/>
          </a:prstGeom>
          <a:noFill/>
          <a:ln w="38100" cap="flat" cmpd="sng" algn="ctr">
            <a:solidFill>
              <a:srgbClr val="FFC000"/>
            </a:solidFill>
            <a:prstDash val="solid"/>
            <a:miter lim="800000"/>
          </a:ln>
          <a:effectLst/>
        </p:spPr>
      </p:cxnSp>
      <p:sp>
        <p:nvSpPr>
          <p:cNvPr id="30" name="TextBox 29">
            <a:extLst>
              <a:ext uri="{FF2B5EF4-FFF2-40B4-BE49-F238E27FC236}">
                <a16:creationId xmlns:a16="http://schemas.microsoft.com/office/drawing/2014/main" id="{936BB9F5-A6CB-524F-A567-0A8B577F495B}"/>
              </a:ext>
            </a:extLst>
          </p:cNvPr>
          <p:cNvSpPr txBox="1"/>
          <p:nvPr/>
        </p:nvSpPr>
        <p:spPr>
          <a:xfrm>
            <a:off x="6633325" y="1387721"/>
            <a:ext cx="104547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rPr>
              <a:t>WAYMO</a:t>
            </a:r>
          </a:p>
        </p:txBody>
      </p:sp>
      <p:cxnSp>
        <p:nvCxnSpPr>
          <p:cNvPr id="31" name="Straight Connector 30">
            <a:extLst>
              <a:ext uri="{FF2B5EF4-FFF2-40B4-BE49-F238E27FC236}">
                <a16:creationId xmlns:a16="http://schemas.microsoft.com/office/drawing/2014/main" id="{7A71B79A-DF05-BA41-8041-68277306AC03}"/>
              </a:ext>
            </a:extLst>
          </p:cNvPr>
          <p:cNvCxnSpPr/>
          <p:nvPr/>
        </p:nvCxnSpPr>
        <p:spPr>
          <a:xfrm>
            <a:off x="7719706" y="1572387"/>
            <a:ext cx="311085" cy="0"/>
          </a:xfrm>
          <a:prstGeom prst="line">
            <a:avLst/>
          </a:prstGeom>
          <a:noFill/>
          <a:ln w="38100" cap="flat" cmpd="sng" algn="ctr">
            <a:solidFill>
              <a:srgbClr val="4472C4"/>
            </a:solidFill>
            <a:prstDash val="solid"/>
            <a:miter lim="800000"/>
          </a:ln>
          <a:effectLst/>
        </p:spPr>
      </p:cxnSp>
      <p:sp>
        <p:nvSpPr>
          <p:cNvPr id="32" name="TextBox 31">
            <a:extLst>
              <a:ext uri="{FF2B5EF4-FFF2-40B4-BE49-F238E27FC236}">
                <a16:creationId xmlns:a16="http://schemas.microsoft.com/office/drawing/2014/main" id="{7877C036-84E7-4A45-B467-BC6707F67C38}"/>
              </a:ext>
            </a:extLst>
          </p:cNvPr>
          <p:cNvSpPr txBox="1"/>
          <p:nvPr/>
        </p:nvSpPr>
        <p:spPr>
          <a:xfrm>
            <a:off x="8030791" y="1387721"/>
            <a:ext cx="75693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rPr>
              <a:t>WMT</a:t>
            </a:r>
          </a:p>
        </p:txBody>
      </p:sp>
      <p:cxnSp>
        <p:nvCxnSpPr>
          <p:cNvPr id="33" name="Straight Connector 32">
            <a:extLst>
              <a:ext uri="{FF2B5EF4-FFF2-40B4-BE49-F238E27FC236}">
                <a16:creationId xmlns:a16="http://schemas.microsoft.com/office/drawing/2014/main" id="{29D191C5-CE9F-4C4B-AF62-663C48D55E67}"/>
              </a:ext>
            </a:extLst>
          </p:cNvPr>
          <p:cNvCxnSpPr/>
          <p:nvPr/>
        </p:nvCxnSpPr>
        <p:spPr>
          <a:xfrm>
            <a:off x="8859217" y="1572387"/>
            <a:ext cx="311085" cy="0"/>
          </a:xfrm>
          <a:prstGeom prst="line">
            <a:avLst/>
          </a:prstGeom>
          <a:noFill/>
          <a:ln w="38100" cap="flat" cmpd="sng" algn="ctr">
            <a:solidFill>
              <a:srgbClr val="70AD47"/>
            </a:solidFill>
            <a:prstDash val="solid"/>
            <a:miter lim="800000"/>
          </a:ln>
          <a:effectLst/>
        </p:spPr>
      </p:cxnSp>
      <p:sp>
        <p:nvSpPr>
          <p:cNvPr id="34" name="TextBox 33">
            <a:extLst>
              <a:ext uri="{FF2B5EF4-FFF2-40B4-BE49-F238E27FC236}">
                <a16:creationId xmlns:a16="http://schemas.microsoft.com/office/drawing/2014/main" id="{8658B998-8CC7-6F43-BDD9-D30D70DAC55B}"/>
              </a:ext>
            </a:extLst>
          </p:cNvPr>
          <p:cNvSpPr txBox="1"/>
          <p:nvPr/>
        </p:nvSpPr>
        <p:spPr>
          <a:xfrm>
            <a:off x="9170302" y="1387721"/>
            <a:ext cx="67428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rPr>
              <a:t>BABI</a:t>
            </a:r>
          </a:p>
        </p:txBody>
      </p:sp>
      <p:sp>
        <p:nvSpPr>
          <p:cNvPr id="35" name="Oval 34">
            <a:extLst>
              <a:ext uri="{FF2B5EF4-FFF2-40B4-BE49-F238E27FC236}">
                <a16:creationId xmlns:a16="http://schemas.microsoft.com/office/drawing/2014/main" id="{13C3FD46-9E0E-984A-AB11-DED85B4B093A}"/>
              </a:ext>
            </a:extLst>
          </p:cNvPr>
          <p:cNvSpPr/>
          <p:nvPr/>
        </p:nvSpPr>
        <p:spPr>
          <a:xfrm>
            <a:off x="2967181" y="1519508"/>
            <a:ext cx="115824" cy="115824"/>
          </a:xfrm>
          <a:prstGeom prst="ellipse">
            <a:avLst/>
          </a:prstGeom>
          <a:solidFill>
            <a:sysClr val="window" lastClr="FFFFFF"/>
          </a:solidFill>
          <a:ln w="28575"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668FDCFB-4582-7644-A99B-D9D8CD61399B}"/>
              </a:ext>
            </a:extLst>
          </p:cNvPr>
          <p:cNvSpPr/>
          <p:nvPr/>
        </p:nvSpPr>
        <p:spPr>
          <a:xfrm>
            <a:off x="4285914" y="1511806"/>
            <a:ext cx="125132" cy="125132"/>
          </a:xfrm>
          <a:prstGeom prst="rect">
            <a:avLst/>
          </a:prstGeom>
          <a:solidFill>
            <a:sysClr val="window" lastClr="FFFFFF"/>
          </a:solidFill>
          <a:ln w="28575"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Isosceles Triangle 28">
            <a:extLst>
              <a:ext uri="{FF2B5EF4-FFF2-40B4-BE49-F238E27FC236}">
                <a16:creationId xmlns:a16="http://schemas.microsoft.com/office/drawing/2014/main" id="{C7A1CCB3-3E6E-414B-A9F1-064C03A4905E}"/>
              </a:ext>
            </a:extLst>
          </p:cNvPr>
          <p:cNvSpPr/>
          <p:nvPr/>
        </p:nvSpPr>
        <p:spPr>
          <a:xfrm>
            <a:off x="5263775" y="1499614"/>
            <a:ext cx="157432" cy="135718"/>
          </a:xfrm>
          <a:prstGeom prst="triangle">
            <a:avLst/>
          </a:prstGeom>
          <a:solidFill>
            <a:sysClr val="window" lastClr="FFFFFF"/>
          </a:solidFill>
          <a:ln w="28575"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Diamond 37">
            <a:extLst>
              <a:ext uri="{FF2B5EF4-FFF2-40B4-BE49-F238E27FC236}">
                <a16:creationId xmlns:a16="http://schemas.microsoft.com/office/drawing/2014/main" id="{A008FD5E-2530-9A48-9710-96F5B9FB6AC8}"/>
              </a:ext>
            </a:extLst>
          </p:cNvPr>
          <p:cNvSpPr/>
          <p:nvPr/>
        </p:nvSpPr>
        <p:spPr>
          <a:xfrm>
            <a:off x="6408420" y="1499614"/>
            <a:ext cx="152400" cy="152400"/>
          </a:xfrm>
          <a:prstGeom prst="diamond">
            <a:avLst/>
          </a:prstGeom>
          <a:solidFill>
            <a:sysClr val="window" lastClr="FFFFFF"/>
          </a:solidFill>
          <a:ln w="28575"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Plus 38">
            <a:extLst>
              <a:ext uri="{FF2B5EF4-FFF2-40B4-BE49-F238E27FC236}">
                <a16:creationId xmlns:a16="http://schemas.microsoft.com/office/drawing/2014/main" id="{F7F56436-D5D2-4E4F-86BA-EE3ECFCD5E68}"/>
              </a:ext>
            </a:extLst>
          </p:cNvPr>
          <p:cNvSpPr/>
          <p:nvPr/>
        </p:nvSpPr>
        <p:spPr>
          <a:xfrm>
            <a:off x="7747143" y="1443140"/>
            <a:ext cx="254844" cy="254844"/>
          </a:xfrm>
          <a:prstGeom prst="mathPlus">
            <a:avLst>
              <a:gd name="adj1" fmla="val 7648"/>
            </a:avLst>
          </a:prstGeom>
          <a:solidFill>
            <a:srgbClr val="4472C4"/>
          </a:solid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Plus 39">
            <a:extLst>
              <a:ext uri="{FF2B5EF4-FFF2-40B4-BE49-F238E27FC236}">
                <a16:creationId xmlns:a16="http://schemas.microsoft.com/office/drawing/2014/main" id="{B93FEC29-5C08-D049-9EC7-62B012A18C39}"/>
              </a:ext>
            </a:extLst>
          </p:cNvPr>
          <p:cNvSpPr/>
          <p:nvPr/>
        </p:nvSpPr>
        <p:spPr>
          <a:xfrm rot="2700000">
            <a:off x="8879898" y="1443140"/>
            <a:ext cx="254844" cy="254844"/>
          </a:xfrm>
          <a:prstGeom prst="mathPlus">
            <a:avLst>
              <a:gd name="adj1" fmla="val 7648"/>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926E0C10-78EB-784B-A674-918A723258A9}"/>
              </a:ext>
            </a:extLst>
          </p:cNvPr>
          <p:cNvSpPr txBox="1"/>
          <p:nvPr/>
        </p:nvSpPr>
        <p:spPr>
          <a:xfrm>
            <a:off x="613673" y="5649013"/>
            <a:ext cx="11273527" cy="830997"/>
          </a:xfrm>
          <a:prstGeom prst="rect">
            <a:avLst/>
          </a:prstGeom>
          <a:noFill/>
        </p:spPr>
        <p:txBody>
          <a:bodyPr wrap="square" rtlCol="0">
            <a:spAutoFit/>
          </a:bodyPr>
          <a:lstStyle/>
          <a:p>
            <a:pPr algn="ctr"/>
            <a:r>
              <a:rPr lang="el-GR"/>
              <a:t>η-</a:t>
            </a:r>
            <a:r>
              <a:rPr lang="en-US"/>
              <a:t>LSTM’s software-level design can significantly reduce the data movement for weights, activations, and intermediate variables.  </a:t>
            </a:r>
          </a:p>
        </p:txBody>
      </p:sp>
    </p:spTree>
    <p:extLst>
      <p:ext uri="{BB962C8B-B14F-4D97-AF65-F5344CB8AC3E}">
        <p14:creationId xmlns:p14="http://schemas.microsoft.com/office/powerpoint/2010/main" val="3571090463"/>
      </p:ext>
    </p:extLst>
  </p:cSld>
  <p:clrMapOvr>
    <a:masterClrMapping/>
  </p:clrMapOvr>
  <mc:AlternateContent xmlns:mc="http://schemas.openxmlformats.org/markup-compatibility/2006" xmlns:p14="http://schemas.microsoft.com/office/powerpoint/2010/main">
    <mc:Choice Requires="p14">
      <p:transition spd="slow" p14:dur="2000" advTm="1716"/>
    </mc:Choice>
    <mc:Fallback xmlns="">
      <p:transition spd="slow" advTm="171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4B0290-E387-8E4A-A21A-49DEA18ACB8A}"/>
              </a:ext>
            </a:extLst>
          </p:cNvPr>
          <p:cNvSpPr>
            <a:spLocks noGrp="1"/>
          </p:cNvSpPr>
          <p:nvPr>
            <p:ph type="title"/>
          </p:nvPr>
        </p:nvSpPr>
        <p:spPr/>
        <p:txBody>
          <a:bodyPr/>
          <a:lstStyle/>
          <a:p>
            <a:r>
              <a:rPr lang="en-US"/>
              <a:t>Improvement on Memory Footprint</a:t>
            </a:r>
          </a:p>
        </p:txBody>
      </p:sp>
      <p:graphicFrame>
        <p:nvGraphicFramePr>
          <p:cNvPr id="5" name="Chart 4">
            <a:extLst>
              <a:ext uri="{FF2B5EF4-FFF2-40B4-BE49-F238E27FC236}">
                <a16:creationId xmlns:a16="http://schemas.microsoft.com/office/drawing/2014/main" id="{F8EEB37B-B429-B14F-8D57-6BFE10C33C50}"/>
              </a:ext>
            </a:extLst>
          </p:cNvPr>
          <p:cNvGraphicFramePr>
            <a:graphicFrameLocks/>
          </p:cNvGraphicFramePr>
          <p:nvPr>
            <p:extLst>
              <p:ext uri="{D42A27DB-BD31-4B8C-83A1-F6EECF244321}">
                <p14:modId xmlns:p14="http://schemas.microsoft.com/office/powerpoint/2010/main" val="1100645880"/>
              </p:ext>
            </p:extLst>
          </p:nvPr>
        </p:nvGraphicFramePr>
        <p:xfrm>
          <a:off x="1259840" y="1218376"/>
          <a:ext cx="8940800" cy="377072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43B2F84F-CE59-A940-8DF0-1856D1C62E23}"/>
              </a:ext>
            </a:extLst>
          </p:cNvPr>
          <p:cNvSpPr txBox="1"/>
          <p:nvPr/>
        </p:nvSpPr>
        <p:spPr>
          <a:xfrm>
            <a:off x="2414740" y="4989098"/>
            <a:ext cx="967124"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rPr>
              <a:t>TREC10</a:t>
            </a:r>
          </a:p>
        </p:txBody>
      </p:sp>
      <p:sp>
        <p:nvSpPr>
          <p:cNvPr id="7" name="TextBox 6">
            <a:extLst>
              <a:ext uri="{FF2B5EF4-FFF2-40B4-BE49-F238E27FC236}">
                <a16:creationId xmlns:a16="http://schemas.microsoft.com/office/drawing/2014/main" id="{D4BA9C53-B3A0-6A4A-A3F5-6B41C9314E89}"/>
              </a:ext>
            </a:extLst>
          </p:cNvPr>
          <p:cNvSpPr txBox="1"/>
          <p:nvPr/>
        </p:nvSpPr>
        <p:spPr>
          <a:xfrm>
            <a:off x="3993823" y="4989098"/>
            <a:ext cx="581057"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rPr>
              <a:t>PTB</a:t>
            </a:r>
          </a:p>
        </p:txBody>
      </p:sp>
      <p:sp>
        <p:nvSpPr>
          <p:cNvPr id="8" name="TextBox 7">
            <a:extLst>
              <a:ext uri="{FF2B5EF4-FFF2-40B4-BE49-F238E27FC236}">
                <a16:creationId xmlns:a16="http://schemas.microsoft.com/office/drawing/2014/main" id="{1C32DD01-B30C-7247-9A73-005135247091}"/>
              </a:ext>
            </a:extLst>
          </p:cNvPr>
          <p:cNvSpPr txBox="1"/>
          <p:nvPr/>
        </p:nvSpPr>
        <p:spPr>
          <a:xfrm>
            <a:off x="5186840" y="4989098"/>
            <a:ext cx="764953"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rPr>
              <a:t>IMDB</a:t>
            </a:r>
          </a:p>
        </p:txBody>
      </p:sp>
      <p:sp>
        <p:nvSpPr>
          <p:cNvPr id="9" name="TextBox 8">
            <a:extLst>
              <a:ext uri="{FF2B5EF4-FFF2-40B4-BE49-F238E27FC236}">
                <a16:creationId xmlns:a16="http://schemas.microsoft.com/office/drawing/2014/main" id="{D10629BA-5B27-8044-8464-5A48447D9F8C}"/>
              </a:ext>
            </a:extLst>
          </p:cNvPr>
          <p:cNvSpPr txBox="1"/>
          <p:nvPr/>
        </p:nvSpPr>
        <p:spPr>
          <a:xfrm>
            <a:off x="6440051" y="4989098"/>
            <a:ext cx="1045479"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rPr>
              <a:t>WAYMO</a:t>
            </a:r>
          </a:p>
        </p:txBody>
      </p:sp>
      <p:sp>
        <p:nvSpPr>
          <p:cNvPr id="10" name="TextBox 9">
            <a:extLst>
              <a:ext uri="{FF2B5EF4-FFF2-40B4-BE49-F238E27FC236}">
                <a16:creationId xmlns:a16="http://schemas.microsoft.com/office/drawing/2014/main" id="{3A00F055-DF91-244C-8096-07737EF4E6CF}"/>
              </a:ext>
            </a:extLst>
          </p:cNvPr>
          <p:cNvSpPr txBox="1"/>
          <p:nvPr/>
        </p:nvSpPr>
        <p:spPr>
          <a:xfrm>
            <a:off x="7919031" y="4989098"/>
            <a:ext cx="756938"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rPr>
              <a:t>WMT</a:t>
            </a:r>
          </a:p>
        </p:txBody>
      </p:sp>
      <p:sp>
        <p:nvSpPr>
          <p:cNvPr id="11" name="TextBox 10">
            <a:extLst>
              <a:ext uri="{FF2B5EF4-FFF2-40B4-BE49-F238E27FC236}">
                <a16:creationId xmlns:a16="http://schemas.microsoft.com/office/drawing/2014/main" id="{15EA9D63-55C9-9D47-A6FC-CC9F20F301F9}"/>
              </a:ext>
            </a:extLst>
          </p:cNvPr>
          <p:cNvSpPr txBox="1"/>
          <p:nvPr/>
        </p:nvSpPr>
        <p:spPr>
          <a:xfrm>
            <a:off x="9226774" y="4989098"/>
            <a:ext cx="674287"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rPr>
              <a:t>BABI</a:t>
            </a:r>
          </a:p>
        </p:txBody>
      </p:sp>
      <p:cxnSp>
        <p:nvCxnSpPr>
          <p:cNvPr id="12" name="Straight Connector 11">
            <a:extLst>
              <a:ext uri="{FF2B5EF4-FFF2-40B4-BE49-F238E27FC236}">
                <a16:creationId xmlns:a16="http://schemas.microsoft.com/office/drawing/2014/main" id="{CB774A65-DCC9-AC47-9272-B7812C4D1837}"/>
              </a:ext>
            </a:extLst>
          </p:cNvPr>
          <p:cNvCxnSpPr/>
          <p:nvPr/>
        </p:nvCxnSpPr>
        <p:spPr>
          <a:xfrm>
            <a:off x="3563620" y="3866418"/>
            <a:ext cx="0" cy="1463040"/>
          </a:xfrm>
          <a:prstGeom prst="line">
            <a:avLst/>
          </a:prstGeom>
          <a:noFill/>
          <a:ln w="28575" cap="flat" cmpd="sng" algn="ctr">
            <a:solidFill>
              <a:sysClr val="windowText" lastClr="000000"/>
            </a:solidFill>
            <a:prstDash val="solid"/>
            <a:miter lim="800000"/>
          </a:ln>
          <a:effectLst/>
        </p:spPr>
      </p:cxnSp>
      <p:cxnSp>
        <p:nvCxnSpPr>
          <p:cNvPr id="13" name="Straight Connector 12">
            <a:extLst>
              <a:ext uri="{FF2B5EF4-FFF2-40B4-BE49-F238E27FC236}">
                <a16:creationId xmlns:a16="http://schemas.microsoft.com/office/drawing/2014/main" id="{573976CC-88D8-9D47-B30E-B67424B4CE23}"/>
              </a:ext>
            </a:extLst>
          </p:cNvPr>
          <p:cNvCxnSpPr/>
          <p:nvPr/>
        </p:nvCxnSpPr>
        <p:spPr>
          <a:xfrm>
            <a:off x="2389340" y="3866418"/>
            <a:ext cx="0" cy="1463040"/>
          </a:xfrm>
          <a:prstGeom prst="line">
            <a:avLst/>
          </a:prstGeom>
          <a:noFill/>
          <a:ln w="28575" cap="flat" cmpd="sng" algn="ctr">
            <a:solidFill>
              <a:sysClr val="windowText" lastClr="000000"/>
            </a:solidFill>
            <a:prstDash val="solid"/>
            <a:miter lim="800000"/>
          </a:ln>
          <a:effectLst/>
        </p:spPr>
      </p:cxnSp>
      <p:cxnSp>
        <p:nvCxnSpPr>
          <p:cNvPr id="14" name="Straight Connector 13">
            <a:extLst>
              <a:ext uri="{FF2B5EF4-FFF2-40B4-BE49-F238E27FC236}">
                <a16:creationId xmlns:a16="http://schemas.microsoft.com/office/drawing/2014/main" id="{3FB8BA60-0326-CA4F-BC1E-8EADAC54763F}"/>
              </a:ext>
            </a:extLst>
          </p:cNvPr>
          <p:cNvCxnSpPr/>
          <p:nvPr/>
        </p:nvCxnSpPr>
        <p:spPr>
          <a:xfrm>
            <a:off x="6231406" y="3866418"/>
            <a:ext cx="0" cy="1463040"/>
          </a:xfrm>
          <a:prstGeom prst="line">
            <a:avLst/>
          </a:prstGeom>
          <a:noFill/>
          <a:ln w="28575" cap="flat" cmpd="sng" algn="ctr">
            <a:solidFill>
              <a:sysClr val="windowText" lastClr="000000"/>
            </a:solidFill>
            <a:prstDash val="solid"/>
            <a:miter lim="800000"/>
          </a:ln>
          <a:effectLst/>
        </p:spPr>
      </p:cxnSp>
      <p:cxnSp>
        <p:nvCxnSpPr>
          <p:cNvPr id="15" name="Straight Connector 14">
            <a:extLst>
              <a:ext uri="{FF2B5EF4-FFF2-40B4-BE49-F238E27FC236}">
                <a16:creationId xmlns:a16="http://schemas.microsoft.com/office/drawing/2014/main" id="{1766B315-4D08-A140-88F2-D70AA39586CA}"/>
              </a:ext>
            </a:extLst>
          </p:cNvPr>
          <p:cNvCxnSpPr/>
          <p:nvPr/>
        </p:nvCxnSpPr>
        <p:spPr>
          <a:xfrm>
            <a:off x="4944002" y="3866418"/>
            <a:ext cx="0" cy="1463040"/>
          </a:xfrm>
          <a:prstGeom prst="line">
            <a:avLst/>
          </a:prstGeom>
          <a:noFill/>
          <a:ln w="28575" cap="flat" cmpd="sng" algn="ctr">
            <a:solidFill>
              <a:sysClr val="windowText" lastClr="000000"/>
            </a:solidFill>
            <a:prstDash val="solid"/>
            <a:miter lim="800000"/>
          </a:ln>
          <a:effectLst/>
        </p:spPr>
      </p:cxnSp>
      <p:cxnSp>
        <p:nvCxnSpPr>
          <p:cNvPr id="16" name="Straight Connector 15">
            <a:extLst>
              <a:ext uri="{FF2B5EF4-FFF2-40B4-BE49-F238E27FC236}">
                <a16:creationId xmlns:a16="http://schemas.microsoft.com/office/drawing/2014/main" id="{A3C44883-DE3C-1245-999E-7A4597A0B303}"/>
              </a:ext>
            </a:extLst>
          </p:cNvPr>
          <p:cNvCxnSpPr/>
          <p:nvPr/>
        </p:nvCxnSpPr>
        <p:spPr>
          <a:xfrm>
            <a:off x="8880338" y="3866418"/>
            <a:ext cx="0" cy="1463040"/>
          </a:xfrm>
          <a:prstGeom prst="line">
            <a:avLst/>
          </a:prstGeom>
          <a:noFill/>
          <a:ln w="28575" cap="flat" cmpd="sng" algn="ctr">
            <a:solidFill>
              <a:sysClr val="windowText" lastClr="000000"/>
            </a:solidFill>
            <a:prstDash val="solid"/>
            <a:miter lim="800000"/>
          </a:ln>
          <a:effectLst/>
        </p:spPr>
      </p:cxnSp>
      <p:cxnSp>
        <p:nvCxnSpPr>
          <p:cNvPr id="17" name="Straight Connector 16">
            <a:extLst>
              <a:ext uri="{FF2B5EF4-FFF2-40B4-BE49-F238E27FC236}">
                <a16:creationId xmlns:a16="http://schemas.microsoft.com/office/drawing/2014/main" id="{634E9D28-1003-744D-A422-62C39F37D7B4}"/>
              </a:ext>
            </a:extLst>
          </p:cNvPr>
          <p:cNvCxnSpPr/>
          <p:nvPr/>
        </p:nvCxnSpPr>
        <p:spPr>
          <a:xfrm>
            <a:off x="7602361" y="3866418"/>
            <a:ext cx="0" cy="1463040"/>
          </a:xfrm>
          <a:prstGeom prst="line">
            <a:avLst/>
          </a:prstGeom>
          <a:noFill/>
          <a:ln w="28575" cap="flat" cmpd="sng" algn="ctr">
            <a:solidFill>
              <a:sysClr val="windowText" lastClr="000000"/>
            </a:solidFill>
            <a:prstDash val="solid"/>
            <a:miter lim="800000"/>
          </a:ln>
          <a:effectLst/>
        </p:spPr>
      </p:cxnSp>
      <p:cxnSp>
        <p:nvCxnSpPr>
          <p:cNvPr id="18" name="Straight Connector 17">
            <a:extLst>
              <a:ext uri="{FF2B5EF4-FFF2-40B4-BE49-F238E27FC236}">
                <a16:creationId xmlns:a16="http://schemas.microsoft.com/office/drawing/2014/main" id="{73E634DF-6344-5A43-A1D5-F88AF24DACB3}"/>
              </a:ext>
            </a:extLst>
          </p:cNvPr>
          <p:cNvCxnSpPr/>
          <p:nvPr/>
        </p:nvCxnSpPr>
        <p:spPr>
          <a:xfrm>
            <a:off x="10058688" y="3866418"/>
            <a:ext cx="0" cy="1463040"/>
          </a:xfrm>
          <a:prstGeom prst="line">
            <a:avLst/>
          </a:prstGeom>
          <a:noFill/>
          <a:ln w="28575" cap="flat" cmpd="sng" algn="ctr">
            <a:solidFill>
              <a:sysClr val="windowText" lastClr="000000"/>
            </a:solidFill>
            <a:prstDash val="solid"/>
            <a:miter lim="800000"/>
          </a:ln>
          <a:effectLst/>
        </p:spPr>
      </p:cxnSp>
      <p:sp>
        <p:nvSpPr>
          <p:cNvPr id="19" name="TextBox 18">
            <a:extLst>
              <a:ext uri="{FF2B5EF4-FFF2-40B4-BE49-F238E27FC236}">
                <a16:creationId xmlns:a16="http://schemas.microsoft.com/office/drawing/2014/main" id="{D3B2F76B-FD2D-204C-84A1-6CCD287C4417}"/>
              </a:ext>
            </a:extLst>
          </p:cNvPr>
          <p:cNvSpPr txBox="1"/>
          <p:nvPr/>
        </p:nvSpPr>
        <p:spPr>
          <a:xfrm>
            <a:off x="848944" y="5659498"/>
            <a:ext cx="11182213" cy="830997"/>
          </a:xfrm>
          <a:prstGeom prst="rect">
            <a:avLst/>
          </a:prstGeom>
          <a:noFill/>
        </p:spPr>
        <p:txBody>
          <a:bodyPr wrap="square" rtlCol="0">
            <a:spAutoFit/>
          </a:bodyPr>
          <a:lstStyle/>
          <a:p>
            <a:r>
              <a:rPr lang="en-US"/>
              <a:t>Our </a:t>
            </a:r>
            <a:r>
              <a:rPr lang="el-GR"/>
              <a:t>η-</a:t>
            </a:r>
            <a:r>
              <a:rPr lang="en-US"/>
              <a:t>LSTM can also effectively reduce the Memory Footprint for Activations and Intermediate variables.  </a:t>
            </a:r>
          </a:p>
        </p:txBody>
      </p:sp>
    </p:spTree>
    <p:extLst>
      <p:ext uri="{BB962C8B-B14F-4D97-AF65-F5344CB8AC3E}">
        <p14:creationId xmlns:p14="http://schemas.microsoft.com/office/powerpoint/2010/main" val="1265020024"/>
      </p:ext>
    </p:extLst>
  </p:cSld>
  <p:clrMapOvr>
    <a:masterClrMapping/>
  </p:clrMapOvr>
  <mc:AlternateContent xmlns:mc="http://schemas.openxmlformats.org/markup-compatibility/2006" xmlns:p14="http://schemas.microsoft.com/office/powerpoint/2010/main">
    <mc:Choice Requires="p14">
      <p:transition spd="slow" p14:dur="2000" advTm="1867"/>
    </mc:Choice>
    <mc:Fallback xmlns="">
      <p:transition spd="slow" advTm="186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C5E1FB-A0C5-9F40-9688-6AA61B008051}"/>
              </a:ext>
            </a:extLst>
          </p:cNvPr>
          <p:cNvSpPr>
            <a:spLocks noGrp="1"/>
          </p:cNvSpPr>
          <p:nvPr>
            <p:ph type="title"/>
          </p:nvPr>
        </p:nvSpPr>
        <p:spPr/>
        <p:txBody>
          <a:bodyPr/>
          <a:lstStyle/>
          <a:p>
            <a:r>
              <a:rPr lang="en-US"/>
              <a:t>Related Work</a:t>
            </a:r>
          </a:p>
        </p:txBody>
      </p:sp>
      <p:sp>
        <p:nvSpPr>
          <p:cNvPr id="5" name="TextBox 4">
            <a:extLst>
              <a:ext uri="{FF2B5EF4-FFF2-40B4-BE49-F238E27FC236}">
                <a16:creationId xmlns:a16="http://schemas.microsoft.com/office/drawing/2014/main" id="{64BA70AB-0827-6C44-B5B4-0CFBA9948B56}"/>
              </a:ext>
            </a:extLst>
          </p:cNvPr>
          <p:cNvSpPr txBox="1"/>
          <p:nvPr/>
        </p:nvSpPr>
        <p:spPr>
          <a:xfrm>
            <a:off x="613673" y="1780675"/>
            <a:ext cx="11302102" cy="4524315"/>
          </a:xfrm>
          <a:prstGeom prst="rect">
            <a:avLst/>
          </a:prstGeom>
          <a:noFill/>
        </p:spPr>
        <p:txBody>
          <a:bodyPr wrap="square" rtlCol="0">
            <a:spAutoFit/>
          </a:bodyPr>
          <a:lstStyle/>
          <a:p>
            <a:pPr marL="342900" indent="-342900">
              <a:buFont typeface="Arial" panose="020B0604020202020204" pitchFamily="34" charset="0"/>
              <a:buChar char="•"/>
            </a:pPr>
            <a:r>
              <a:rPr lang="en-US"/>
              <a:t>Neural Network Acceleration</a:t>
            </a:r>
          </a:p>
          <a:p>
            <a:pPr marL="952393" lvl="1" indent="-342900">
              <a:buFont typeface="System Font Regular"/>
              <a:buChar char="-"/>
            </a:pPr>
            <a:r>
              <a:rPr lang="en-US"/>
              <a:t>CNN Training Optimization [M. </a:t>
            </a:r>
            <a:r>
              <a:rPr lang="en-US" err="1"/>
              <a:t>Rhu</a:t>
            </a:r>
            <a:r>
              <a:rPr lang="en-US"/>
              <a:t> et al., MICRO2016] [L. Wang et al., PPoPP2018]</a:t>
            </a:r>
          </a:p>
          <a:p>
            <a:pPr marL="952393" lvl="1" indent="-342900">
              <a:buFont typeface="System Font Regular"/>
              <a:buChar char="-"/>
            </a:pPr>
            <a:r>
              <a:rPr lang="en-US"/>
              <a:t>LSTM Inference Optimization [S. Han et al., FPGA 2017] [C. Gao et al., FPGA2018]</a:t>
            </a:r>
          </a:p>
          <a:p>
            <a:pPr marL="952393" lvl="1" indent="-342900">
              <a:buFont typeface="System Font Regular"/>
              <a:buChar char="-"/>
            </a:pPr>
            <a:endParaRPr lang="en-US"/>
          </a:p>
          <a:p>
            <a:pPr marL="342900" indent="-342900">
              <a:buFont typeface="Arial" panose="020B0604020202020204" pitchFamily="34" charset="0"/>
              <a:buChar char="•"/>
            </a:pPr>
            <a:r>
              <a:rPr lang="en-US"/>
              <a:t>Memory Footprint Reduction</a:t>
            </a:r>
          </a:p>
          <a:p>
            <a:pPr marL="952393" lvl="1" indent="-342900">
              <a:buFont typeface="System Font Regular"/>
              <a:buChar char="-"/>
            </a:pPr>
            <a:r>
              <a:rPr lang="en-US"/>
              <a:t>Weight Matrix Encoding [Y. Zhao et al., ISCA2020]</a:t>
            </a:r>
          </a:p>
          <a:p>
            <a:pPr marL="952393" lvl="1" indent="-342900">
              <a:buFont typeface="System Font Regular"/>
              <a:buChar char="-"/>
            </a:pPr>
            <a:r>
              <a:rPr lang="en-US"/>
              <a:t>Re-computation [B. Zheng et al., ISCA2020]</a:t>
            </a:r>
          </a:p>
          <a:p>
            <a:endParaRPr lang="en-US"/>
          </a:p>
          <a:p>
            <a:pPr marL="342900" indent="-342900">
              <a:buFont typeface="Arial" panose="020B0604020202020204" pitchFamily="34" charset="0"/>
              <a:buChar char="•"/>
            </a:pPr>
            <a:r>
              <a:rPr lang="el-GR"/>
              <a:t>η-</a:t>
            </a:r>
            <a:r>
              <a:rPr lang="en-US"/>
              <a:t>LSTM </a:t>
            </a:r>
            <a:r>
              <a:rPr lang="en-US">
                <a:solidFill>
                  <a:schemeClr val="accent1"/>
                </a:solidFill>
              </a:rPr>
              <a:t>is the first work aims to enable highly efficient large LSTM training by leveraging several unique LSTM training features to drastically reduce memory footprint and data movement. </a:t>
            </a:r>
          </a:p>
        </p:txBody>
      </p:sp>
    </p:spTree>
    <p:extLst>
      <p:ext uri="{BB962C8B-B14F-4D97-AF65-F5344CB8AC3E}">
        <p14:creationId xmlns:p14="http://schemas.microsoft.com/office/powerpoint/2010/main" val="3896869147"/>
      </p:ext>
    </p:extLst>
  </p:cSld>
  <p:clrMapOvr>
    <a:masterClrMapping/>
  </p:clrMapOvr>
  <mc:AlternateContent xmlns:mc="http://schemas.openxmlformats.org/markup-compatibility/2006" xmlns:p14="http://schemas.microsoft.com/office/powerpoint/2010/main">
    <mc:Choice Requires="p14">
      <p:transition spd="slow" p14:dur="2000" advTm="2056"/>
    </mc:Choice>
    <mc:Fallback xmlns="">
      <p:transition spd="slow" advTm="205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DBFCF6-FBD5-B64D-90F7-A5A427EBC2AE}"/>
              </a:ext>
            </a:extLst>
          </p:cNvPr>
          <p:cNvSpPr>
            <a:spLocks noGrp="1"/>
          </p:cNvSpPr>
          <p:nvPr>
            <p:ph type="title"/>
          </p:nvPr>
        </p:nvSpPr>
        <p:spPr/>
        <p:txBody>
          <a:bodyPr/>
          <a:lstStyle/>
          <a:p>
            <a:r>
              <a:rPr lang="en-US"/>
              <a:t>Conclusion</a:t>
            </a:r>
          </a:p>
        </p:txBody>
      </p:sp>
      <p:sp>
        <p:nvSpPr>
          <p:cNvPr id="5" name="Rectangle 4">
            <a:extLst>
              <a:ext uri="{FF2B5EF4-FFF2-40B4-BE49-F238E27FC236}">
                <a16:creationId xmlns:a16="http://schemas.microsoft.com/office/drawing/2014/main" id="{CC4011E8-D959-BD47-A0B2-6FDEDC086B78}"/>
              </a:ext>
            </a:extLst>
          </p:cNvPr>
          <p:cNvSpPr/>
          <p:nvPr/>
        </p:nvSpPr>
        <p:spPr>
          <a:xfrm>
            <a:off x="613672" y="1732508"/>
            <a:ext cx="10910041" cy="4893647"/>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a:t>We conduct a </a:t>
            </a:r>
            <a:r>
              <a:rPr lang="en-US">
                <a:solidFill>
                  <a:srgbClr val="FF0000"/>
                </a:solidFill>
              </a:rPr>
              <a:t>comprehensive characterization </a:t>
            </a:r>
            <a:r>
              <a:rPr lang="en-US"/>
              <a:t>study for large LSTM training on state-of-the-art architectures and identify its root causes for training inefficiencies.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At software level, we introduce several key observations regarding the </a:t>
            </a:r>
            <a:r>
              <a:rPr lang="en-US">
                <a:solidFill>
                  <a:srgbClr val="FF0000"/>
                </a:solidFill>
              </a:rPr>
              <a:t>unique LSTM training data patterns</a:t>
            </a:r>
            <a:r>
              <a:rPr lang="en-US"/>
              <a:t>, which are then leveraged to enable large reduction on memory footprint, data movements and training latency.</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At hardware level, we propose </a:t>
            </a:r>
            <a:r>
              <a:rPr lang="en-US">
                <a:solidFill>
                  <a:srgbClr val="FF0000"/>
                </a:solidFill>
              </a:rPr>
              <a:t>novel architecture designs to </a:t>
            </a:r>
            <a:r>
              <a:rPr lang="en-US"/>
              <a:t>enable high logic utilization on customized NPUs, while supporting our software-level optimizations and further enhancing LSTM training performance and energy efficiency.</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Our proposed </a:t>
            </a:r>
            <a:r>
              <a:rPr lang="el-GR"/>
              <a:t>η-</a:t>
            </a:r>
            <a:r>
              <a:rPr lang="en-US"/>
              <a:t>LSTM outperforms the baseline GPU by an average of </a:t>
            </a:r>
            <a:r>
              <a:rPr lang="en-US">
                <a:solidFill>
                  <a:srgbClr val="FF0000"/>
                </a:solidFill>
              </a:rPr>
              <a:t>3.99x</a:t>
            </a:r>
            <a:r>
              <a:rPr lang="en-US"/>
              <a:t> on performance and </a:t>
            </a:r>
            <a:r>
              <a:rPr lang="en-US">
                <a:solidFill>
                  <a:srgbClr val="FF0000"/>
                </a:solidFill>
              </a:rPr>
              <a:t>2.75x</a:t>
            </a:r>
            <a:r>
              <a:rPr lang="en-US"/>
              <a:t> on energy consumption, even when emulated in FPGA!</a:t>
            </a:r>
            <a:endParaRPr lang="en-US">
              <a:cs typeface="Calibri"/>
            </a:endParaRPr>
          </a:p>
        </p:txBody>
      </p:sp>
    </p:spTree>
    <p:extLst>
      <p:ext uri="{BB962C8B-B14F-4D97-AF65-F5344CB8AC3E}">
        <p14:creationId xmlns:p14="http://schemas.microsoft.com/office/powerpoint/2010/main" val="1487888994"/>
      </p:ext>
    </p:extLst>
  </p:cSld>
  <p:clrMapOvr>
    <a:masterClrMapping/>
  </p:clrMapOvr>
  <mc:AlternateContent xmlns:mc="http://schemas.openxmlformats.org/markup-compatibility/2006" xmlns:p14="http://schemas.microsoft.com/office/powerpoint/2010/main">
    <mc:Choice Requires="p14">
      <p:transition spd="slow" p14:dur="2000" advTm="3364"/>
    </mc:Choice>
    <mc:Fallback xmlns="">
      <p:transition spd="slow" advTm="336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32B233-37B4-874F-907E-8D0996066D83}"/>
              </a:ext>
            </a:extLst>
          </p:cNvPr>
          <p:cNvSpPr>
            <a:spLocks noGrp="1"/>
          </p:cNvSpPr>
          <p:nvPr>
            <p:ph type="title"/>
          </p:nvPr>
        </p:nvSpPr>
        <p:spPr/>
        <p:txBody>
          <a:bodyPr/>
          <a:lstStyle/>
          <a:p>
            <a:r>
              <a:rPr lang="en-US"/>
              <a:t>State-of-the-art LSTM Training</a:t>
            </a:r>
          </a:p>
        </p:txBody>
      </p:sp>
      <p:grpSp>
        <p:nvGrpSpPr>
          <p:cNvPr id="85" name="Group 84">
            <a:extLst>
              <a:ext uri="{FF2B5EF4-FFF2-40B4-BE49-F238E27FC236}">
                <a16:creationId xmlns:a16="http://schemas.microsoft.com/office/drawing/2014/main" id="{1864AA5A-E14D-9841-A094-A6F725640681}"/>
              </a:ext>
            </a:extLst>
          </p:cNvPr>
          <p:cNvGrpSpPr/>
          <p:nvPr/>
        </p:nvGrpSpPr>
        <p:grpSpPr>
          <a:xfrm>
            <a:off x="785446" y="1595749"/>
            <a:ext cx="1465385" cy="2511687"/>
            <a:chOff x="785446" y="1595749"/>
            <a:chExt cx="1465385" cy="2511687"/>
          </a:xfrm>
        </p:grpSpPr>
        <p:sp>
          <p:nvSpPr>
            <p:cNvPr id="5" name="Rounded Rectangle 4">
              <a:extLst>
                <a:ext uri="{FF2B5EF4-FFF2-40B4-BE49-F238E27FC236}">
                  <a16:creationId xmlns:a16="http://schemas.microsoft.com/office/drawing/2014/main" id="{0FCFA36A-F752-2E4E-BD56-08C45DA42BA6}"/>
                </a:ext>
              </a:extLst>
            </p:cNvPr>
            <p:cNvSpPr/>
            <p:nvPr/>
          </p:nvSpPr>
          <p:spPr>
            <a:xfrm>
              <a:off x="785446" y="2542152"/>
              <a:ext cx="1465385" cy="704555"/>
            </a:xfrm>
            <a:prstGeom prst="roundRect">
              <a:avLst/>
            </a:prstGeom>
            <a:solidFill>
              <a:schemeClr val="bg2"/>
            </a:solidFill>
            <a:ln w="19050">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a:solidFill>
                    <a:schemeClr val="bg1">
                      <a:lumMod val="75000"/>
                    </a:schemeClr>
                  </a:solidFill>
                </a:rPr>
                <a:t>LSTM </a:t>
              </a:r>
            </a:p>
            <a:p>
              <a:pPr algn="ctr"/>
              <a:r>
                <a:rPr lang="en-US" sz="1600">
                  <a:solidFill>
                    <a:schemeClr val="bg1">
                      <a:lumMod val="75000"/>
                    </a:schemeClr>
                  </a:solidFill>
                </a:rPr>
                <a:t>Forward (FW)</a:t>
              </a:r>
            </a:p>
          </p:txBody>
        </p:sp>
        <p:cxnSp>
          <p:nvCxnSpPr>
            <p:cNvPr id="17" name="Straight Arrow Connector 16">
              <a:extLst>
                <a:ext uri="{FF2B5EF4-FFF2-40B4-BE49-F238E27FC236}">
                  <a16:creationId xmlns:a16="http://schemas.microsoft.com/office/drawing/2014/main" id="{B9E8FC45-80E8-A949-A62B-509151E13D69}"/>
                </a:ext>
              </a:extLst>
            </p:cNvPr>
            <p:cNvCxnSpPr>
              <a:cxnSpLocks/>
              <a:stCxn id="5" idx="0"/>
            </p:cNvCxnSpPr>
            <p:nvPr/>
          </p:nvCxnSpPr>
          <p:spPr>
            <a:xfrm flipV="1">
              <a:off x="1518139" y="2028092"/>
              <a:ext cx="0" cy="514060"/>
            </a:xfrm>
            <a:prstGeom prst="straightConnector1">
              <a:avLst/>
            </a:prstGeom>
            <a:ln w="19050">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E2D8DF2-0DD4-814D-A652-C8B64859D2AD}"/>
                </a:ext>
              </a:extLst>
            </p:cNvPr>
            <p:cNvCxnSpPr>
              <a:cxnSpLocks/>
            </p:cNvCxnSpPr>
            <p:nvPr/>
          </p:nvCxnSpPr>
          <p:spPr>
            <a:xfrm flipV="1">
              <a:off x="1518139" y="3259017"/>
              <a:ext cx="0" cy="457198"/>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0D87610E-42D6-134B-BD59-D45582F27A65}"/>
                </a:ext>
              </a:extLst>
            </p:cNvPr>
            <p:cNvSpPr txBox="1"/>
            <p:nvPr/>
          </p:nvSpPr>
          <p:spPr>
            <a:xfrm>
              <a:off x="1076541" y="3645771"/>
              <a:ext cx="843501" cy="461665"/>
            </a:xfrm>
            <a:prstGeom prst="rect">
              <a:avLst/>
            </a:prstGeom>
            <a:noFill/>
          </p:spPr>
          <p:txBody>
            <a:bodyPr wrap="none" rtlCol="0">
              <a:spAutoFit/>
            </a:bodyPr>
            <a:lstStyle/>
            <a:p>
              <a:r>
                <a:rPr lang="en-US"/>
                <a:t>input</a:t>
              </a:r>
            </a:p>
          </p:txBody>
        </p:sp>
        <p:sp>
          <p:nvSpPr>
            <p:cNvPr id="44" name="TextBox 43">
              <a:extLst>
                <a:ext uri="{FF2B5EF4-FFF2-40B4-BE49-F238E27FC236}">
                  <a16:creationId xmlns:a16="http://schemas.microsoft.com/office/drawing/2014/main" id="{47993DEB-5B87-BE46-A4FF-253110D789B4}"/>
                </a:ext>
              </a:extLst>
            </p:cNvPr>
            <p:cNvSpPr txBox="1"/>
            <p:nvPr/>
          </p:nvSpPr>
          <p:spPr>
            <a:xfrm>
              <a:off x="999406" y="1595749"/>
              <a:ext cx="1037463" cy="461665"/>
            </a:xfrm>
            <a:prstGeom prst="rect">
              <a:avLst/>
            </a:prstGeom>
            <a:noFill/>
          </p:spPr>
          <p:txBody>
            <a:bodyPr wrap="none" rtlCol="0">
              <a:spAutoFit/>
            </a:bodyPr>
            <a:lstStyle/>
            <a:p>
              <a:r>
                <a:rPr lang="en-US"/>
                <a:t>output</a:t>
              </a:r>
            </a:p>
          </p:txBody>
        </p:sp>
      </p:grpSp>
      <p:grpSp>
        <p:nvGrpSpPr>
          <p:cNvPr id="86" name="Group 85">
            <a:extLst>
              <a:ext uri="{FF2B5EF4-FFF2-40B4-BE49-F238E27FC236}">
                <a16:creationId xmlns:a16="http://schemas.microsoft.com/office/drawing/2014/main" id="{CDAD69E8-3A9C-8C43-BDB1-C11D78DDCF5E}"/>
              </a:ext>
            </a:extLst>
          </p:cNvPr>
          <p:cNvGrpSpPr/>
          <p:nvPr/>
        </p:nvGrpSpPr>
        <p:grpSpPr>
          <a:xfrm>
            <a:off x="785446" y="1955915"/>
            <a:ext cx="2076319" cy="951215"/>
            <a:chOff x="785446" y="1955915"/>
            <a:chExt cx="2076319" cy="951215"/>
          </a:xfrm>
        </p:grpSpPr>
        <p:cxnSp>
          <p:nvCxnSpPr>
            <p:cNvPr id="24" name="Elbow Connector 23">
              <a:extLst>
                <a:ext uri="{FF2B5EF4-FFF2-40B4-BE49-F238E27FC236}">
                  <a16:creationId xmlns:a16="http://schemas.microsoft.com/office/drawing/2014/main" id="{69B9C209-7C85-FE43-B66E-5417DA92A78C}"/>
                </a:ext>
              </a:extLst>
            </p:cNvPr>
            <p:cNvCxnSpPr>
              <a:stCxn id="5" idx="3"/>
              <a:endCxn id="5" idx="1"/>
            </p:cNvCxnSpPr>
            <p:nvPr/>
          </p:nvCxnSpPr>
          <p:spPr>
            <a:xfrm flipH="1">
              <a:off x="785446" y="2894430"/>
              <a:ext cx="1465385" cy="12700"/>
            </a:xfrm>
            <a:prstGeom prst="bentConnector5">
              <a:avLst>
                <a:gd name="adj1" fmla="val -15600"/>
                <a:gd name="adj2" fmla="val -4564622"/>
                <a:gd name="adj3" fmla="val 115600"/>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C911A81A-8C3F-534A-80A4-FC329BDA7286}"/>
                </a:ext>
              </a:extLst>
            </p:cNvPr>
            <p:cNvSpPr txBox="1"/>
            <p:nvPr/>
          </p:nvSpPr>
          <p:spPr>
            <a:xfrm>
              <a:off x="1867839" y="1955915"/>
              <a:ext cx="993926" cy="400110"/>
            </a:xfrm>
            <a:prstGeom prst="rect">
              <a:avLst/>
            </a:prstGeom>
            <a:noFill/>
          </p:spPr>
          <p:txBody>
            <a:bodyPr wrap="none" rtlCol="0">
              <a:spAutoFit/>
            </a:bodyPr>
            <a:lstStyle/>
            <a:p>
              <a:r>
                <a:rPr lang="en-US" sz="2000">
                  <a:solidFill>
                    <a:srgbClr val="FF0000"/>
                  </a:solidFill>
                </a:rPr>
                <a:t>Context</a:t>
              </a:r>
            </a:p>
          </p:txBody>
        </p:sp>
      </p:grpSp>
      <p:grpSp>
        <p:nvGrpSpPr>
          <p:cNvPr id="49" name="Group 48">
            <a:extLst>
              <a:ext uri="{FF2B5EF4-FFF2-40B4-BE49-F238E27FC236}">
                <a16:creationId xmlns:a16="http://schemas.microsoft.com/office/drawing/2014/main" id="{E1AC0C90-EAFB-144A-9C60-8B9B25F74F60}"/>
              </a:ext>
            </a:extLst>
          </p:cNvPr>
          <p:cNvGrpSpPr/>
          <p:nvPr/>
        </p:nvGrpSpPr>
        <p:grpSpPr>
          <a:xfrm>
            <a:off x="2580343" y="2098432"/>
            <a:ext cx="4482812" cy="1617783"/>
            <a:chOff x="2580343" y="2098432"/>
            <a:chExt cx="4482812" cy="1617783"/>
          </a:xfrm>
        </p:grpSpPr>
        <p:grpSp>
          <p:nvGrpSpPr>
            <p:cNvPr id="42" name="Group 41">
              <a:extLst>
                <a:ext uri="{FF2B5EF4-FFF2-40B4-BE49-F238E27FC236}">
                  <a16:creationId xmlns:a16="http://schemas.microsoft.com/office/drawing/2014/main" id="{6356EBB4-8291-664D-84B3-A7EFCEE65888}"/>
                </a:ext>
              </a:extLst>
            </p:cNvPr>
            <p:cNvGrpSpPr/>
            <p:nvPr/>
          </p:nvGrpSpPr>
          <p:grpSpPr>
            <a:xfrm>
              <a:off x="3499339" y="2098432"/>
              <a:ext cx="3563816" cy="1617783"/>
              <a:chOff x="3059723" y="2098432"/>
              <a:chExt cx="3563816" cy="1617783"/>
            </a:xfrm>
          </p:grpSpPr>
          <p:sp>
            <p:nvSpPr>
              <p:cNvPr id="7" name="Rounded Rectangle 6">
                <a:extLst>
                  <a:ext uri="{FF2B5EF4-FFF2-40B4-BE49-F238E27FC236}">
                    <a16:creationId xmlns:a16="http://schemas.microsoft.com/office/drawing/2014/main" id="{4D8CBFE6-6F83-7447-BB84-6B0858B2543F}"/>
                  </a:ext>
                </a:extLst>
              </p:cNvPr>
              <p:cNvSpPr/>
              <p:nvPr/>
            </p:nvSpPr>
            <p:spPr>
              <a:xfrm>
                <a:off x="3247294" y="2542152"/>
                <a:ext cx="808892" cy="704555"/>
              </a:xfrm>
              <a:prstGeom prst="roundRect">
                <a:avLst/>
              </a:prstGeom>
              <a:ln w="19050">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solidFill>
                      <a:schemeClr val="bg1">
                        <a:lumMod val="75000"/>
                      </a:schemeClr>
                    </a:solidFill>
                  </a:rPr>
                  <a:t>FW Cell</a:t>
                </a:r>
              </a:p>
            </p:txBody>
          </p:sp>
          <p:sp>
            <p:nvSpPr>
              <p:cNvPr id="10" name="Rounded Rectangle 9">
                <a:extLst>
                  <a:ext uri="{FF2B5EF4-FFF2-40B4-BE49-F238E27FC236}">
                    <a16:creationId xmlns:a16="http://schemas.microsoft.com/office/drawing/2014/main" id="{AE5FCAD0-AFE6-294A-A9B8-5114BFDC4EFE}"/>
                  </a:ext>
                </a:extLst>
              </p:cNvPr>
              <p:cNvSpPr/>
              <p:nvPr/>
            </p:nvSpPr>
            <p:spPr>
              <a:xfrm>
                <a:off x="4466494" y="2542152"/>
                <a:ext cx="808892" cy="704555"/>
              </a:xfrm>
              <a:prstGeom prst="roundRect">
                <a:avLst/>
              </a:prstGeom>
              <a:ln w="19050">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solidFill>
                      <a:schemeClr val="bg1">
                        <a:lumMod val="75000"/>
                      </a:schemeClr>
                    </a:solidFill>
                  </a:rPr>
                  <a:t>FW Cell</a:t>
                </a:r>
              </a:p>
            </p:txBody>
          </p:sp>
          <p:sp>
            <p:nvSpPr>
              <p:cNvPr id="11" name="Rounded Rectangle 10">
                <a:extLst>
                  <a:ext uri="{FF2B5EF4-FFF2-40B4-BE49-F238E27FC236}">
                    <a16:creationId xmlns:a16="http://schemas.microsoft.com/office/drawing/2014/main" id="{CB3C4FBA-226D-3147-AA8F-E75D7BF6FA03}"/>
                  </a:ext>
                </a:extLst>
              </p:cNvPr>
              <p:cNvSpPr/>
              <p:nvPr/>
            </p:nvSpPr>
            <p:spPr>
              <a:xfrm>
                <a:off x="5638801" y="2542152"/>
                <a:ext cx="808892" cy="704555"/>
              </a:xfrm>
              <a:prstGeom prst="roundRect">
                <a:avLst/>
              </a:prstGeom>
              <a:ln w="19050">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solidFill>
                      <a:schemeClr val="bg1">
                        <a:lumMod val="75000"/>
                      </a:schemeClr>
                    </a:solidFill>
                  </a:rPr>
                  <a:t>FW Cell</a:t>
                </a:r>
              </a:p>
            </p:txBody>
          </p:sp>
          <p:cxnSp>
            <p:nvCxnSpPr>
              <p:cNvPr id="27" name="Straight Arrow Connector 26">
                <a:extLst>
                  <a:ext uri="{FF2B5EF4-FFF2-40B4-BE49-F238E27FC236}">
                    <a16:creationId xmlns:a16="http://schemas.microsoft.com/office/drawing/2014/main" id="{D1EA028C-A2D1-BD41-A2B5-1372B6396583}"/>
                  </a:ext>
                </a:extLst>
              </p:cNvPr>
              <p:cNvCxnSpPr>
                <a:cxnSpLocks/>
                <a:endCxn id="7" idx="1"/>
              </p:cNvCxnSpPr>
              <p:nvPr/>
            </p:nvCxnSpPr>
            <p:spPr>
              <a:xfrm>
                <a:off x="3059723" y="2894429"/>
                <a:ext cx="187571" cy="1"/>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1A407A7-98F7-D743-B555-23F28F61DC99}"/>
                  </a:ext>
                </a:extLst>
              </p:cNvPr>
              <p:cNvCxnSpPr>
                <a:cxnSpLocks/>
              </p:cNvCxnSpPr>
              <p:nvPr/>
            </p:nvCxnSpPr>
            <p:spPr>
              <a:xfrm flipV="1">
                <a:off x="3651739" y="3259017"/>
                <a:ext cx="0" cy="457198"/>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F86CF875-5B0E-6B4C-921E-804ED04675F0}"/>
                  </a:ext>
                </a:extLst>
              </p:cNvPr>
              <p:cNvCxnSpPr>
                <a:cxnSpLocks/>
              </p:cNvCxnSpPr>
              <p:nvPr/>
            </p:nvCxnSpPr>
            <p:spPr>
              <a:xfrm flipV="1">
                <a:off x="4870939" y="3259017"/>
                <a:ext cx="0" cy="457198"/>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BBBE7F8B-56C9-CB4F-BF21-648CE5939F0A}"/>
                  </a:ext>
                </a:extLst>
              </p:cNvPr>
              <p:cNvCxnSpPr>
                <a:cxnSpLocks/>
              </p:cNvCxnSpPr>
              <p:nvPr/>
            </p:nvCxnSpPr>
            <p:spPr>
              <a:xfrm flipV="1">
                <a:off x="6031524" y="3259017"/>
                <a:ext cx="0" cy="457198"/>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A9E072C7-35B9-5947-952A-11FD5BCF020A}"/>
                  </a:ext>
                </a:extLst>
              </p:cNvPr>
              <p:cNvCxnSpPr>
                <a:cxnSpLocks/>
              </p:cNvCxnSpPr>
              <p:nvPr/>
            </p:nvCxnSpPr>
            <p:spPr>
              <a:xfrm flipV="1">
                <a:off x="3651739" y="2098432"/>
                <a:ext cx="0" cy="457198"/>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FA3D9DD3-EFC6-C941-9243-97AC8292F2F8}"/>
                  </a:ext>
                </a:extLst>
              </p:cNvPr>
              <p:cNvCxnSpPr>
                <a:cxnSpLocks/>
              </p:cNvCxnSpPr>
              <p:nvPr/>
            </p:nvCxnSpPr>
            <p:spPr>
              <a:xfrm flipV="1">
                <a:off x="4870939" y="2098432"/>
                <a:ext cx="0" cy="457198"/>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51A35F9-D538-A74D-A4DE-BF61576B873B}"/>
                  </a:ext>
                </a:extLst>
              </p:cNvPr>
              <p:cNvCxnSpPr>
                <a:cxnSpLocks/>
              </p:cNvCxnSpPr>
              <p:nvPr/>
            </p:nvCxnSpPr>
            <p:spPr>
              <a:xfrm flipV="1">
                <a:off x="6031524" y="2098432"/>
                <a:ext cx="0" cy="457198"/>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5A8CEF35-6B53-0F4B-ADF6-F00EB6E9FBBF}"/>
                  </a:ext>
                </a:extLst>
              </p:cNvPr>
              <p:cNvCxnSpPr>
                <a:stCxn id="7" idx="3"/>
                <a:endCxn id="10" idx="1"/>
              </p:cNvCxnSpPr>
              <p:nvPr/>
            </p:nvCxnSpPr>
            <p:spPr>
              <a:xfrm>
                <a:off x="4056186" y="2894430"/>
                <a:ext cx="410308" cy="0"/>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0B37C001-33E3-8E49-801F-E8AF181F4518}"/>
                  </a:ext>
                </a:extLst>
              </p:cNvPr>
              <p:cNvCxnSpPr>
                <a:stCxn id="10" idx="3"/>
                <a:endCxn id="11" idx="1"/>
              </p:cNvCxnSpPr>
              <p:nvPr/>
            </p:nvCxnSpPr>
            <p:spPr>
              <a:xfrm>
                <a:off x="5275386" y="2894430"/>
                <a:ext cx="363415" cy="0"/>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6CBC397F-372F-3344-A576-2A19A120D6D9}"/>
                  </a:ext>
                </a:extLst>
              </p:cNvPr>
              <p:cNvCxnSpPr>
                <a:cxnSpLocks/>
              </p:cNvCxnSpPr>
              <p:nvPr/>
            </p:nvCxnSpPr>
            <p:spPr>
              <a:xfrm>
                <a:off x="6474071" y="2907130"/>
                <a:ext cx="149468" cy="0"/>
              </a:xfrm>
              <a:prstGeom prst="straightConnector1">
                <a:avLst/>
              </a:prstGeom>
              <a:ln w="190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47" name="Right Arrow 46">
              <a:extLst>
                <a:ext uri="{FF2B5EF4-FFF2-40B4-BE49-F238E27FC236}">
                  <a16:creationId xmlns:a16="http://schemas.microsoft.com/office/drawing/2014/main" id="{68035961-BA17-D543-BCD8-AB568B1C8543}"/>
                </a:ext>
              </a:extLst>
            </p:cNvPr>
            <p:cNvSpPr/>
            <p:nvPr/>
          </p:nvSpPr>
          <p:spPr>
            <a:xfrm>
              <a:off x="2861765" y="2743200"/>
              <a:ext cx="432420" cy="33996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8" name="TextBox 47">
              <a:extLst>
                <a:ext uri="{FF2B5EF4-FFF2-40B4-BE49-F238E27FC236}">
                  <a16:creationId xmlns:a16="http://schemas.microsoft.com/office/drawing/2014/main" id="{36C98194-CF4D-5F41-92E3-89B002337F8D}"/>
                </a:ext>
              </a:extLst>
            </p:cNvPr>
            <p:cNvSpPr txBox="1"/>
            <p:nvPr/>
          </p:nvSpPr>
          <p:spPr>
            <a:xfrm>
              <a:off x="2580343" y="3104240"/>
              <a:ext cx="949171" cy="461665"/>
            </a:xfrm>
            <a:prstGeom prst="rect">
              <a:avLst/>
            </a:prstGeom>
            <a:noFill/>
          </p:spPr>
          <p:txBody>
            <a:bodyPr wrap="none" rtlCol="0">
              <a:spAutoFit/>
            </a:bodyPr>
            <a:lstStyle/>
            <a:p>
              <a:r>
                <a:rPr lang="en-US">
                  <a:solidFill>
                    <a:schemeClr val="bg1">
                      <a:lumMod val="75000"/>
                    </a:schemeClr>
                  </a:solidFill>
                </a:rPr>
                <a:t>Unroll</a:t>
              </a:r>
            </a:p>
          </p:txBody>
        </p:sp>
      </p:grpSp>
      <p:grpSp>
        <p:nvGrpSpPr>
          <p:cNvPr id="89" name="Group 88">
            <a:extLst>
              <a:ext uri="{FF2B5EF4-FFF2-40B4-BE49-F238E27FC236}">
                <a16:creationId xmlns:a16="http://schemas.microsoft.com/office/drawing/2014/main" id="{CCF618CD-888E-0A42-8DA3-F0334EFDBCDA}"/>
              </a:ext>
            </a:extLst>
          </p:cNvPr>
          <p:cNvGrpSpPr/>
          <p:nvPr/>
        </p:nvGrpSpPr>
        <p:grpSpPr>
          <a:xfrm>
            <a:off x="423705" y="4163764"/>
            <a:ext cx="6639450" cy="2511687"/>
            <a:chOff x="423705" y="4163764"/>
            <a:chExt cx="6639450" cy="2511687"/>
          </a:xfrm>
        </p:grpSpPr>
        <p:grpSp>
          <p:nvGrpSpPr>
            <p:cNvPr id="87" name="Group 86">
              <a:extLst>
                <a:ext uri="{FF2B5EF4-FFF2-40B4-BE49-F238E27FC236}">
                  <a16:creationId xmlns:a16="http://schemas.microsoft.com/office/drawing/2014/main" id="{3E4733F6-5033-A148-8886-9052F9B2A740}"/>
                </a:ext>
              </a:extLst>
            </p:cNvPr>
            <p:cNvGrpSpPr/>
            <p:nvPr/>
          </p:nvGrpSpPr>
          <p:grpSpPr>
            <a:xfrm>
              <a:off x="423705" y="4163764"/>
              <a:ext cx="2188869" cy="2511687"/>
              <a:chOff x="423705" y="4163764"/>
              <a:chExt cx="2188869" cy="2511687"/>
            </a:xfrm>
          </p:grpSpPr>
          <p:sp>
            <p:nvSpPr>
              <p:cNvPr id="54" name="Rounded Rectangle 53">
                <a:extLst>
                  <a:ext uri="{FF2B5EF4-FFF2-40B4-BE49-F238E27FC236}">
                    <a16:creationId xmlns:a16="http://schemas.microsoft.com/office/drawing/2014/main" id="{3DF5F1FF-744C-FD43-9287-DB59E9B83A06}"/>
                  </a:ext>
                </a:extLst>
              </p:cNvPr>
              <p:cNvSpPr/>
              <p:nvPr/>
            </p:nvSpPr>
            <p:spPr>
              <a:xfrm>
                <a:off x="785446" y="5110167"/>
                <a:ext cx="1465385" cy="704555"/>
              </a:xfrm>
              <a:prstGeom prst="roundRect">
                <a:avLst/>
              </a:prstGeom>
              <a:solidFill>
                <a:schemeClr val="bg2"/>
              </a:solidFill>
              <a:ln w="19050">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a:solidFill>
                      <a:schemeClr val="bg1">
                        <a:lumMod val="75000"/>
                      </a:schemeClr>
                    </a:solidFill>
                  </a:rPr>
                  <a:t>LSTM Backprop (BP)</a:t>
                </a:r>
              </a:p>
            </p:txBody>
          </p:sp>
          <p:cxnSp>
            <p:nvCxnSpPr>
              <p:cNvPr id="55" name="Straight Arrow Connector 54">
                <a:extLst>
                  <a:ext uri="{FF2B5EF4-FFF2-40B4-BE49-F238E27FC236}">
                    <a16:creationId xmlns:a16="http://schemas.microsoft.com/office/drawing/2014/main" id="{D46E2966-0676-C544-91CB-BCBEDC0E5F4E}"/>
                  </a:ext>
                </a:extLst>
              </p:cNvPr>
              <p:cNvCxnSpPr>
                <a:cxnSpLocks/>
                <a:stCxn id="54" idx="0"/>
              </p:cNvCxnSpPr>
              <p:nvPr/>
            </p:nvCxnSpPr>
            <p:spPr>
              <a:xfrm flipV="1">
                <a:off x="1518139" y="4596107"/>
                <a:ext cx="0" cy="514060"/>
              </a:xfrm>
              <a:prstGeom prst="straightConnector1">
                <a:avLst/>
              </a:prstGeom>
              <a:ln w="19050">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8A3A3C08-94B9-A640-9C58-62265D886802}"/>
                  </a:ext>
                </a:extLst>
              </p:cNvPr>
              <p:cNvCxnSpPr>
                <a:cxnSpLocks/>
              </p:cNvCxnSpPr>
              <p:nvPr/>
            </p:nvCxnSpPr>
            <p:spPr>
              <a:xfrm flipV="1">
                <a:off x="1518139" y="5827032"/>
                <a:ext cx="0" cy="457198"/>
              </a:xfrm>
              <a:prstGeom prst="straightConnector1">
                <a:avLst/>
              </a:prstGeom>
              <a:ln w="19050">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9B2AC2C4-5587-C940-ADED-61B7FA84B375}"/>
                  </a:ext>
                </a:extLst>
              </p:cNvPr>
              <p:cNvSpPr txBox="1"/>
              <p:nvPr/>
            </p:nvSpPr>
            <p:spPr>
              <a:xfrm>
                <a:off x="521680" y="6213786"/>
                <a:ext cx="1959640" cy="461665"/>
              </a:xfrm>
              <a:prstGeom prst="rect">
                <a:avLst/>
              </a:prstGeom>
              <a:noFill/>
            </p:spPr>
            <p:txBody>
              <a:bodyPr wrap="none" rtlCol="0">
                <a:spAutoFit/>
              </a:bodyPr>
              <a:lstStyle/>
              <a:p>
                <a:pPr algn="ctr"/>
                <a:r>
                  <a:rPr lang="en-US"/>
                  <a:t>Input gradient</a:t>
                </a:r>
              </a:p>
            </p:txBody>
          </p:sp>
          <p:sp>
            <p:nvSpPr>
              <p:cNvPr id="59" name="TextBox 58">
                <a:extLst>
                  <a:ext uri="{FF2B5EF4-FFF2-40B4-BE49-F238E27FC236}">
                    <a16:creationId xmlns:a16="http://schemas.microsoft.com/office/drawing/2014/main" id="{F0744319-6C7A-754E-A147-F1744A848B6C}"/>
                  </a:ext>
                </a:extLst>
              </p:cNvPr>
              <p:cNvSpPr txBox="1"/>
              <p:nvPr/>
            </p:nvSpPr>
            <p:spPr>
              <a:xfrm>
                <a:off x="423705" y="4163764"/>
                <a:ext cx="2188869" cy="461665"/>
              </a:xfrm>
              <a:prstGeom prst="rect">
                <a:avLst/>
              </a:prstGeom>
              <a:noFill/>
            </p:spPr>
            <p:txBody>
              <a:bodyPr wrap="none" rtlCol="0">
                <a:spAutoFit/>
              </a:bodyPr>
              <a:lstStyle/>
              <a:p>
                <a:pPr algn="ctr"/>
                <a:r>
                  <a:rPr lang="en-US"/>
                  <a:t>Output gradient</a:t>
                </a:r>
              </a:p>
            </p:txBody>
          </p:sp>
        </p:grpSp>
        <p:grpSp>
          <p:nvGrpSpPr>
            <p:cNvPr id="88" name="Group 87">
              <a:extLst>
                <a:ext uri="{FF2B5EF4-FFF2-40B4-BE49-F238E27FC236}">
                  <a16:creationId xmlns:a16="http://schemas.microsoft.com/office/drawing/2014/main" id="{AD89C11E-960C-574A-A121-B3AF9D304169}"/>
                </a:ext>
              </a:extLst>
            </p:cNvPr>
            <p:cNvGrpSpPr/>
            <p:nvPr/>
          </p:nvGrpSpPr>
          <p:grpSpPr>
            <a:xfrm>
              <a:off x="785446" y="4558828"/>
              <a:ext cx="2889741" cy="916317"/>
              <a:chOff x="785446" y="4558828"/>
              <a:chExt cx="2889741" cy="916317"/>
            </a:xfrm>
          </p:grpSpPr>
          <p:cxnSp>
            <p:nvCxnSpPr>
              <p:cNvPr id="57" name="Elbow Connector 56">
                <a:extLst>
                  <a:ext uri="{FF2B5EF4-FFF2-40B4-BE49-F238E27FC236}">
                    <a16:creationId xmlns:a16="http://schemas.microsoft.com/office/drawing/2014/main" id="{B8578BEC-1424-9440-9F3F-5C0BE2081DF4}"/>
                  </a:ext>
                </a:extLst>
              </p:cNvPr>
              <p:cNvCxnSpPr>
                <a:stCxn id="54" idx="3"/>
                <a:endCxn id="54" idx="1"/>
              </p:cNvCxnSpPr>
              <p:nvPr/>
            </p:nvCxnSpPr>
            <p:spPr>
              <a:xfrm flipH="1">
                <a:off x="785446" y="5462445"/>
                <a:ext cx="1465385" cy="12700"/>
              </a:xfrm>
              <a:prstGeom prst="bentConnector5">
                <a:avLst>
                  <a:gd name="adj1" fmla="val -15600"/>
                  <a:gd name="adj2" fmla="val -4564622"/>
                  <a:gd name="adj3" fmla="val 115600"/>
                </a:avLst>
              </a:prstGeom>
              <a:ln w="19050">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15561353-5F2B-3545-AF2E-C9A6D9429A46}"/>
                  </a:ext>
                </a:extLst>
              </p:cNvPr>
              <p:cNvSpPr txBox="1"/>
              <p:nvPr/>
            </p:nvSpPr>
            <p:spPr>
              <a:xfrm>
                <a:off x="1754340" y="4558828"/>
                <a:ext cx="1920847" cy="400110"/>
              </a:xfrm>
              <a:prstGeom prst="rect">
                <a:avLst/>
              </a:prstGeom>
              <a:noFill/>
            </p:spPr>
            <p:txBody>
              <a:bodyPr wrap="none" rtlCol="0">
                <a:spAutoFit/>
              </a:bodyPr>
              <a:lstStyle/>
              <a:p>
                <a:r>
                  <a:rPr lang="en-US" sz="2000">
                    <a:solidFill>
                      <a:srgbClr val="FF0000"/>
                    </a:solidFill>
                  </a:rPr>
                  <a:t>Context gradient</a:t>
                </a:r>
              </a:p>
            </p:txBody>
          </p:sp>
        </p:grpSp>
        <p:grpSp>
          <p:nvGrpSpPr>
            <p:cNvPr id="61" name="Group 60">
              <a:extLst>
                <a:ext uri="{FF2B5EF4-FFF2-40B4-BE49-F238E27FC236}">
                  <a16:creationId xmlns:a16="http://schemas.microsoft.com/office/drawing/2014/main" id="{97E701F0-79C7-1444-A9D1-E7E6F702E54D}"/>
                </a:ext>
              </a:extLst>
            </p:cNvPr>
            <p:cNvGrpSpPr/>
            <p:nvPr/>
          </p:nvGrpSpPr>
          <p:grpSpPr>
            <a:xfrm>
              <a:off x="2580343" y="4666447"/>
              <a:ext cx="4482812" cy="1617783"/>
              <a:chOff x="2580343" y="2098432"/>
              <a:chExt cx="4482812" cy="1617783"/>
            </a:xfrm>
          </p:grpSpPr>
          <p:grpSp>
            <p:nvGrpSpPr>
              <p:cNvPr id="62" name="Group 61">
                <a:extLst>
                  <a:ext uri="{FF2B5EF4-FFF2-40B4-BE49-F238E27FC236}">
                    <a16:creationId xmlns:a16="http://schemas.microsoft.com/office/drawing/2014/main" id="{5AA5B202-1904-E941-88E5-93928B594B78}"/>
                  </a:ext>
                </a:extLst>
              </p:cNvPr>
              <p:cNvGrpSpPr/>
              <p:nvPr/>
            </p:nvGrpSpPr>
            <p:grpSpPr>
              <a:xfrm>
                <a:off x="3499339" y="2098432"/>
                <a:ext cx="3563816" cy="1617783"/>
                <a:chOff x="3059723" y="2098432"/>
                <a:chExt cx="3563816" cy="1617783"/>
              </a:xfrm>
            </p:grpSpPr>
            <p:sp>
              <p:nvSpPr>
                <p:cNvPr id="65" name="Rounded Rectangle 64">
                  <a:extLst>
                    <a:ext uri="{FF2B5EF4-FFF2-40B4-BE49-F238E27FC236}">
                      <a16:creationId xmlns:a16="http://schemas.microsoft.com/office/drawing/2014/main" id="{4839EE7B-D470-5347-8674-0CFC34C2B146}"/>
                    </a:ext>
                  </a:extLst>
                </p:cNvPr>
                <p:cNvSpPr/>
                <p:nvPr/>
              </p:nvSpPr>
              <p:spPr>
                <a:xfrm>
                  <a:off x="3247294" y="2542152"/>
                  <a:ext cx="808892" cy="704555"/>
                </a:xfrm>
                <a:prstGeom prst="roundRect">
                  <a:avLst/>
                </a:prstGeom>
                <a:ln w="19050">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solidFill>
                        <a:schemeClr val="bg1">
                          <a:lumMod val="75000"/>
                        </a:schemeClr>
                      </a:solidFill>
                    </a:rPr>
                    <a:t>BP Cell</a:t>
                  </a:r>
                </a:p>
              </p:txBody>
            </p:sp>
            <p:sp>
              <p:nvSpPr>
                <p:cNvPr id="66" name="Rounded Rectangle 65">
                  <a:extLst>
                    <a:ext uri="{FF2B5EF4-FFF2-40B4-BE49-F238E27FC236}">
                      <a16:creationId xmlns:a16="http://schemas.microsoft.com/office/drawing/2014/main" id="{A9991652-A2C2-964A-B2B1-AC7126354E22}"/>
                    </a:ext>
                  </a:extLst>
                </p:cNvPr>
                <p:cNvSpPr/>
                <p:nvPr/>
              </p:nvSpPr>
              <p:spPr>
                <a:xfrm>
                  <a:off x="4466494" y="2542152"/>
                  <a:ext cx="808892" cy="704555"/>
                </a:xfrm>
                <a:prstGeom prst="roundRect">
                  <a:avLst/>
                </a:prstGeom>
                <a:ln w="19050">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solidFill>
                        <a:schemeClr val="bg1">
                          <a:lumMod val="75000"/>
                        </a:schemeClr>
                      </a:solidFill>
                    </a:rPr>
                    <a:t>BP Cell</a:t>
                  </a:r>
                </a:p>
              </p:txBody>
            </p:sp>
            <p:sp>
              <p:nvSpPr>
                <p:cNvPr id="67" name="Rounded Rectangle 66">
                  <a:extLst>
                    <a:ext uri="{FF2B5EF4-FFF2-40B4-BE49-F238E27FC236}">
                      <a16:creationId xmlns:a16="http://schemas.microsoft.com/office/drawing/2014/main" id="{2CC0EA7B-3927-9544-81C4-6D4E1AF0ED69}"/>
                    </a:ext>
                  </a:extLst>
                </p:cNvPr>
                <p:cNvSpPr/>
                <p:nvPr/>
              </p:nvSpPr>
              <p:spPr>
                <a:xfrm>
                  <a:off x="5638801" y="2542152"/>
                  <a:ext cx="808892" cy="704555"/>
                </a:xfrm>
                <a:prstGeom prst="roundRect">
                  <a:avLst/>
                </a:prstGeom>
                <a:ln w="19050">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solidFill>
                        <a:schemeClr val="bg1">
                          <a:lumMod val="75000"/>
                        </a:schemeClr>
                      </a:solidFill>
                    </a:rPr>
                    <a:t>BP Cell</a:t>
                  </a:r>
                </a:p>
              </p:txBody>
            </p:sp>
            <p:cxnSp>
              <p:nvCxnSpPr>
                <p:cNvPr id="68" name="Straight Arrow Connector 67">
                  <a:extLst>
                    <a:ext uri="{FF2B5EF4-FFF2-40B4-BE49-F238E27FC236}">
                      <a16:creationId xmlns:a16="http://schemas.microsoft.com/office/drawing/2014/main" id="{16C875F1-6B59-C848-BD23-CA2D3F15C7C7}"/>
                    </a:ext>
                  </a:extLst>
                </p:cNvPr>
                <p:cNvCxnSpPr>
                  <a:cxnSpLocks/>
                  <a:endCxn id="65" idx="1"/>
                </p:cNvCxnSpPr>
                <p:nvPr/>
              </p:nvCxnSpPr>
              <p:spPr>
                <a:xfrm>
                  <a:off x="3059723" y="2894429"/>
                  <a:ext cx="187571" cy="1"/>
                </a:xfrm>
                <a:prstGeom prst="straightConnector1">
                  <a:avLst/>
                </a:prstGeom>
                <a:ln w="19050">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75AFF9F8-1B6D-EE4A-A45B-9D9DFC72801D}"/>
                    </a:ext>
                  </a:extLst>
                </p:cNvPr>
                <p:cNvCxnSpPr>
                  <a:cxnSpLocks/>
                </p:cNvCxnSpPr>
                <p:nvPr/>
              </p:nvCxnSpPr>
              <p:spPr>
                <a:xfrm flipV="1">
                  <a:off x="3651739" y="3259017"/>
                  <a:ext cx="0" cy="457198"/>
                </a:xfrm>
                <a:prstGeom prst="straightConnector1">
                  <a:avLst/>
                </a:prstGeom>
                <a:ln w="19050">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1F6FBBE7-E8C7-7545-8038-7A7E0D1F8063}"/>
                    </a:ext>
                  </a:extLst>
                </p:cNvPr>
                <p:cNvCxnSpPr>
                  <a:cxnSpLocks/>
                </p:cNvCxnSpPr>
                <p:nvPr/>
              </p:nvCxnSpPr>
              <p:spPr>
                <a:xfrm flipV="1">
                  <a:off x="4870939" y="3259017"/>
                  <a:ext cx="0" cy="457198"/>
                </a:xfrm>
                <a:prstGeom prst="straightConnector1">
                  <a:avLst/>
                </a:prstGeom>
                <a:ln w="19050">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4BE13DB3-32A6-AB4F-9A2B-117F734C1712}"/>
                    </a:ext>
                  </a:extLst>
                </p:cNvPr>
                <p:cNvCxnSpPr>
                  <a:cxnSpLocks/>
                </p:cNvCxnSpPr>
                <p:nvPr/>
              </p:nvCxnSpPr>
              <p:spPr>
                <a:xfrm flipV="1">
                  <a:off x="6031524" y="3259017"/>
                  <a:ext cx="0" cy="457198"/>
                </a:xfrm>
                <a:prstGeom prst="straightConnector1">
                  <a:avLst/>
                </a:prstGeom>
                <a:ln w="19050">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A57EED33-0E1D-0D42-93D5-299684BE5F54}"/>
                    </a:ext>
                  </a:extLst>
                </p:cNvPr>
                <p:cNvCxnSpPr>
                  <a:cxnSpLocks/>
                </p:cNvCxnSpPr>
                <p:nvPr/>
              </p:nvCxnSpPr>
              <p:spPr>
                <a:xfrm flipV="1">
                  <a:off x="3651739" y="2098432"/>
                  <a:ext cx="0" cy="457198"/>
                </a:xfrm>
                <a:prstGeom prst="straightConnector1">
                  <a:avLst/>
                </a:prstGeom>
                <a:ln w="19050">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D9C0DEBD-7407-F34A-823B-479B402C2E14}"/>
                    </a:ext>
                  </a:extLst>
                </p:cNvPr>
                <p:cNvCxnSpPr>
                  <a:cxnSpLocks/>
                </p:cNvCxnSpPr>
                <p:nvPr/>
              </p:nvCxnSpPr>
              <p:spPr>
                <a:xfrm flipV="1">
                  <a:off x="4870939" y="2098432"/>
                  <a:ext cx="0" cy="457198"/>
                </a:xfrm>
                <a:prstGeom prst="straightConnector1">
                  <a:avLst/>
                </a:prstGeom>
                <a:ln w="19050">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8AFA79BE-5256-D748-8A75-E5EA5D40B3E2}"/>
                    </a:ext>
                  </a:extLst>
                </p:cNvPr>
                <p:cNvCxnSpPr>
                  <a:cxnSpLocks/>
                </p:cNvCxnSpPr>
                <p:nvPr/>
              </p:nvCxnSpPr>
              <p:spPr>
                <a:xfrm flipV="1">
                  <a:off x="6031524" y="2098432"/>
                  <a:ext cx="0" cy="457198"/>
                </a:xfrm>
                <a:prstGeom prst="straightConnector1">
                  <a:avLst/>
                </a:prstGeom>
                <a:ln w="19050">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6AC04195-1B3F-DC4D-B558-088E14E9F5AC}"/>
                    </a:ext>
                  </a:extLst>
                </p:cNvPr>
                <p:cNvCxnSpPr>
                  <a:stCxn id="65" idx="3"/>
                  <a:endCxn id="66" idx="1"/>
                </p:cNvCxnSpPr>
                <p:nvPr/>
              </p:nvCxnSpPr>
              <p:spPr>
                <a:xfrm>
                  <a:off x="4056186" y="2894430"/>
                  <a:ext cx="410308" cy="0"/>
                </a:xfrm>
                <a:prstGeom prst="straightConnector1">
                  <a:avLst/>
                </a:prstGeom>
                <a:ln w="19050">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5E73281E-BD13-B04E-BBAA-97814FB197F3}"/>
                    </a:ext>
                  </a:extLst>
                </p:cNvPr>
                <p:cNvCxnSpPr>
                  <a:stCxn id="66" idx="3"/>
                  <a:endCxn id="67" idx="1"/>
                </p:cNvCxnSpPr>
                <p:nvPr/>
              </p:nvCxnSpPr>
              <p:spPr>
                <a:xfrm>
                  <a:off x="5275386" y="2894430"/>
                  <a:ext cx="363415" cy="0"/>
                </a:xfrm>
                <a:prstGeom prst="straightConnector1">
                  <a:avLst/>
                </a:prstGeom>
                <a:ln w="19050">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EDBA6817-2965-4646-8C70-36A5905583E8}"/>
                    </a:ext>
                  </a:extLst>
                </p:cNvPr>
                <p:cNvCxnSpPr>
                  <a:cxnSpLocks/>
                </p:cNvCxnSpPr>
                <p:nvPr/>
              </p:nvCxnSpPr>
              <p:spPr>
                <a:xfrm>
                  <a:off x="6474071" y="2907130"/>
                  <a:ext cx="149468" cy="0"/>
                </a:xfrm>
                <a:prstGeom prst="straightConnector1">
                  <a:avLst/>
                </a:prstGeom>
                <a:ln w="19050">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63" name="Right Arrow 62">
                <a:extLst>
                  <a:ext uri="{FF2B5EF4-FFF2-40B4-BE49-F238E27FC236}">
                    <a16:creationId xmlns:a16="http://schemas.microsoft.com/office/drawing/2014/main" id="{1D3CBD8D-FE3A-F148-897D-7AF672C4E26C}"/>
                  </a:ext>
                </a:extLst>
              </p:cNvPr>
              <p:cNvSpPr/>
              <p:nvPr/>
            </p:nvSpPr>
            <p:spPr>
              <a:xfrm>
                <a:off x="2861765" y="2743200"/>
                <a:ext cx="432420" cy="33996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4" name="TextBox 63">
                <a:extLst>
                  <a:ext uri="{FF2B5EF4-FFF2-40B4-BE49-F238E27FC236}">
                    <a16:creationId xmlns:a16="http://schemas.microsoft.com/office/drawing/2014/main" id="{027BF07F-4DEC-D44E-B7AD-D54C3A7D32DC}"/>
                  </a:ext>
                </a:extLst>
              </p:cNvPr>
              <p:cNvSpPr txBox="1"/>
              <p:nvPr/>
            </p:nvSpPr>
            <p:spPr>
              <a:xfrm>
                <a:off x="2580343" y="3104240"/>
                <a:ext cx="949171" cy="461665"/>
              </a:xfrm>
              <a:prstGeom prst="rect">
                <a:avLst/>
              </a:prstGeom>
              <a:noFill/>
            </p:spPr>
            <p:txBody>
              <a:bodyPr wrap="none" rtlCol="0">
                <a:spAutoFit/>
              </a:bodyPr>
              <a:lstStyle/>
              <a:p>
                <a:r>
                  <a:rPr lang="en-US">
                    <a:solidFill>
                      <a:schemeClr val="bg1">
                        <a:lumMod val="75000"/>
                      </a:schemeClr>
                    </a:solidFill>
                  </a:rPr>
                  <a:t>Unroll</a:t>
                </a:r>
              </a:p>
            </p:txBody>
          </p:sp>
        </p:grpSp>
      </p:grpSp>
      <p:cxnSp>
        <p:nvCxnSpPr>
          <p:cNvPr id="79" name="Straight Connector 78">
            <a:extLst>
              <a:ext uri="{FF2B5EF4-FFF2-40B4-BE49-F238E27FC236}">
                <a16:creationId xmlns:a16="http://schemas.microsoft.com/office/drawing/2014/main" id="{677AFC41-5F20-A144-AA9B-C4499C3E35F4}"/>
              </a:ext>
            </a:extLst>
          </p:cNvPr>
          <p:cNvCxnSpPr/>
          <p:nvPr/>
        </p:nvCxnSpPr>
        <p:spPr>
          <a:xfrm>
            <a:off x="293077" y="4113941"/>
            <a:ext cx="11641015" cy="0"/>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grpSp>
        <p:nvGrpSpPr>
          <p:cNvPr id="94" name="Group 93">
            <a:extLst>
              <a:ext uri="{FF2B5EF4-FFF2-40B4-BE49-F238E27FC236}">
                <a16:creationId xmlns:a16="http://schemas.microsoft.com/office/drawing/2014/main" id="{9BBD6B80-6169-CC46-8DB7-58FC4BE8693B}"/>
              </a:ext>
            </a:extLst>
          </p:cNvPr>
          <p:cNvGrpSpPr/>
          <p:nvPr/>
        </p:nvGrpSpPr>
        <p:grpSpPr>
          <a:xfrm>
            <a:off x="6878270" y="1442030"/>
            <a:ext cx="4557193" cy="2413921"/>
            <a:chOff x="6878270" y="1442030"/>
            <a:chExt cx="4557193" cy="2413921"/>
          </a:xfrm>
        </p:grpSpPr>
        <p:pic>
          <p:nvPicPr>
            <p:cNvPr id="82" name="Picture 81">
              <a:extLst>
                <a:ext uri="{FF2B5EF4-FFF2-40B4-BE49-F238E27FC236}">
                  <a16:creationId xmlns:a16="http://schemas.microsoft.com/office/drawing/2014/main" id="{03D19FF6-670F-0249-947A-07F9DBFF7E88}"/>
                </a:ext>
              </a:extLst>
            </p:cNvPr>
            <p:cNvPicPr>
              <a:picLocks noChangeAspect="1"/>
            </p:cNvPicPr>
            <p:nvPr/>
          </p:nvPicPr>
          <p:blipFill>
            <a:blip r:embed="rId4"/>
            <a:stretch>
              <a:fillRect/>
            </a:stretch>
          </p:blipFill>
          <p:spPr>
            <a:xfrm>
              <a:off x="7775365" y="1442030"/>
              <a:ext cx="3660098" cy="2413921"/>
            </a:xfrm>
            <a:prstGeom prst="rect">
              <a:avLst/>
            </a:prstGeom>
          </p:spPr>
        </p:pic>
        <p:cxnSp>
          <p:nvCxnSpPr>
            <p:cNvPr id="91" name="Straight Connector 90">
              <a:extLst>
                <a:ext uri="{FF2B5EF4-FFF2-40B4-BE49-F238E27FC236}">
                  <a16:creationId xmlns:a16="http://schemas.microsoft.com/office/drawing/2014/main" id="{DAD6F1E1-7279-CB41-B9B5-464852FC97DA}"/>
                </a:ext>
              </a:extLst>
            </p:cNvPr>
            <p:cNvCxnSpPr/>
            <p:nvPr/>
          </p:nvCxnSpPr>
          <p:spPr>
            <a:xfrm flipV="1">
              <a:off x="6887309" y="1803400"/>
              <a:ext cx="1367691" cy="75223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7A6A9507-BDB7-7A43-92E2-F81CE10B495E}"/>
                </a:ext>
              </a:extLst>
            </p:cNvPr>
            <p:cNvCxnSpPr/>
            <p:nvPr/>
          </p:nvCxnSpPr>
          <p:spPr>
            <a:xfrm>
              <a:off x="6878270" y="3246707"/>
              <a:ext cx="1389430" cy="364587"/>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grpSp>
        <p:nvGrpSpPr>
          <p:cNvPr id="99" name="Group 98">
            <a:extLst>
              <a:ext uri="{FF2B5EF4-FFF2-40B4-BE49-F238E27FC236}">
                <a16:creationId xmlns:a16="http://schemas.microsoft.com/office/drawing/2014/main" id="{7BB47303-54AE-7E48-895D-E99056EE36A0}"/>
              </a:ext>
            </a:extLst>
          </p:cNvPr>
          <p:cNvGrpSpPr/>
          <p:nvPr/>
        </p:nvGrpSpPr>
        <p:grpSpPr>
          <a:xfrm>
            <a:off x="7833566" y="955636"/>
            <a:ext cx="3355853" cy="2610269"/>
            <a:chOff x="7833566" y="955636"/>
            <a:chExt cx="3355853" cy="2610269"/>
          </a:xfrm>
        </p:grpSpPr>
        <p:sp>
          <p:nvSpPr>
            <p:cNvPr id="95" name="Rectangle 94">
              <a:extLst>
                <a:ext uri="{FF2B5EF4-FFF2-40B4-BE49-F238E27FC236}">
                  <a16:creationId xmlns:a16="http://schemas.microsoft.com/office/drawing/2014/main" id="{177AC995-D5E3-8543-9B26-0EA67EBAFB6B}"/>
                </a:ext>
              </a:extLst>
            </p:cNvPr>
            <p:cNvSpPr/>
            <p:nvPr/>
          </p:nvSpPr>
          <p:spPr>
            <a:xfrm>
              <a:off x="8367379" y="1803400"/>
              <a:ext cx="838200" cy="1762505"/>
            </a:xfrm>
            <a:prstGeom prst="rect">
              <a:avLst/>
            </a:prstGeom>
            <a:solidFill>
              <a:srgbClr val="8DFF55">
                <a:alpha val="30000"/>
              </a:srgbClr>
            </a:solidFill>
            <a:ln w="127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0EAD0F9-E481-D440-8DE7-D5E83837D16B}"/>
                </a:ext>
              </a:extLst>
            </p:cNvPr>
            <p:cNvSpPr/>
            <p:nvPr/>
          </p:nvSpPr>
          <p:spPr>
            <a:xfrm>
              <a:off x="9319878" y="1803400"/>
              <a:ext cx="1729173" cy="1762505"/>
            </a:xfrm>
            <a:prstGeom prst="rect">
              <a:avLst/>
            </a:prstGeom>
            <a:solidFill>
              <a:srgbClr val="FFC000">
                <a:alpha val="30000"/>
              </a:srgbClr>
            </a:solidFill>
            <a:ln w="127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D181D277-0840-B641-8F7F-ECF189AD943F}"/>
                </a:ext>
              </a:extLst>
            </p:cNvPr>
            <p:cNvSpPr txBox="1"/>
            <p:nvPr/>
          </p:nvSpPr>
          <p:spPr>
            <a:xfrm>
              <a:off x="7833566" y="955636"/>
              <a:ext cx="1452642" cy="830997"/>
            </a:xfrm>
            <a:prstGeom prst="rect">
              <a:avLst/>
            </a:prstGeom>
            <a:noFill/>
          </p:spPr>
          <p:txBody>
            <a:bodyPr wrap="none" rtlCol="0">
              <a:spAutoFit/>
            </a:bodyPr>
            <a:lstStyle/>
            <a:p>
              <a:pPr algn="r"/>
              <a:r>
                <a:rPr lang="en-US">
                  <a:solidFill>
                    <a:srgbClr val="92D050"/>
                  </a:solidFill>
                </a:rPr>
                <a:t>MatMul</a:t>
              </a:r>
            </a:p>
            <a:p>
              <a:pPr algn="r"/>
              <a:r>
                <a:rPr lang="en-US">
                  <a:solidFill>
                    <a:srgbClr val="92D050"/>
                  </a:solidFill>
                  <a:sym typeface="Wingdings" pitchFamily="2" charset="2"/>
                </a:rPr>
                <a:t> </a:t>
              </a:r>
              <a:r>
                <a:rPr lang="en-US">
                  <a:solidFill>
                    <a:srgbClr val="92D050"/>
                  </a:solidFill>
                </a:rPr>
                <a:t>GEMM</a:t>
              </a:r>
            </a:p>
          </p:txBody>
        </p:sp>
        <p:sp>
          <p:nvSpPr>
            <p:cNvPr id="98" name="TextBox 97">
              <a:extLst>
                <a:ext uri="{FF2B5EF4-FFF2-40B4-BE49-F238E27FC236}">
                  <a16:creationId xmlns:a16="http://schemas.microsoft.com/office/drawing/2014/main" id="{6B22D040-17E6-C74E-B754-4F7FF67C927B}"/>
                </a:ext>
              </a:extLst>
            </p:cNvPr>
            <p:cNvSpPr txBox="1"/>
            <p:nvPr/>
          </p:nvSpPr>
          <p:spPr>
            <a:xfrm>
              <a:off x="9281204" y="1319432"/>
              <a:ext cx="1908215" cy="461665"/>
            </a:xfrm>
            <a:prstGeom prst="rect">
              <a:avLst/>
            </a:prstGeom>
            <a:noFill/>
          </p:spPr>
          <p:txBody>
            <a:bodyPr wrap="none" rtlCol="0">
              <a:spAutoFit/>
            </a:bodyPr>
            <a:lstStyle/>
            <a:p>
              <a:r>
                <a:rPr lang="en-US">
                  <a:solidFill>
                    <a:srgbClr val="FFC000"/>
                  </a:solidFill>
                </a:rPr>
                <a:t>Element Wise</a:t>
              </a:r>
            </a:p>
          </p:txBody>
        </p:sp>
      </p:grpSp>
      <p:grpSp>
        <p:nvGrpSpPr>
          <p:cNvPr id="104" name="Group 103">
            <a:extLst>
              <a:ext uri="{FF2B5EF4-FFF2-40B4-BE49-F238E27FC236}">
                <a16:creationId xmlns:a16="http://schemas.microsoft.com/office/drawing/2014/main" id="{69E51216-7CCA-AF48-A1A0-8938751D6B8D}"/>
              </a:ext>
            </a:extLst>
          </p:cNvPr>
          <p:cNvGrpSpPr/>
          <p:nvPr/>
        </p:nvGrpSpPr>
        <p:grpSpPr>
          <a:xfrm>
            <a:off x="6863864" y="4277377"/>
            <a:ext cx="4659850" cy="2395536"/>
            <a:chOff x="6863864" y="4277377"/>
            <a:chExt cx="4659850" cy="2395536"/>
          </a:xfrm>
        </p:grpSpPr>
        <p:pic>
          <p:nvPicPr>
            <p:cNvPr id="84" name="Picture 83">
              <a:extLst>
                <a:ext uri="{FF2B5EF4-FFF2-40B4-BE49-F238E27FC236}">
                  <a16:creationId xmlns:a16="http://schemas.microsoft.com/office/drawing/2014/main" id="{CE70E2DA-5D10-2A49-A2AD-341061808108}"/>
                </a:ext>
              </a:extLst>
            </p:cNvPr>
            <p:cNvPicPr>
              <a:picLocks noChangeAspect="1"/>
            </p:cNvPicPr>
            <p:nvPr/>
          </p:nvPicPr>
          <p:blipFill>
            <a:blip r:embed="rId5"/>
            <a:stretch>
              <a:fillRect/>
            </a:stretch>
          </p:blipFill>
          <p:spPr>
            <a:xfrm>
              <a:off x="7868304" y="4277377"/>
              <a:ext cx="3655410" cy="2395536"/>
            </a:xfrm>
            <a:prstGeom prst="rect">
              <a:avLst/>
            </a:prstGeom>
          </p:spPr>
        </p:pic>
        <p:cxnSp>
          <p:nvCxnSpPr>
            <p:cNvPr id="101" name="Straight Connector 100">
              <a:extLst>
                <a:ext uri="{FF2B5EF4-FFF2-40B4-BE49-F238E27FC236}">
                  <a16:creationId xmlns:a16="http://schemas.microsoft.com/office/drawing/2014/main" id="{A88A16F7-4B79-C542-8162-6473B850DB1B}"/>
                </a:ext>
              </a:extLst>
            </p:cNvPr>
            <p:cNvCxnSpPr/>
            <p:nvPr/>
          </p:nvCxnSpPr>
          <p:spPr>
            <a:xfrm flipV="1">
              <a:off x="6887309" y="4596107"/>
              <a:ext cx="1367691" cy="52753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B12DB707-112A-D948-A972-3530878131FC}"/>
                </a:ext>
              </a:extLst>
            </p:cNvPr>
            <p:cNvCxnSpPr/>
            <p:nvPr/>
          </p:nvCxnSpPr>
          <p:spPr>
            <a:xfrm>
              <a:off x="6863864" y="5799318"/>
              <a:ext cx="1391136" cy="633953"/>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grpSp>
        <p:nvGrpSpPr>
          <p:cNvPr id="105" name="Group 104">
            <a:extLst>
              <a:ext uri="{FF2B5EF4-FFF2-40B4-BE49-F238E27FC236}">
                <a16:creationId xmlns:a16="http://schemas.microsoft.com/office/drawing/2014/main" id="{00D0F785-9F7D-0848-9181-E68BEDDCA221}"/>
              </a:ext>
            </a:extLst>
          </p:cNvPr>
          <p:cNvGrpSpPr/>
          <p:nvPr/>
        </p:nvGrpSpPr>
        <p:grpSpPr>
          <a:xfrm>
            <a:off x="8255000" y="4164232"/>
            <a:ext cx="2934419" cy="2246473"/>
            <a:chOff x="8255000" y="1319432"/>
            <a:chExt cx="2934419" cy="2246473"/>
          </a:xfrm>
        </p:grpSpPr>
        <p:sp>
          <p:nvSpPr>
            <p:cNvPr id="106" name="Rectangle 105">
              <a:extLst>
                <a:ext uri="{FF2B5EF4-FFF2-40B4-BE49-F238E27FC236}">
                  <a16:creationId xmlns:a16="http://schemas.microsoft.com/office/drawing/2014/main" id="{ABD5035E-E412-1143-A71F-EEE9BE8232D4}"/>
                </a:ext>
              </a:extLst>
            </p:cNvPr>
            <p:cNvSpPr/>
            <p:nvPr/>
          </p:nvSpPr>
          <p:spPr>
            <a:xfrm>
              <a:off x="8367379" y="1803400"/>
              <a:ext cx="838200" cy="1762505"/>
            </a:xfrm>
            <a:prstGeom prst="rect">
              <a:avLst/>
            </a:prstGeom>
            <a:solidFill>
              <a:srgbClr val="8DFF55">
                <a:alpha val="30000"/>
              </a:srgbClr>
            </a:solidFill>
            <a:ln w="127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D994835-1933-7342-AE7E-87D145D5BA05}"/>
                </a:ext>
              </a:extLst>
            </p:cNvPr>
            <p:cNvSpPr/>
            <p:nvPr/>
          </p:nvSpPr>
          <p:spPr>
            <a:xfrm>
              <a:off x="9319878" y="1803400"/>
              <a:ext cx="1729173" cy="1762505"/>
            </a:xfrm>
            <a:prstGeom prst="rect">
              <a:avLst/>
            </a:prstGeom>
            <a:solidFill>
              <a:srgbClr val="FFC000">
                <a:alpha val="30000"/>
              </a:srgbClr>
            </a:solidFill>
            <a:ln w="127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8AA76AE9-CEC9-634B-B60E-25151D24ACF8}"/>
                </a:ext>
              </a:extLst>
            </p:cNvPr>
            <p:cNvSpPr txBox="1"/>
            <p:nvPr/>
          </p:nvSpPr>
          <p:spPr>
            <a:xfrm>
              <a:off x="8255000" y="1319432"/>
              <a:ext cx="1055097" cy="461665"/>
            </a:xfrm>
            <a:prstGeom prst="rect">
              <a:avLst/>
            </a:prstGeom>
            <a:noFill/>
          </p:spPr>
          <p:txBody>
            <a:bodyPr wrap="none" rtlCol="0">
              <a:spAutoFit/>
            </a:bodyPr>
            <a:lstStyle/>
            <a:p>
              <a:r>
                <a:rPr lang="en-US">
                  <a:solidFill>
                    <a:srgbClr val="92D050"/>
                  </a:solidFill>
                </a:rPr>
                <a:t>GEMM</a:t>
              </a:r>
            </a:p>
          </p:txBody>
        </p:sp>
        <p:sp>
          <p:nvSpPr>
            <p:cNvPr id="109" name="TextBox 108">
              <a:extLst>
                <a:ext uri="{FF2B5EF4-FFF2-40B4-BE49-F238E27FC236}">
                  <a16:creationId xmlns:a16="http://schemas.microsoft.com/office/drawing/2014/main" id="{12B324CA-F7B6-A249-9DFC-1ED824F07AED}"/>
                </a:ext>
              </a:extLst>
            </p:cNvPr>
            <p:cNvSpPr txBox="1"/>
            <p:nvPr/>
          </p:nvSpPr>
          <p:spPr>
            <a:xfrm>
              <a:off x="9281204" y="1319432"/>
              <a:ext cx="1908215" cy="461665"/>
            </a:xfrm>
            <a:prstGeom prst="rect">
              <a:avLst/>
            </a:prstGeom>
            <a:noFill/>
          </p:spPr>
          <p:txBody>
            <a:bodyPr wrap="none" rtlCol="0">
              <a:spAutoFit/>
            </a:bodyPr>
            <a:lstStyle/>
            <a:p>
              <a:r>
                <a:rPr lang="en-US">
                  <a:solidFill>
                    <a:srgbClr val="FFC000"/>
                  </a:solidFill>
                </a:rPr>
                <a:t>Element Wise</a:t>
              </a:r>
            </a:p>
          </p:txBody>
        </p:sp>
      </p:grpSp>
    </p:spTree>
    <p:custDataLst>
      <p:tags r:id="rId1"/>
    </p:custDataLst>
    <p:extLst>
      <p:ext uri="{BB962C8B-B14F-4D97-AF65-F5344CB8AC3E}">
        <p14:creationId xmlns:p14="http://schemas.microsoft.com/office/powerpoint/2010/main" val="2313689031"/>
      </p:ext>
    </p:extLst>
  </p:cSld>
  <p:clrMapOvr>
    <a:masterClrMapping/>
  </p:clrMapOvr>
  <mc:AlternateContent xmlns:mc="http://schemas.openxmlformats.org/markup-compatibility/2006" xmlns:p14="http://schemas.microsoft.com/office/powerpoint/2010/main">
    <mc:Choice Requires="p14">
      <p:transition spd="slow" p14:dur="2000" advTm="13775"/>
    </mc:Choice>
    <mc:Fallback xmlns="">
      <p:transition spd="slow" advTm="137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right)">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wipe(left)">
                                      <p:cBhvr>
                                        <p:cTn id="22" dur="500"/>
                                        <p:tgtEl>
                                          <p:spTgt spid="9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wipe(down)">
                                      <p:cBhvr>
                                        <p:cTn id="27" dur="500"/>
                                        <p:tgtEl>
                                          <p:spTgt spid="9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9"/>
                                        </p:tgtEl>
                                        <p:attrNameLst>
                                          <p:attrName>style.visibility</p:attrName>
                                        </p:attrNameLst>
                                      </p:cBhvr>
                                      <p:to>
                                        <p:strVal val="visible"/>
                                      </p:to>
                                    </p:set>
                                  </p:childTnLst>
                                </p:cTn>
                              </p:par>
                            </p:childTnLst>
                          </p:cTn>
                        </p:par>
                        <p:par>
                          <p:cTn id="32" fill="hold">
                            <p:stCondLst>
                              <p:cond delay="0"/>
                            </p:stCondLst>
                            <p:childTnLst>
                              <p:par>
                                <p:cTn id="33" presetID="22" presetClass="entr" presetSubtype="1" fill="hold" nodeType="after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wipe(up)">
                                      <p:cBhvr>
                                        <p:cTn id="35" dur="500"/>
                                        <p:tgtEl>
                                          <p:spTgt spid="8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wipe(left)">
                                      <p:cBhvr>
                                        <p:cTn id="40" dur="500"/>
                                        <p:tgtEl>
                                          <p:spTgt spid="10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05"/>
                                        </p:tgtEl>
                                        <p:attrNameLst>
                                          <p:attrName>style.visibility</p:attrName>
                                        </p:attrNameLst>
                                      </p:cBhvr>
                                      <p:to>
                                        <p:strVal val="visible"/>
                                      </p:to>
                                    </p:set>
                                    <p:animEffect transition="in" filter="wipe(down)">
                                      <p:cBhvr>
                                        <p:cTn id="45"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497" y="1920475"/>
            <a:ext cx="11559061" cy="1809067"/>
          </a:xfrm>
        </p:spPr>
        <p:txBody>
          <a:bodyPr/>
          <a:lstStyle/>
          <a:p>
            <a:pPr algn="ctr"/>
            <a:r>
              <a:rPr lang="el-GR" sz="3200" b="0"/>
              <a:t>η-</a:t>
            </a:r>
            <a:r>
              <a:rPr lang="en-US" sz="3200" b="0"/>
              <a:t>LSTM: Co-Designing Highly-Efficient Large LSTM Training via Exploiting Memory-Saving and Architectural Design Opportunities</a:t>
            </a:r>
            <a:endParaRPr lang="en-US" sz="2000"/>
          </a:p>
        </p:txBody>
      </p:sp>
      <p:sp>
        <p:nvSpPr>
          <p:cNvPr id="6" name="TextBox 5">
            <a:extLst>
              <a:ext uri="{FF2B5EF4-FFF2-40B4-BE49-F238E27FC236}">
                <a16:creationId xmlns:a16="http://schemas.microsoft.com/office/drawing/2014/main" id="{84E67CFA-650D-0841-8BA4-13974A5EB0F8}"/>
              </a:ext>
            </a:extLst>
          </p:cNvPr>
          <p:cNvSpPr txBox="1"/>
          <p:nvPr/>
        </p:nvSpPr>
        <p:spPr>
          <a:xfrm>
            <a:off x="484656" y="4046328"/>
            <a:ext cx="11559062" cy="400110"/>
          </a:xfrm>
          <a:prstGeom prst="rect">
            <a:avLst/>
          </a:prstGeom>
          <a:noFill/>
        </p:spPr>
        <p:txBody>
          <a:bodyPr wrap="none" rtlCol="0">
            <a:spAutoFit/>
          </a:bodyPr>
          <a:lstStyle/>
          <a:p>
            <a:r>
              <a:rPr lang="en-US" sz="2000" b="1"/>
              <a:t>Xingyao Zhang</a:t>
            </a:r>
            <a:r>
              <a:rPr lang="en-US" sz="2000" b="1" baseline="30000"/>
              <a:t>1,2</a:t>
            </a:r>
            <a:r>
              <a:rPr lang="en-US" sz="2000"/>
              <a:t>, </a:t>
            </a:r>
            <a:r>
              <a:rPr lang="en-US" sz="2000" err="1"/>
              <a:t>Haojun</a:t>
            </a:r>
            <a:r>
              <a:rPr lang="en-US" sz="2000"/>
              <a:t> Xia</a:t>
            </a:r>
            <a:r>
              <a:rPr lang="en-US" sz="2000" baseline="30000"/>
              <a:t>3</a:t>
            </a:r>
            <a:r>
              <a:rPr lang="en-US" sz="2000"/>
              <a:t>, </a:t>
            </a:r>
            <a:r>
              <a:rPr lang="en-US" sz="2000" err="1"/>
              <a:t>Donglin</a:t>
            </a:r>
            <a:r>
              <a:rPr lang="en-US" sz="2000"/>
              <a:t> Zhuang</a:t>
            </a:r>
            <a:r>
              <a:rPr lang="en-US" sz="2000" baseline="30000"/>
              <a:t>3</a:t>
            </a:r>
            <a:r>
              <a:rPr lang="en-US" sz="2000"/>
              <a:t>, Hao Sun</a:t>
            </a:r>
            <a:r>
              <a:rPr lang="en-US" sz="2000" baseline="30000"/>
              <a:t>3</a:t>
            </a:r>
            <a:r>
              <a:rPr lang="en-US" sz="2000"/>
              <a:t>, Xin Fu</a:t>
            </a:r>
            <a:r>
              <a:rPr lang="en-US" sz="2000" baseline="30000"/>
              <a:t>1</a:t>
            </a:r>
            <a:r>
              <a:rPr lang="en-US" sz="2000"/>
              <a:t>, Michael Taylor</a:t>
            </a:r>
            <a:r>
              <a:rPr lang="en-US" sz="2000" baseline="30000"/>
              <a:t>2</a:t>
            </a:r>
            <a:r>
              <a:rPr lang="en-US" sz="2000"/>
              <a:t>, and </a:t>
            </a:r>
            <a:r>
              <a:rPr lang="en-US" sz="2000" err="1"/>
              <a:t>Shuaiwen</a:t>
            </a:r>
            <a:r>
              <a:rPr lang="en-US" sz="2000"/>
              <a:t> Leon Song</a:t>
            </a:r>
            <a:r>
              <a:rPr lang="en-US" sz="2000" baseline="30000"/>
              <a:t>3</a:t>
            </a:r>
          </a:p>
        </p:txBody>
      </p:sp>
      <p:grpSp>
        <p:nvGrpSpPr>
          <p:cNvPr id="4" name="Group 3">
            <a:extLst>
              <a:ext uri="{FF2B5EF4-FFF2-40B4-BE49-F238E27FC236}">
                <a16:creationId xmlns:a16="http://schemas.microsoft.com/office/drawing/2014/main" id="{A4238102-9D02-A740-862E-3165D247781D}"/>
              </a:ext>
            </a:extLst>
          </p:cNvPr>
          <p:cNvGrpSpPr/>
          <p:nvPr/>
        </p:nvGrpSpPr>
        <p:grpSpPr>
          <a:xfrm>
            <a:off x="918407" y="4671332"/>
            <a:ext cx="10490033" cy="338554"/>
            <a:chOff x="918407" y="4331365"/>
            <a:chExt cx="10490033" cy="338554"/>
          </a:xfrm>
        </p:grpSpPr>
        <p:sp>
          <p:nvSpPr>
            <p:cNvPr id="3" name="TextBox 2">
              <a:extLst>
                <a:ext uri="{FF2B5EF4-FFF2-40B4-BE49-F238E27FC236}">
                  <a16:creationId xmlns:a16="http://schemas.microsoft.com/office/drawing/2014/main" id="{0AD7AAD9-265D-D54C-8EE2-88297E824DF2}"/>
                </a:ext>
              </a:extLst>
            </p:cNvPr>
            <p:cNvSpPr txBox="1"/>
            <p:nvPr/>
          </p:nvSpPr>
          <p:spPr>
            <a:xfrm>
              <a:off x="918407" y="4331365"/>
              <a:ext cx="3240374" cy="338554"/>
            </a:xfrm>
            <a:prstGeom prst="rect">
              <a:avLst/>
            </a:prstGeom>
            <a:noFill/>
          </p:spPr>
          <p:txBody>
            <a:bodyPr wrap="none" rtlCol="0">
              <a:spAutoFit/>
            </a:bodyPr>
            <a:lstStyle/>
            <a:p>
              <a:r>
                <a:rPr lang="en-US" sz="1600"/>
                <a:t>1. ECOMS Lab, University of Houston</a:t>
              </a:r>
            </a:p>
          </p:txBody>
        </p:sp>
        <p:sp>
          <p:nvSpPr>
            <p:cNvPr id="11" name="TextBox 10">
              <a:extLst>
                <a:ext uri="{FF2B5EF4-FFF2-40B4-BE49-F238E27FC236}">
                  <a16:creationId xmlns:a16="http://schemas.microsoft.com/office/drawing/2014/main" id="{3F06E5D0-4AEB-B240-A42A-81816DECABAE}"/>
                </a:ext>
              </a:extLst>
            </p:cNvPr>
            <p:cNvSpPr txBox="1"/>
            <p:nvPr/>
          </p:nvSpPr>
          <p:spPr>
            <a:xfrm>
              <a:off x="4158781" y="4331365"/>
              <a:ext cx="4427302" cy="338554"/>
            </a:xfrm>
            <a:prstGeom prst="rect">
              <a:avLst/>
            </a:prstGeom>
            <a:noFill/>
          </p:spPr>
          <p:txBody>
            <a:bodyPr wrap="none" rtlCol="0">
              <a:spAutoFit/>
            </a:bodyPr>
            <a:lstStyle/>
            <a:p>
              <a:r>
                <a:rPr lang="en-US" sz="1600"/>
                <a:t>2. Bespoke Silicon Group, University of Washington</a:t>
              </a:r>
            </a:p>
          </p:txBody>
        </p:sp>
        <p:sp>
          <p:nvSpPr>
            <p:cNvPr id="12" name="TextBox 11">
              <a:extLst>
                <a:ext uri="{FF2B5EF4-FFF2-40B4-BE49-F238E27FC236}">
                  <a16:creationId xmlns:a16="http://schemas.microsoft.com/office/drawing/2014/main" id="{C32B249A-B617-0148-B714-DFAC2455D9DD}"/>
                </a:ext>
              </a:extLst>
            </p:cNvPr>
            <p:cNvSpPr txBox="1"/>
            <p:nvPr/>
          </p:nvSpPr>
          <p:spPr>
            <a:xfrm>
              <a:off x="8590104" y="4331365"/>
              <a:ext cx="2818336" cy="338554"/>
            </a:xfrm>
            <a:prstGeom prst="rect">
              <a:avLst/>
            </a:prstGeom>
            <a:noFill/>
          </p:spPr>
          <p:txBody>
            <a:bodyPr wrap="none" rtlCol="0">
              <a:spAutoFit/>
            </a:bodyPr>
            <a:lstStyle/>
            <a:p>
              <a:r>
                <a:rPr lang="en-US" sz="1600"/>
                <a:t>3. FSA Lab, University of Sydney</a:t>
              </a:r>
            </a:p>
          </p:txBody>
        </p:sp>
      </p:grpSp>
      <p:sp>
        <p:nvSpPr>
          <p:cNvPr id="8" name="Rectangle 7">
            <a:extLst>
              <a:ext uri="{FF2B5EF4-FFF2-40B4-BE49-F238E27FC236}">
                <a16:creationId xmlns:a16="http://schemas.microsoft.com/office/drawing/2014/main" id="{0FF6043B-D7D6-6D48-BA77-72D501803002}"/>
              </a:ext>
            </a:extLst>
          </p:cNvPr>
          <p:cNvSpPr/>
          <p:nvPr/>
        </p:nvSpPr>
        <p:spPr>
          <a:xfrm>
            <a:off x="3047999" y="5172177"/>
            <a:ext cx="6092825" cy="338554"/>
          </a:xfrm>
          <a:prstGeom prst="rect">
            <a:avLst/>
          </a:prstGeom>
        </p:spPr>
        <p:txBody>
          <a:bodyPr>
            <a:spAutoFit/>
          </a:bodyPr>
          <a:lstStyle/>
          <a:p>
            <a:pPr algn="ctr"/>
            <a:r>
              <a:rPr lang="en-US" sz="1600" b="1">
                <a:latin typeface="Calibri" panose="020F0502020204030204" pitchFamily="34" charset="0"/>
              </a:rPr>
              <a:t>(xingyaoz@cs.washington.edu)</a:t>
            </a:r>
            <a:endParaRPr lang="en-US" sz="1600"/>
          </a:p>
        </p:txBody>
      </p:sp>
      <p:grpSp>
        <p:nvGrpSpPr>
          <p:cNvPr id="14" name="Group 13">
            <a:extLst>
              <a:ext uri="{FF2B5EF4-FFF2-40B4-BE49-F238E27FC236}">
                <a16:creationId xmlns:a16="http://schemas.microsoft.com/office/drawing/2014/main" id="{54E93F23-B1F7-A743-A7B2-D121E60FB498}"/>
              </a:ext>
            </a:extLst>
          </p:cNvPr>
          <p:cNvGrpSpPr/>
          <p:nvPr/>
        </p:nvGrpSpPr>
        <p:grpSpPr>
          <a:xfrm>
            <a:off x="375497" y="6059281"/>
            <a:ext cx="2445378" cy="592760"/>
            <a:chOff x="394107" y="6154079"/>
            <a:chExt cx="2414955" cy="585385"/>
          </a:xfrm>
        </p:grpSpPr>
        <p:pic>
          <p:nvPicPr>
            <p:cNvPr id="15" name="Picture 14">
              <a:extLst>
                <a:ext uri="{FF2B5EF4-FFF2-40B4-BE49-F238E27FC236}">
                  <a16:creationId xmlns:a16="http://schemas.microsoft.com/office/drawing/2014/main" id="{CD83E0C0-4E09-7B4B-BC4F-94840E30F7FE}"/>
                </a:ext>
              </a:extLst>
            </p:cNvPr>
            <p:cNvPicPr>
              <a:picLocks noChangeAspect="1"/>
            </p:cNvPicPr>
            <p:nvPr/>
          </p:nvPicPr>
          <p:blipFill>
            <a:blip r:embed="rId3"/>
            <a:stretch>
              <a:fillRect/>
            </a:stretch>
          </p:blipFill>
          <p:spPr>
            <a:xfrm>
              <a:off x="1013354" y="6155870"/>
              <a:ext cx="1795708" cy="583593"/>
            </a:xfrm>
            <a:prstGeom prst="rect">
              <a:avLst/>
            </a:prstGeom>
          </p:spPr>
        </p:pic>
        <p:pic>
          <p:nvPicPr>
            <p:cNvPr id="16" name="Picture 15">
              <a:extLst>
                <a:ext uri="{FF2B5EF4-FFF2-40B4-BE49-F238E27FC236}">
                  <a16:creationId xmlns:a16="http://schemas.microsoft.com/office/drawing/2014/main" id="{9F3A6EE1-4194-1E41-B5FD-44C03EDB897D}"/>
                </a:ext>
              </a:extLst>
            </p:cNvPr>
            <p:cNvPicPr>
              <a:picLocks noChangeAspect="1"/>
            </p:cNvPicPr>
            <p:nvPr/>
          </p:nvPicPr>
          <p:blipFill>
            <a:blip r:embed="rId4"/>
            <a:stretch>
              <a:fillRect/>
            </a:stretch>
          </p:blipFill>
          <p:spPr>
            <a:xfrm>
              <a:off x="394107" y="6154079"/>
              <a:ext cx="619247" cy="585385"/>
            </a:xfrm>
            <a:prstGeom prst="rect">
              <a:avLst/>
            </a:prstGeom>
          </p:spPr>
        </p:pic>
      </p:grpSp>
      <p:grpSp>
        <p:nvGrpSpPr>
          <p:cNvPr id="17" name="Group 16">
            <a:extLst>
              <a:ext uri="{FF2B5EF4-FFF2-40B4-BE49-F238E27FC236}">
                <a16:creationId xmlns:a16="http://schemas.microsoft.com/office/drawing/2014/main" id="{B6186C61-FD29-E64D-B8DA-346F28415130}"/>
              </a:ext>
            </a:extLst>
          </p:cNvPr>
          <p:cNvGrpSpPr/>
          <p:nvPr/>
        </p:nvGrpSpPr>
        <p:grpSpPr>
          <a:xfrm>
            <a:off x="4665779" y="5976888"/>
            <a:ext cx="3142655" cy="781092"/>
            <a:chOff x="3810000" y="5976888"/>
            <a:chExt cx="3142655" cy="781092"/>
          </a:xfrm>
        </p:grpSpPr>
        <p:pic>
          <p:nvPicPr>
            <p:cNvPr id="1030" name="Picture 6" descr="logo">
              <a:extLst>
                <a:ext uri="{FF2B5EF4-FFF2-40B4-BE49-F238E27FC236}">
                  <a16:creationId xmlns:a16="http://schemas.microsoft.com/office/drawing/2014/main" id="{50D8CE7B-6D3D-5E4D-9DA9-E41D3974F4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0352" y="6059281"/>
              <a:ext cx="2312303" cy="5857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y of Washington - Wikipedia">
              <a:extLst>
                <a:ext uri="{FF2B5EF4-FFF2-40B4-BE49-F238E27FC236}">
                  <a16:creationId xmlns:a16="http://schemas.microsoft.com/office/drawing/2014/main" id="{7E2C504D-FBE1-5046-86B5-B424BA11AB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5976888"/>
              <a:ext cx="781092" cy="781092"/>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descr="Image result for sydney university icon">
            <a:extLst>
              <a:ext uri="{FF2B5EF4-FFF2-40B4-BE49-F238E27FC236}">
                <a16:creationId xmlns:a16="http://schemas.microsoft.com/office/drawing/2014/main" id="{CAA72CF1-B510-2A44-A6CD-9180844CC2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7231" t="15595" r="6330" b="15850"/>
          <a:stretch>
            <a:fillRect/>
          </a:stretch>
        </p:blipFill>
        <p:spPr bwMode="auto">
          <a:xfrm>
            <a:off x="9602490" y="5952360"/>
            <a:ext cx="2157640" cy="743446"/>
          </a:xfrm>
          <a:custGeom>
            <a:avLst/>
            <a:gdLst>
              <a:gd name="connsiteX0" fmla="*/ 0 w 2160270"/>
              <a:gd name="connsiteY0" fmla="*/ 0 h 744353"/>
              <a:gd name="connsiteX1" fmla="*/ 2160270 w 2160270"/>
              <a:gd name="connsiteY1" fmla="*/ 0 h 744353"/>
              <a:gd name="connsiteX2" fmla="*/ 2160270 w 2160270"/>
              <a:gd name="connsiteY2" fmla="*/ 744353 h 744353"/>
              <a:gd name="connsiteX3" fmla="*/ 0 w 2160270"/>
              <a:gd name="connsiteY3" fmla="*/ 744353 h 744353"/>
            </a:gdLst>
            <a:ahLst/>
            <a:cxnLst>
              <a:cxn ang="0">
                <a:pos x="connsiteX0" y="connsiteY0"/>
              </a:cxn>
              <a:cxn ang="0">
                <a:pos x="connsiteX1" y="connsiteY1"/>
              </a:cxn>
              <a:cxn ang="0">
                <a:pos x="connsiteX2" y="connsiteY2"/>
              </a:cxn>
              <a:cxn ang="0">
                <a:pos x="connsiteX3" y="connsiteY3"/>
              </a:cxn>
            </a:cxnLst>
            <a:rect l="l" t="t" r="r" b="b"/>
            <a:pathLst>
              <a:path w="2160270" h="744353">
                <a:moveTo>
                  <a:pt x="0" y="0"/>
                </a:moveTo>
                <a:lnTo>
                  <a:pt x="2160270" y="0"/>
                </a:lnTo>
                <a:lnTo>
                  <a:pt x="2160270" y="744353"/>
                </a:lnTo>
                <a:lnTo>
                  <a:pt x="0" y="744353"/>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When Jesus Said 'Thank You' - Ralph Howe Ministries">
            <a:extLst>
              <a:ext uri="{FF2B5EF4-FFF2-40B4-BE49-F238E27FC236}">
                <a16:creationId xmlns:a16="http://schemas.microsoft.com/office/drawing/2014/main" id="{E0A13E60-DADD-D84F-A315-3F4E0392F9F9}"/>
              </a:ext>
            </a:extLst>
          </p:cNvPr>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5778" y="332141"/>
            <a:ext cx="2720301" cy="180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432995"/>
      </p:ext>
    </p:extLst>
  </p:cSld>
  <p:clrMapOvr>
    <a:masterClrMapping/>
  </p:clrMapOvr>
  <mc:AlternateContent xmlns:mc="http://schemas.openxmlformats.org/markup-compatibility/2006" xmlns:p14="http://schemas.microsoft.com/office/powerpoint/2010/main">
    <mc:Choice Requires="p14">
      <p:transition spd="slow" p14:dur="2000" advTm="1171"/>
    </mc:Choice>
    <mc:Fallback xmlns="">
      <p:transition spd="slow" advTm="117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4B510-7D29-2D49-8CAB-BFC7DFABF08D}"/>
              </a:ext>
            </a:extLst>
          </p:cNvPr>
          <p:cNvSpPr>
            <a:spLocks noGrp="1"/>
          </p:cNvSpPr>
          <p:nvPr>
            <p:ph type="body" sz="quarter" idx="11"/>
          </p:nvPr>
        </p:nvSpPr>
        <p:spPr/>
        <p:txBody>
          <a:bodyPr/>
          <a:lstStyle/>
          <a:p>
            <a:pPr marL="0" indent="0">
              <a:buNone/>
            </a:pPr>
            <a:r>
              <a:rPr lang="en-US" sz="2000" dirty="0"/>
              <a:t>This work was partially supported by Air Force Research Laboratory (AFRL) and Defense Advanced Research Projects Agency (DARPA) under agreement number FA8650-18-2-7863, and by the DARPA/SRC JUMP ADA Center. This research was also partially supported by Facebook Faculty Award and University of Sydney faculty startup funding, Australia Research Council (ARC) Discovery Project DP210101984. This research was also partially supported by NSF grants CCF-1900904, CCF-1619243, and CCF-1537085 (CAREER).</a:t>
            </a:r>
          </a:p>
        </p:txBody>
      </p:sp>
      <p:sp>
        <p:nvSpPr>
          <p:cNvPr id="4" name="Title 3">
            <a:extLst>
              <a:ext uri="{FF2B5EF4-FFF2-40B4-BE49-F238E27FC236}">
                <a16:creationId xmlns:a16="http://schemas.microsoft.com/office/drawing/2014/main" id="{6EA80E8E-117B-0746-B35E-11BB39BA3E86}"/>
              </a:ext>
            </a:extLst>
          </p:cNvPr>
          <p:cNvSpPr>
            <a:spLocks noGrp="1"/>
          </p:cNvSpPr>
          <p:nvPr>
            <p:ph type="title"/>
          </p:nvPr>
        </p:nvSpPr>
        <p:spPr/>
        <p:txBody>
          <a:bodyPr/>
          <a:lstStyle/>
          <a:p>
            <a:r>
              <a:rPr lang="en-US" dirty="0"/>
              <a:t>Acknowledgements</a:t>
            </a:r>
          </a:p>
        </p:txBody>
      </p:sp>
    </p:spTree>
    <p:extLst>
      <p:ext uri="{BB962C8B-B14F-4D97-AF65-F5344CB8AC3E}">
        <p14:creationId xmlns:p14="http://schemas.microsoft.com/office/powerpoint/2010/main" val="3175161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08F97C-871E-4847-B9A2-F9F0D91B2ED6}"/>
              </a:ext>
            </a:extLst>
          </p:cNvPr>
          <p:cNvSpPr>
            <a:spLocks noGrp="1"/>
          </p:cNvSpPr>
          <p:nvPr>
            <p:ph type="title"/>
          </p:nvPr>
        </p:nvSpPr>
        <p:spPr/>
        <p:txBody>
          <a:bodyPr/>
          <a:lstStyle/>
          <a:p>
            <a:r>
              <a:rPr lang="en-US"/>
              <a:t>When LSTM Models Become Large</a:t>
            </a:r>
          </a:p>
        </p:txBody>
      </p:sp>
      <p:graphicFrame>
        <p:nvGraphicFramePr>
          <p:cNvPr id="5" name="Chart 4">
            <a:extLst>
              <a:ext uri="{FF2B5EF4-FFF2-40B4-BE49-F238E27FC236}">
                <a16:creationId xmlns:a16="http://schemas.microsoft.com/office/drawing/2014/main" id="{DA1C502B-E9B2-BB4B-B9B2-638B1BB1833B}"/>
              </a:ext>
            </a:extLst>
          </p:cNvPr>
          <p:cNvGraphicFramePr>
            <a:graphicFrameLocks/>
          </p:cNvGraphicFramePr>
          <p:nvPr>
            <p:extLst>
              <p:ext uri="{D42A27DB-BD31-4B8C-83A1-F6EECF244321}">
                <p14:modId xmlns:p14="http://schemas.microsoft.com/office/powerpoint/2010/main" val="64072481"/>
              </p:ext>
            </p:extLst>
          </p:nvPr>
        </p:nvGraphicFramePr>
        <p:xfrm>
          <a:off x="315495" y="1724817"/>
          <a:ext cx="3909627" cy="24284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168DD9EA-E5C5-734B-8F85-B2AC8EE61FA1}"/>
              </a:ext>
            </a:extLst>
          </p:cNvPr>
          <p:cNvGraphicFramePr>
            <a:graphicFrameLocks/>
          </p:cNvGraphicFramePr>
          <p:nvPr>
            <p:extLst>
              <p:ext uri="{D42A27DB-BD31-4B8C-83A1-F6EECF244321}">
                <p14:modId xmlns:p14="http://schemas.microsoft.com/office/powerpoint/2010/main" val="1004011055"/>
              </p:ext>
            </p:extLst>
          </p:nvPr>
        </p:nvGraphicFramePr>
        <p:xfrm>
          <a:off x="4192723" y="1724817"/>
          <a:ext cx="3877731" cy="242848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1B34CDAE-EC2A-2B4C-A25F-E0B0E4E72617}"/>
              </a:ext>
            </a:extLst>
          </p:cNvPr>
          <p:cNvGraphicFramePr>
            <a:graphicFrameLocks/>
          </p:cNvGraphicFramePr>
          <p:nvPr>
            <p:extLst>
              <p:ext uri="{D42A27DB-BD31-4B8C-83A1-F6EECF244321}">
                <p14:modId xmlns:p14="http://schemas.microsoft.com/office/powerpoint/2010/main" val="3134998454"/>
              </p:ext>
            </p:extLst>
          </p:nvPr>
        </p:nvGraphicFramePr>
        <p:xfrm>
          <a:off x="7996103" y="1724817"/>
          <a:ext cx="3909628" cy="2428490"/>
        </p:xfrm>
        <a:graphic>
          <a:graphicData uri="http://schemas.openxmlformats.org/drawingml/2006/chart">
            <c:chart xmlns:c="http://schemas.openxmlformats.org/drawingml/2006/chart" xmlns:r="http://schemas.openxmlformats.org/officeDocument/2006/relationships" r:id="rId6"/>
          </a:graphicData>
        </a:graphic>
      </p:graphicFrame>
      <p:sp>
        <p:nvSpPr>
          <p:cNvPr id="8" name="Right Arrow 7">
            <a:extLst>
              <a:ext uri="{FF2B5EF4-FFF2-40B4-BE49-F238E27FC236}">
                <a16:creationId xmlns:a16="http://schemas.microsoft.com/office/drawing/2014/main" id="{4CF9AB71-002A-C443-BFEF-AB76EA07EBAF}"/>
              </a:ext>
            </a:extLst>
          </p:cNvPr>
          <p:cNvSpPr/>
          <p:nvPr/>
        </p:nvSpPr>
        <p:spPr>
          <a:xfrm rot="825940">
            <a:off x="2374692" y="2385036"/>
            <a:ext cx="1283677" cy="2461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DCB22FF5-B214-A045-AF96-B6EFBC524F0A}"/>
              </a:ext>
            </a:extLst>
          </p:cNvPr>
          <p:cNvSpPr/>
          <p:nvPr/>
        </p:nvSpPr>
        <p:spPr>
          <a:xfrm rot="209691">
            <a:off x="5038349" y="2399905"/>
            <a:ext cx="2454146" cy="1955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535CFB0B-F23E-5D42-BE01-6945D02FA62C}"/>
              </a:ext>
            </a:extLst>
          </p:cNvPr>
          <p:cNvSpPr/>
          <p:nvPr/>
        </p:nvSpPr>
        <p:spPr>
          <a:xfrm rot="825940">
            <a:off x="8976763" y="2512023"/>
            <a:ext cx="2307246" cy="2228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37FDA38-57DC-BA48-B6F3-A218D1DC9973}"/>
              </a:ext>
            </a:extLst>
          </p:cNvPr>
          <p:cNvSpPr txBox="1"/>
          <p:nvPr/>
        </p:nvSpPr>
        <p:spPr>
          <a:xfrm>
            <a:off x="1214251" y="4415863"/>
            <a:ext cx="10159448" cy="1938992"/>
          </a:xfrm>
          <a:prstGeom prst="rect">
            <a:avLst/>
          </a:prstGeom>
          <a:noFill/>
        </p:spPr>
        <p:txBody>
          <a:bodyPr wrap="none" rtlCol="0">
            <a:spAutoFit/>
          </a:bodyPr>
          <a:lstStyle/>
          <a:p>
            <a:pPr marL="342900" indent="-342900">
              <a:buFont typeface="Arial" panose="020B0604020202020204" pitchFamily="34" charset="0"/>
              <a:buChar char="•"/>
            </a:pPr>
            <a:r>
              <a:rPr lang="en-US"/>
              <a:t>Performance and energy efficiency </a:t>
            </a:r>
            <a:r>
              <a:rPr lang="en-US">
                <a:solidFill>
                  <a:srgbClr val="FF0000"/>
                </a:solidFill>
              </a:rPr>
              <a:t>decreases </a:t>
            </a:r>
            <a:r>
              <a:rPr lang="en-US"/>
              <a:t>when increasing the model size</a:t>
            </a:r>
            <a:endParaRPr lang="en-US">
              <a:solidFill>
                <a:srgbClr val="FF0000"/>
              </a:solidFill>
            </a:endParaRPr>
          </a:p>
          <a:p>
            <a:endParaRPr lang="en-US"/>
          </a:p>
          <a:p>
            <a:pPr marL="342900" indent="-342900">
              <a:buFont typeface="Arial" panose="020B0604020202020204" pitchFamily="34" charset="0"/>
              <a:buChar char="•"/>
            </a:pPr>
            <a:r>
              <a:rPr lang="en-US"/>
              <a:t>Training becomes increasingly infeasible to be conducted on GPU</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State of art training solution doesn’t scale with increasing LSTM model size</a:t>
            </a:r>
          </a:p>
        </p:txBody>
      </p:sp>
      <p:sp>
        <p:nvSpPr>
          <p:cNvPr id="12" name="Rectangle 11">
            <a:extLst>
              <a:ext uri="{FF2B5EF4-FFF2-40B4-BE49-F238E27FC236}">
                <a16:creationId xmlns:a16="http://schemas.microsoft.com/office/drawing/2014/main" id="{BF0954A9-58BA-7A4D-93D9-DE48D65EBE8E}"/>
              </a:ext>
            </a:extLst>
          </p:cNvPr>
          <p:cNvSpPr/>
          <p:nvPr/>
        </p:nvSpPr>
        <p:spPr>
          <a:xfrm>
            <a:off x="6642100" y="2780412"/>
            <a:ext cx="854075" cy="851437"/>
          </a:xfrm>
          <a:prstGeom prst="rect">
            <a:avLst/>
          </a:prstGeom>
          <a:noFill/>
          <a:ln w="5715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32197180"/>
      </p:ext>
    </p:extLst>
  </p:cSld>
  <p:clrMapOvr>
    <a:masterClrMapping/>
  </p:clrMapOvr>
  <mc:AlternateContent xmlns:mc="http://schemas.openxmlformats.org/markup-compatibility/2006" xmlns:p14="http://schemas.microsoft.com/office/powerpoint/2010/main">
    <mc:Choice Requires="p14">
      <p:transition spd="slow" p14:dur="2000" advTm="6005"/>
    </mc:Choice>
    <mc:Fallback xmlns="">
      <p:transition spd="slow" advTm="60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childTnLst>
                                </p:cTn>
                              </p:par>
                              <p:par>
                                <p:cTn id="20" presetID="21"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uiExpand="1" build="allAtOnce"/>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5CBE28-6BB5-7742-B0DA-C249A3C5D305}"/>
              </a:ext>
            </a:extLst>
          </p:cNvPr>
          <p:cNvSpPr>
            <a:spLocks noGrp="1"/>
          </p:cNvSpPr>
          <p:nvPr>
            <p:ph type="title"/>
          </p:nvPr>
        </p:nvSpPr>
        <p:spPr/>
        <p:txBody>
          <a:bodyPr lIns="91440" tIns="45720" rIns="91440" bIns="45720" anchor="b"/>
          <a:lstStyle/>
          <a:p>
            <a:r>
              <a:rPr lang="en-US">
                <a:latin typeface="Encode Sans Normal Black"/>
              </a:rPr>
              <a:t>Contribution #1: Characterization</a:t>
            </a:r>
          </a:p>
        </p:txBody>
      </p:sp>
      <p:sp>
        <p:nvSpPr>
          <p:cNvPr id="7" name="TextBox 6">
            <a:extLst>
              <a:ext uri="{FF2B5EF4-FFF2-40B4-BE49-F238E27FC236}">
                <a16:creationId xmlns:a16="http://schemas.microsoft.com/office/drawing/2014/main" id="{39B41222-73CE-F244-99D9-153B4231610A}"/>
              </a:ext>
            </a:extLst>
          </p:cNvPr>
          <p:cNvSpPr txBox="1"/>
          <p:nvPr/>
        </p:nvSpPr>
        <p:spPr>
          <a:xfrm>
            <a:off x="613673" y="5307532"/>
            <a:ext cx="11301235" cy="461665"/>
          </a:xfrm>
          <a:prstGeom prst="rect">
            <a:avLst/>
          </a:prstGeom>
          <a:noFill/>
        </p:spPr>
        <p:txBody>
          <a:bodyPr wrap="none" rtlCol="0">
            <a:spAutoFit/>
          </a:bodyPr>
          <a:lstStyle/>
          <a:p>
            <a:r>
              <a:rPr lang="en-US"/>
              <a:t>In addition to parameters and activations, </a:t>
            </a:r>
            <a:r>
              <a:rPr lang="en-US">
                <a:solidFill>
                  <a:srgbClr val="FF0000"/>
                </a:solidFill>
              </a:rPr>
              <a:t>Intermediate variables </a:t>
            </a:r>
            <a:r>
              <a:rPr lang="en-US"/>
              <a:t>play an</a:t>
            </a:r>
            <a:r>
              <a:rPr lang="zh-CN" altLang="en-US"/>
              <a:t> </a:t>
            </a:r>
            <a:r>
              <a:rPr lang="en-US"/>
              <a:t>important role</a:t>
            </a:r>
          </a:p>
        </p:txBody>
      </p:sp>
      <p:grpSp>
        <p:nvGrpSpPr>
          <p:cNvPr id="15" name="Group 14">
            <a:extLst>
              <a:ext uri="{FF2B5EF4-FFF2-40B4-BE49-F238E27FC236}">
                <a16:creationId xmlns:a16="http://schemas.microsoft.com/office/drawing/2014/main" id="{13ADA3EC-8D85-7F4E-A3A7-8AAD3EAB4CFC}"/>
              </a:ext>
            </a:extLst>
          </p:cNvPr>
          <p:cNvGrpSpPr/>
          <p:nvPr/>
        </p:nvGrpSpPr>
        <p:grpSpPr>
          <a:xfrm>
            <a:off x="995208" y="1904077"/>
            <a:ext cx="4454600" cy="2937914"/>
            <a:chOff x="995208" y="1904077"/>
            <a:chExt cx="4454600" cy="2937914"/>
          </a:xfrm>
        </p:grpSpPr>
        <p:pic>
          <p:nvPicPr>
            <p:cNvPr id="8" name="Picture 7">
              <a:extLst>
                <a:ext uri="{FF2B5EF4-FFF2-40B4-BE49-F238E27FC236}">
                  <a16:creationId xmlns:a16="http://schemas.microsoft.com/office/drawing/2014/main" id="{9E2D574C-3C70-8549-BD91-666D9021274A}"/>
                </a:ext>
              </a:extLst>
            </p:cNvPr>
            <p:cNvPicPr>
              <a:picLocks noChangeAspect="1"/>
            </p:cNvPicPr>
            <p:nvPr/>
          </p:nvPicPr>
          <p:blipFill>
            <a:blip r:embed="rId4"/>
            <a:stretch>
              <a:fillRect/>
            </a:stretch>
          </p:blipFill>
          <p:spPr>
            <a:xfrm>
              <a:off x="995208" y="1904077"/>
              <a:ext cx="4454600" cy="2937914"/>
            </a:xfrm>
            <a:prstGeom prst="rect">
              <a:avLst/>
            </a:prstGeom>
          </p:spPr>
        </p:pic>
        <p:sp>
          <p:nvSpPr>
            <p:cNvPr id="3" name="Oval 2">
              <a:extLst>
                <a:ext uri="{FF2B5EF4-FFF2-40B4-BE49-F238E27FC236}">
                  <a16:creationId xmlns:a16="http://schemas.microsoft.com/office/drawing/2014/main" id="{F6709C7E-C4C5-4F49-9216-6668B9FC9C26}"/>
                </a:ext>
              </a:extLst>
            </p:cNvPr>
            <p:cNvSpPr/>
            <p:nvPr/>
          </p:nvSpPr>
          <p:spPr>
            <a:xfrm>
              <a:off x="3566160" y="2026920"/>
              <a:ext cx="484410" cy="2621280"/>
            </a:xfrm>
            <a:prstGeom prst="ellipse">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23C09647-BC40-1747-9C36-687FC423A7FA}"/>
              </a:ext>
            </a:extLst>
          </p:cNvPr>
          <p:cNvGrpSpPr/>
          <p:nvPr/>
        </p:nvGrpSpPr>
        <p:grpSpPr>
          <a:xfrm>
            <a:off x="3808365" y="1904076"/>
            <a:ext cx="7413689" cy="2937913"/>
            <a:chOff x="3808365" y="1904076"/>
            <a:chExt cx="7413689" cy="2937913"/>
          </a:xfrm>
        </p:grpSpPr>
        <p:cxnSp>
          <p:nvCxnSpPr>
            <p:cNvPr id="9" name="Curved Connector 8">
              <a:extLst>
                <a:ext uri="{FF2B5EF4-FFF2-40B4-BE49-F238E27FC236}">
                  <a16:creationId xmlns:a16="http://schemas.microsoft.com/office/drawing/2014/main" id="{CAE9DD03-382B-4943-9802-CF8064D2B180}"/>
                </a:ext>
              </a:extLst>
            </p:cNvPr>
            <p:cNvCxnSpPr>
              <a:cxnSpLocks/>
              <a:stCxn id="3" idx="4"/>
              <a:endCxn id="11" idx="4"/>
            </p:cNvCxnSpPr>
            <p:nvPr/>
          </p:nvCxnSpPr>
          <p:spPr>
            <a:xfrm rot="5400000" flipH="1" flipV="1">
              <a:off x="6665865" y="1729740"/>
              <a:ext cx="60960" cy="5775960"/>
            </a:xfrm>
            <a:prstGeom prst="curvedConnector3">
              <a:avLst>
                <a:gd name="adj1" fmla="val -777777"/>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E2B38515-3128-9440-83D9-597B69F503EC}"/>
                </a:ext>
              </a:extLst>
            </p:cNvPr>
            <p:cNvPicPr>
              <a:picLocks noChangeAspect="1"/>
            </p:cNvPicPr>
            <p:nvPr/>
          </p:nvPicPr>
          <p:blipFill>
            <a:blip r:embed="rId5"/>
            <a:stretch>
              <a:fillRect/>
            </a:stretch>
          </p:blipFill>
          <p:spPr>
            <a:xfrm>
              <a:off x="6739017" y="1904076"/>
              <a:ext cx="4483037" cy="2937913"/>
            </a:xfrm>
            <a:prstGeom prst="rect">
              <a:avLst/>
            </a:prstGeom>
          </p:spPr>
        </p:pic>
        <p:sp>
          <p:nvSpPr>
            <p:cNvPr id="11" name="Oval 10">
              <a:extLst>
                <a:ext uri="{FF2B5EF4-FFF2-40B4-BE49-F238E27FC236}">
                  <a16:creationId xmlns:a16="http://schemas.microsoft.com/office/drawing/2014/main" id="{2C78C2F3-8BDB-B541-983C-E9F470F612B1}"/>
                </a:ext>
              </a:extLst>
            </p:cNvPr>
            <p:cNvSpPr/>
            <p:nvPr/>
          </p:nvSpPr>
          <p:spPr>
            <a:xfrm>
              <a:off x="9342120" y="1965960"/>
              <a:ext cx="484410" cy="2621280"/>
            </a:xfrm>
            <a:prstGeom prst="ellipse">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9799FE55-8BCF-7944-8E11-077AD5E842EF}"/>
              </a:ext>
            </a:extLst>
          </p:cNvPr>
          <p:cNvSpPr txBox="1"/>
          <p:nvPr/>
        </p:nvSpPr>
        <p:spPr>
          <a:xfrm>
            <a:off x="1550982" y="5966864"/>
            <a:ext cx="9035422" cy="461665"/>
          </a:xfrm>
          <a:prstGeom prst="rect">
            <a:avLst/>
          </a:prstGeom>
          <a:noFill/>
        </p:spPr>
        <p:txBody>
          <a:bodyPr wrap="none" rtlCol="0">
            <a:spAutoFit/>
          </a:bodyPr>
          <a:lstStyle/>
          <a:p>
            <a:r>
              <a:rPr lang="en-US"/>
              <a:t>Previous solution (Re-computation) can hardly work for LSTM Training</a:t>
            </a:r>
          </a:p>
        </p:txBody>
      </p:sp>
    </p:spTree>
    <p:custDataLst>
      <p:tags r:id="rId1"/>
    </p:custDataLst>
    <p:extLst>
      <p:ext uri="{BB962C8B-B14F-4D97-AF65-F5344CB8AC3E}">
        <p14:creationId xmlns:p14="http://schemas.microsoft.com/office/powerpoint/2010/main" val="730586927"/>
      </p:ext>
    </p:extLst>
  </p:cSld>
  <p:clrMapOvr>
    <a:masterClrMapping/>
  </p:clrMapOvr>
  <mc:AlternateContent xmlns:mc="http://schemas.openxmlformats.org/markup-compatibility/2006" xmlns:p14="http://schemas.microsoft.com/office/powerpoint/2010/main">
    <mc:Choice Requires="p14">
      <p:transition spd="slow" p14:dur="2000" advTm="6226"/>
    </mc:Choice>
    <mc:Fallback xmlns="">
      <p:transition spd="slow" advTm="6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5418FE-7725-E844-BE75-72C461072789}"/>
              </a:ext>
            </a:extLst>
          </p:cNvPr>
          <p:cNvSpPr>
            <a:spLocks noGrp="1"/>
          </p:cNvSpPr>
          <p:nvPr>
            <p:ph type="title"/>
          </p:nvPr>
        </p:nvSpPr>
        <p:spPr/>
        <p:txBody>
          <a:bodyPr lIns="91440" tIns="45720" rIns="91440" bIns="45720" anchor="b"/>
          <a:lstStyle/>
          <a:p>
            <a:r>
              <a:rPr lang="en-US">
                <a:latin typeface="Encode Sans Normal Black"/>
              </a:rPr>
              <a:t>Contribution #1– Characterization</a:t>
            </a:r>
          </a:p>
        </p:txBody>
      </p:sp>
      <p:graphicFrame>
        <p:nvGraphicFramePr>
          <p:cNvPr id="5" name="Chart 4">
            <a:extLst>
              <a:ext uri="{FF2B5EF4-FFF2-40B4-BE49-F238E27FC236}">
                <a16:creationId xmlns:a16="http://schemas.microsoft.com/office/drawing/2014/main" id="{21D620FC-75E4-E249-A9D2-CFD8044CD51B}"/>
              </a:ext>
            </a:extLst>
          </p:cNvPr>
          <p:cNvGraphicFramePr>
            <a:graphicFrameLocks/>
          </p:cNvGraphicFramePr>
          <p:nvPr>
            <p:extLst>
              <p:ext uri="{D42A27DB-BD31-4B8C-83A1-F6EECF244321}">
                <p14:modId xmlns:p14="http://schemas.microsoft.com/office/powerpoint/2010/main" val="1738451234"/>
              </p:ext>
            </p:extLst>
          </p:nvPr>
        </p:nvGraphicFramePr>
        <p:xfrm>
          <a:off x="582275" y="1651045"/>
          <a:ext cx="5162747" cy="236301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FC6C297F-C90D-C546-B7AF-3A3B94CB19F8}"/>
              </a:ext>
            </a:extLst>
          </p:cNvPr>
          <p:cNvSpPr txBox="1"/>
          <p:nvPr/>
        </p:nvSpPr>
        <p:spPr>
          <a:xfrm>
            <a:off x="4772344" y="3109842"/>
            <a:ext cx="707905" cy="307777"/>
          </a:xfrm>
          <a:prstGeom prst="rect">
            <a:avLst/>
          </a:prstGeom>
          <a:noFill/>
        </p:spPr>
        <p:txBody>
          <a:bodyPr wrap="square" rtlCol="0">
            <a:spAutoFit/>
          </a:bodyPr>
          <a:lstStyle/>
          <a:p>
            <a:pPr algn="ctr"/>
            <a:r>
              <a:rPr lang="en-US" sz="1400" i="1">
                <a:solidFill>
                  <a:srgbClr val="FF0000"/>
                </a:solidFill>
              </a:rPr>
              <a:t>4.34x</a:t>
            </a:r>
          </a:p>
        </p:txBody>
      </p:sp>
      <p:sp>
        <p:nvSpPr>
          <p:cNvPr id="7" name="TextBox 6">
            <a:extLst>
              <a:ext uri="{FF2B5EF4-FFF2-40B4-BE49-F238E27FC236}">
                <a16:creationId xmlns:a16="http://schemas.microsoft.com/office/drawing/2014/main" id="{9849A917-B4C1-CD4D-BDD7-0D1B35FD7C24}"/>
              </a:ext>
            </a:extLst>
          </p:cNvPr>
          <p:cNvSpPr txBox="1"/>
          <p:nvPr/>
        </p:nvSpPr>
        <p:spPr>
          <a:xfrm>
            <a:off x="4639499" y="2845281"/>
            <a:ext cx="707905" cy="307777"/>
          </a:xfrm>
          <a:prstGeom prst="rect">
            <a:avLst/>
          </a:prstGeom>
          <a:noFill/>
        </p:spPr>
        <p:txBody>
          <a:bodyPr wrap="square" rtlCol="0">
            <a:spAutoFit/>
          </a:bodyPr>
          <a:lstStyle/>
          <a:p>
            <a:pPr algn="ctr"/>
            <a:r>
              <a:rPr lang="en-US" sz="1400" i="1">
                <a:solidFill>
                  <a:srgbClr val="FF0000"/>
                </a:solidFill>
              </a:rPr>
              <a:t>1.08x</a:t>
            </a:r>
          </a:p>
        </p:txBody>
      </p:sp>
      <p:graphicFrame>
        <p:nvGraphicFramePr>
          <p:cNvPr id="9" name="Chart 8">
            <a:extLst>
              <a:ext uri="{FF2B5EF4-FFF2-40B4-BE49-F238E27FC236}">
                <a16:creationId xmlns:a16="http://schemas.microsoft.com/office/drawing/2014/main" id="{41582893-E40A-EC45-AC4F-935D100C7528}"/>
              </a:ext>
            </a:extLst>
          </p:cNvPr>
          <p:cNvGraphicFramePr>
            <a:graphicFrameLocks/>
          </p:cNvGraphicFramePr>
          <p:nvPr>
            <p:extLst>
              <p:ext uri="{D42A27DB-BD31-4B8C-83A1-F6EECF244321}">
                <p14:modId xmlns:p14="http://schemas.microsoft.com/office/powerpoint/2010/main" val="3388215654"/>
              </p:ext>
            </p:extLst>
          </p:nvPr>
        </p:nvGraphicFramePr>
        <p:xfrm>
          <a:off x="5877866" y="1651045"/>
          <a:ext cx="5614449" cy="2363019"/>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0973E995-1827-4547-9562-D2314F720E79}"/>
              </a:ext>
            </a:extLst>
          </p:cNvPr>
          <p:cNvSpPr txBox="1"/>
          <p:nvPr/>
        </p:nvSpPr>
        <p:spPr>
          <a:xfrm>
            <a:off x="914769" y="4344807"/>
            <a:ext cx="10577545" cy="862148"/>
          </a:xfrm>
          <a:prstGeom prst="rect">
            <a:avLst/>
          </a:prstGeom>
          <a:noFill/>
        </p:spPr>
        <p:txBody>
          <a:bodyPr wrap="square" rtlCol="0">
            <a:spAutoFit/>
          </a:bodyPr>
          <a:lstStyle/>
          <a:p>
            <a:pPr marL="342900" indent="-342900">
              <a:buFont typeface="Arial" panose="020B0604020202020204" pitchFamily="34" charset="0"/>
              <a:buChar char="•"/>
            </a:pPr>
            <a:r>
              <a:rPr lang="en-US"/>
              <a:t>Intermediate variables caused an average of </a:t>
            </a:r>
            <a:r>
              <a:rPr lang="en-US">
                <a:solidFill>
                  <a:srgbClr val="FF0000"/>
                </a:solidFill>
              </a:rPr>
              <a:t>1.08x and 4.34x more </a:t>
            </a:r>
            <a:r>
              <a:rPr lang="en-US"/>
              <a:t>data movement compared to parameters and activations, respectively.</a:t>
            </a:r>
          </a:p>
        </p:txBody>
      </p:sp>
      <p:sp>
        <p:nvSpPr>
          <p:cNvPr id="12" name="TextBox 11">
            <a:extLst>
              <a:ext uri="{FF2B5EF4-FFF2-40B4-BE49-F238E27FC236}">
                <a16:creationId xmlns:a16="http://schemas.microsoft.com/office/drawing/2014/main" id="{6AE36E0A-1CA3-D748-A499-CF0A8E34CEB6}"/>
              </a:ext>
            </a:extLst>
          </p:cNvPr>
          <p:cNvSpPr txBox="1"/>
          <p:nvPr/>
        </p:nvSpPr>
        <p:spPr>
          <a:xfrm>
            <a:off x="901706" y="5206955"/>
            <a:ext cx="10577545" cy="862148"/>
          </a:xfrm>
          <a:prstGeom prst="rect">
            <a:avLst/>
          </a:prstGeom>
          <a:noFill/>
        </p:spPr>
        <p:txBody>
          <a:bodyPr wrap="square" rtlCol="0">
            <a:spAutoFit/>
          </a:bodyPr>
          <a:lstStyle/>
          <a:p>
            <a:pPr marL="342900" indent="-342900">
              <a:buFont typeface="Arial" panose="020B0604020202020204" pitchFamily="34" charset="0"/>
              <a:buChar char="•"/>
            </a:pPr>
            <a:r>
              <a:rPr lang="en-US"/>
              <a:t>Intermediate variables occupy an average of </a:t>
            </a:r>
            <a:r>
              <a:rPr lang="en-US">
                <a:solidFill>
                  <a:srgbClr val="FF0000"/>
                </a:solidFill>
              </a:rPr>
              <a:t>47.18% (up to 74.01%)</a:t>
            </a:r>
            <a:r>
              <a:rPr lang="en-US"/>
              <a:t> of the total memory footprint.</a:t>
            </a:r>
          </a:p>
        </p:txBody>
      </p:sp>
    </p:spTree>
    <p:extLst>
      <p:ext uri="{BB962C8B-B14F-4D97-AF65-F5344CB8AC3E}">
        <p14:creationId xmlns:p14="http://schemas.microsoft.com/office/powerpoint/2010/main" val="1889995344"/>
      </p:ext>
    </p:extLst>
  </p:cSld>
  <p:clrMapOvr>
    <a:masterClrMapping/>
  </p:clrMapOvr>
  <mc:AlternateContent xmlns:mc="http://schemas.openxmlformats.org/markup-compatibility/2006" xmlns:p14="http://schemas.microsoft.com/office/powerpoint/2010/main">
    <mc:Choice Requires="p14">
      <p:transition spd="slow" p14:dur="2000" advTm="2458"/>
    </mc:Choice>
    <mc:Fallback xmlns="">
      <p:transition spd="slow" advTm="245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E90599-5D57-E84B-8902-8BBE04B32F56}"/>
              </a:ext>
            </a:extLst>
          </p:cNvPr>
          <p:cNvSpPr>
            <a:spLocks noGrp="1"/>
          </p:cNvSpPr>
          <p:nvPr>
            <p:ph type="title"/>
          </p:nvPr>
        </p:nvSpPr>
        <p:spPr/>
        <p:txBody>
          <a:bodyPr lIns="91440" tIns="45720" rIns="91440" bIns="45720" anchor="b"/>
          <a:lstStyle/>
          <a:p>
            <a:r>
              <a:rPr lang="en-US" sz="3100">
                <a:latin typeface="Encode Sans Normal Black"/>
              </a:rPr>
              <a:t>Contribution #2 – Software-Level Design Novelty</a:t>
            </a:r>
          </a:p>
        </p:txBody>
      </p:sp>
      <p:grpSp>
        <p:nvGrpSpPr>
          <p:cNvPr id="19" name="Group 18">
            <a:extLst>
              <a:ext uri="{FF2B5EF4-FFF2-40B4-BE49-F238E27FC236}">
                <a16:creationId xmlns:a16="http://schemas.microsoft.com/office/drawing/2014/main" id="{663B8E4B-397E-3D41-8C83-D2FBAC3B431C}"/>
              </a:ext>
            </a:extLst>
          </p:cNvPr>
          <p:cNvGrpSpPr/>
          <p:nvPr/>
        </p:nvGrpSpPr>
        <p:grpSpPr>
          <a:xfrm>
            <a:off x="785446" y="1678479"/>
            <a:ext cx="4785405" cy="2308973"/>
            <a:chOff x="785446" y="1678479"/>
            <a:chExt cx="4785405" cy="2308973"/>
          </a:xfrm>
        </p:grpSpPr>
        <p:pic>
          <p:nvPicPr>
            <p:cNvPr id="5" name="Picture 4">
              <a:extLst>
                <a:ext uri="{FF2B5EF4-FFF2-40B4-BE49-F238E27FC236}">
                  <a16:creationId xmlns:a16="http://schemas.microsoft.com/office/drawing/2014/main" id="{0F47A345-7319-B742-8345-FBE1BD811745}"/>
                </a:ext>
              </a:extLst>
            </p:cNvPr>
            <p:cNvPicPr>
              <a:picLocks noChangeAspect="1"/>
            </p:cNvPicPr>
            <p:nvPr/>
          </p:nvPicPr>
          <p:blipFill>
            <a:blip r:embed="rId3"/>
            <a:stretch>
              <a:fillRect/>
            </a:stretch>
          </p:blipFill>
          <p:spPr>
            <a:xfrm>
              <a:off x="785446" y="2612639"/>
              <a:ext cx="4785405" cy="1374813"/>
            </a:xfrm>
            <a:prstGeom prst="rect">
              <a:avLst/>
            </a:prstGeom>
          </p:spPr>
        </p:pic>
        <p:sp>
          <p:nvSpPr>
            <p:cNvPr id="9" name="Rectangle 8">
              <a:extLst>
                <a:ext uri="{FF2B5EF4-FFF2-40B4-BE49-F238E27FC236}">
                  <a16:creationId xmlns:a16="http://schemas.microsoft.com/office/drawing/2014/main" id="{68E940BD-0582-F04B-BCBE-0506552554EE}"/>
                </a:ext>
              </a:extLst>
            </p:cNvPr>
            <p:cNvSpPr/>
            <p:nvPr/>
          </p:nvSpPr>
          <p:spPr>
            <a:xfrm>
              <a:off x="1000865" y="1678479"/>
              <a:ext cx="4354565" cy="830997"/>
            </a:xfrm>
            <a:prstGeom prst="rect">
              <a:avLst/>
            </a:prstGeom>
          </p:spPr>
          <p:txBody>
            <a:bodyPr wrap="square">
              <a:spAutoFit/>
            </a:bodyPr>
            <a:lstStyle/>
            <a:p>
              <a:pPr algn="ctr"/>
              <a:r>
                <a:rPr lang="en-US"/>
                <a:t>Cell Level Reduction for Intermediate Variables</a:t>
              </a:r>
            </a:p>
          </p:txBody>
        </p:sp>
      </p:grpSp>
      <p:grpSp>
        <p:nvGrpSpPr>
          <p:cNvPr id="22" name="Group 21">
            <a:extLst>
              <a:ext uri="{FF2B5EF4-FFF2-40B4-BE49-F238E27FC236}">
                <a16:creationId xmlns:a16="http://schemas.microsoft.com/office/drawing/2014/main" id="{5D54C433-996B-D54D-9874-0D627179F063}"/>
              </a:ext>
            </a:extLst>
          </p:cNvPr>
          <p:cNvGrpSpPr/>
          <p:nvPr/>
        </p:nvGrpSpPr>
        <p:grpSpPr>
          <a:xfrm>
            <a:off x="5920154" y="1493520"/>
            <a:ext cx="5295655" cy="5141741"/>
            <a:chOff x="5920154" y="1493520"/>
            <a:chExt cx="5295655" cy="5141741"/>
          </a:xfrm>
        </p:grpSpPr>
        <p:pic>
          <p:nvPicPr>
            <p:cNvPr id="6" name="Picture 5">
              <a:extLst>
                <a:ext uri="{FF2B5EF4-FFF2-40B4-BE49-F238E27FC236}">
                  <a16:creationId xmlns:a16="http://schemas.microsoft.com/office/drawing/2014/main" id="{2AC53868-C7F3-7944-802D-6E07BBA3E420}"/>
                </a:ext>
              </a:extLst>
            </p:cNvPr>
            <p:cNvPicPr>
              <a:picLocks noChangeAspect="1"/>
            </p:cNvPicPr>
            <p:nvPr/>
          </p:nvPicPr>
          <p:blipFill>
            <a:blip r:embed="rId4"/>
            <a:stretch>
              <a:fillRect/>
            </a:stretch>
          </p:blipFill>
          <p:spPr>
            <a:xfrm>
              <a:off x="6363529" y="2612639"/>
              <a:ext cx="4852280" cy="1374813"/>
            </a:xfrm>
            <a:prstGeom prst="rect">
              <a:avLst/>
            </a:prstGeom>
          </p:spPr>
        </p:pic>
        <p:cxnSp>
          <p:nvCxnSpPr>
            <p:cNvPr id="8" name="Straight Connector 7">
              <a:extLst>
                <a:ext uri="{FF2B5EF4-FFF2-40B4-BE49-F238E27FC236}">
                  <a16:creationId xmlns:a16="http://schemas.microsoft.com/office/drawing/2014/main" id="{FF521842-C185-764A-A043-1FE8FCD5DFB7}"/>
                </a:ext>
              </a:extLst>
            </p:cNvPr>
            <p:cNvCxnSpPr>
              <a:cxnSpLocks/>
            </p:cNvCxnSpPr>
            <p:nvPr/>
          </p:nvCxnSpPr>
          <p:spPr>
            <a:xfrm>
              <a:off x="5920154" y="1493520"/>
              <a:ext cx="0" cy="5141741"/>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9C2EAB3-5191-CC43-BEF1-4495B96CC870}"/>
                </a:ext>
              </a:extLst>
            </p:cNvPr>
            <p:cNvSpPr txBox="1"/>
            <p:nvPr/>
          </p:nvSpPr>
          <p:spPr>
            <a:xfrm>
              <a:off x="7178040" y="1863144"/>
              <a:ext cx="3500958" cy="461665"/>
            </a:xfrm>
            <a:prstGeom prst="rect">
              <a:avLst/>
            </a:prstGeom>
            <a:noFill/>
          </p:spPr>
          <p:txBody>
            <a:bodyPr wrap="none" rtlCol="0">
              <a:spAutoFit/>
            </a:bodyPr>
            <a:lstStyle/>
            <a:p>
              <a:r>
                <a:rPr lang="en-US"/>
                <a:t>BP Layer Length Reduction</a:t>
              </a:r>
            </a:p>
          </p:txBody>
        </p:sp>
      </p:grpSp>
      <p:sp>
        <p:nvSpPr>
          <p:cNvPr id="2" name="TextBox 1">
            <a:extLst>
              <a:ext uri="{FF2B5EF4-FFF2-40B4-BE49-F238E27FC236}">
                <a16:creationId xmlns:a16="http://schemas.microsoft.com/office/drawing/2014/main" id="{1B6B4CAE-EBFB-B945-B962-2F4F2E988CBD}"/>
              </a:ext>
            </a:extLst>
          </p:cNvPr>
          <p:cNvSpPr txBox="1"/>
          <p:nvPr/>
        </p:nvSpPr>
        <p:spPr>
          <a:xfrm>
            <a:off x="745975" y="4415863"/>
            <a:ext cx="4999528" cy="1938992"/>
          </a:xfrm>
          <a:prstGeom prst="rect">
            <a:avLst/>
          </a:prstGeom>
          <a:noFill/>
        </p:spPr>
        <p:txBody>
          <a:bodyPr wrap="square" rtlCol="0">
            <a:spAutoFit/>
          </a:bodyPr>
          <a:lstStyle/>
          <a:p>
            <a:pPr marL="342900" indent="-342900">
              <a:buFont typeface="Arial" panose="020B0604020202020204" pitchFamily="34" charset="0"/>
              <a:buChar char="•"/>
            </a:pPr>
            <a:r>
              <a:rPr lang="en-US" altLang="zh-CN"/>
              <a:t>Some</a:t>
            </a:r>
            <a:r>
              <a:rPr lang="zh-CN" altLang="en-US"/>
              <a:t> </a:t>
            </a:r>
            <a:r>
              <a:rPr lang="en-US" altLang="zh-CN"/>
              <a:t>BP</a:t>
            </a:r>
            <a:r>
              <a:rPr lang="zh-CN" altLang="en-US"/>
              <a:t> </a:t>
            </a:r>
            <a:r>
              <a:rPr lang="en-US" altLang="zh-CN"/>
              <a:t>cell</a:t>
            </a:r>
            <a:r>
              <a:rPr lang="zh-CN" altLang="en-US"/>
              <a:t> </a:t>
            </a:r>
            <a:r>
              <a:rPr lang="en-US" altLang="zh-CN"/>
              <a:t>computation</a:t>
            </a:r>
            <a:r>
              <a:rPr lang="zh-CN" altLang="en-US"/>
              <a:t> </a:t>
            </a:r>
            <a:r>
              <a:rPr lang="en-US" altLang="zh-CN"/>
              <a:t>can</a:t>
            </a:r>
            <a:r>
              <a:rPr lang="zh-CN" altLang="en-US"/>
              <a:t> </a:t>
            </a:r>
            <a:r>
              <a:rPr lang="en-US" altLang="zh-CN"/>
              <a:t>be</a:t>
            </a:r>
            <a:r>
              <a:rPr lang="zh-CN" altLang="en-US"/>
              <a:t> </a:t>
            </a:r>
            <a:r>
              <a:rPr lang="en-US" altLang="zh-CN"/>
              <a:t>moved</a:t>
            </a:r>
            <a:r>
              <a:rPr lang="zh-CN" altLang="en-US"/>
              <a:t> </a:t>
            </a:r>
            <a:r>
              <a:rPr lang="en-US" altLang="zh-CN"/>
              <a:t>to</a:t>
            </a:r>
            <a:r>
              <a:rPr lang="zh-CN" altLang="en-US"/>
              <a:t> </a:t>
            </a:r>
            <a:r>
              <a:rPr lang="en-US" altLang="zh-CN"/>
              <a:t>FW</a:t>
            </a:r>
            <a:r>
              <a:rPr lang="zh-CN" altLang="en-US"/>
              <a:t> </a:t>
            </a:r>
            <a:r>
              <a:rPr lang="en-US" altLang="zh-CN"/>
              <a:t>Stage.</a:t>
            </a:r>
          </a:p>
          <a:p>
            <a:pPr marL="342900" indent="-342900">
              <a:buFont typeface="Arial" panose="020B0604020202020204" pitchFamily="34" charset="0"/>
              <a:buChar char="•"/>
            </a:pPr>
            <a:r>
              <a:rPr lang="en-US" altLang="zh-CN"/>
              <a:t>These</a:t>
            </a:r>
            <a:r>
              <a:rPr lang="zh-CN" altLang="en-US"/>
              <a:t> </a:t>
            </a:r>
            <a:r>
              <a:rPr lang="en-US" altLang="zh-CN"/>
              <a:t>computation</a:t>
            </a:r>
            <a:r>
              <a:rPr lang="zh-CN" altLang="en-US"/>
              <a:t> </a:t>
            </a:r>
            <a:r>
              <a:rPr lang="en-US" altLang="zh-CN"/>
              <a:t>produce</a:t>
            </a:r>
            <a:r>
              <a:rPr lang="zh-CN" altLang="en-US"/>
              <a:t> </a:t>
            </a:r>
            <a:r>
              <a:rPr lang="en-US" altLang="zh-CN"/>
              <a:t>sparse</a:t>
            </a:r>
            <a:r>
              <a:rPr lang="zh-CN" altLang="en-US"/>
              <a:t> </a:t>
            </a:r>
            <a:r>
              <a:rPr lang="en-US" altLang="zh-CN"/>
              <a:t>data.</a:t>
            </a:r>
          </a:p>
          <a:p>
            <a:pPr marL="342900" indent="-342900">
              <a:buFont typeface="Arial" panose="020B0604020202020204" pitchFamily="34" charset="0"/>
              <a:buChar char="•"/>
            </a:pPr>
            <a:r>
              <a:rPr lang="en-US" altLang="zh-CN">
                <a:solidFill>
                  <a:srgbClr val="FF0000"/>
                </a:solidFill>
              </a:rPr>
              <a:t>Execution</a:t>
            </a:r>
            <a:r>
              <a:rPr lang="zh-CN" altLang="en-US">
                <a:solidFill>
                  <a:srgbClr val="FF0000"/>
                </a:solidFill>
              </a:rPr>
              <a:t> </a:t>
            </a:r>
            <a:r>
              <a:rPr lang="en-US" altLang="zh-CN">
                <a:solidFill>
                  <a:srgbClr val="FF0000"/>
                </a:solidFill>
              </a:rPr>
              <a:t>Reordering</a:t>
            </a:r>
            <a:r>
              <a:rPr lang="zh-CN" altLang="en-US">
                <a:solidFill>
                  <a:srgbClr val="FF0000"/>
                </a:solidFill>
              </a:rPr>
              <a:t> </a:t>
            </a:r>
            <a:r>
              <a:rPr lang="en-US" altLang="zh-CN">
                <a:solidFill>
                  <a:srgbClr val="FF0000"/>
                </a:solidFill>
              </a:rPr>
              <a:t>Opportunities</a:t>
            </a:r>
            <a:endParaRPr lang="en-US">
              <a:solidFill>
                <a:srgbClr val="FF0000"/>
              </a:solidFill>
            </a:endParaRPr>
          </a:p>
        </p:txBody>
      </p:sp>
      <p:sp>
        <p:nvSpPr>
          <p:cNvPr id="30" name="TextBox 29">
            <a:extLst>
              <a:ext uri="{FF2B5EF4-FFF2-40B4-BE49-F238E27FC236}">
                <a16:creationId xmlns:a16="http://schemas.microsoft.com/office/drawing/2014/main" id="{3DE169BF-99D1-4744-9E33-3EDCC4B09F4B}"/>
              </a:ext>
            </a:extLst>
          </p:cNvPr>
          <p:cNvSpPr txBox="1"/>
          <p:nvPr/>
        </p:nvSpPr>
        <p:spPr>
          <a:xfrm>
            <a:off x="6268670" y="4422895"/>
            <a:ext cx="5174177" cy="1938992"/>
          </a:xfrm>
          <a:prstGeom prst="rect">
            <a:avLst/>
          </a:prstGeom>
          <a:noFill/>
        </p:spPr>
        <p:txBody>
          <a:bodyPr wrap="square" rtlCol="0">
            <a:spAutoFit/>
          </a:bodyPr>
          <a:lstStyle/>
          <a:p>
            <a:pPr marL="342900" indent="-342900">
              <a:buFont typeface="Arial" panose="020B0604020202020204" pitchFamily="34" charset="0"/>
              <a:buChar char="•"/>
            </a:pPr>
            <a:r>
              <a:rPr lang="en-US" altLang="zh-CN"/>
              <a:t>Some BP cells contribute nearly nothing to weight update</a:t>
            </a:r>
          </a:p>
          <a:p>
            <a:pPr marL="342900" indent="-342900">
              <a:buFont typeface="Arial" panose="020B0604020202020204" pitchFamily="34" charset="0"/>
              <a:buChar char="•"/>
            </a:pPr>
            <a:endParaRPr lang="en-US" altLang="zh-CN"/>
          </a:p>
          <a:p>
            <a:pPr marL="342900" indent="-342900">
              <a:buFont typeface="Arial" panose="020B0604020202020204" pitchFamily="34" charset="0"/>
              <a:buChar char="•"/>
            </a:pPr>
            <a:r>
              <a:rPr lang="en-US" altLang="zh-CN">
                <a:solidFill>
                  <a:srgbClr val="FF0000"/>
                </a:solidFill>
              </a:rPr>
              <a:t>Reduce BP layer length to reduce computation and data movement</a:t>
            </a:r>
            <a:endParaRPr lang="en-US">
              <a:solidFill>
                <a:srgbClr val="FF0000"/>
              </a:solidFill>
            </a:endParaRPr>
          </a:p>
        </p:txBody>
      </p:sp>
    </p:spTree>
    <p:extLst>
      <p:ext uri="{BB962C8B-B14F-4D97-AF65-F5344CB8AC3E}">
        <p14:creationId xmlns:p14="http://schemas.microsoft.com/office/powerpoint/2010/main" val="3151616401"/>
      </p:ext>
    </p:extLst>
  </p:cSld>
  <p:clrMapOvr>
    <a:masterClrMapping/>
  </p:clrMapOvr>
  <mc:AlternateContent xmlns:mc="http://schemas.openxmlformats.org/markup-compatibility/2006" xmlns:p14="http://schemas.microsoft.com/office/powerpoint/2010/main">
    <mc:Choice Requires="p14">
      <p:transition spd="slow" p14:dur="2000" advTm="2325"/>
    </mc:Choice>
    <mc:Fallback xmlns="">
      <p:transition spd="slow" advTm="232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CCEF5-E4DA-4D42-BE0D-17D75C25D76B}"/>
              </a:ext>
            </a:extLst>
          </p:cNvPr>
          <p:cNvSpPr>
            <a:spLocks noGrp="1"/>
          </p:cNvSpPr>
          <p:nvPr>
            <p:ph type="title"/>
          </p:nvPr>
        </p:nvSpPr>
        <p:spPr/>
        <p:txBody>
          <a:bodyPr lIns="91440" tIns="45720" rIns="91440" bIns="45720" anchor="b"/>
          <a:lstStyle/>
          <a:p>
            <a:r>
              <a:rPr lang="en-US" sz="3100">
                <a:latin typeface="Encode Sans Normal Black"/>
              </a:rPr>
              <a:t>Contribution #3 – Hardware-Level Design Novelty</a:t>
            </a:r>
          </a:p>
        </p:txBody>
      </p:sp>
      <p:pic>
        <p:nvPicPr>
          <p:cNvPr id="5" name="Picture 4">
            <a:extLst>
              <a:ext uri="{FF2B5EF4-FFF2-40B4-BE49-F238E27FC236}">
                <a16:creationId xmlns:a16="http://schemas.microsoft.com/office/drawing/2014/main" id="{6F11AC9A-1F68-8641-8608-5CC319942015}"/>
              </a:ext>
            </a:extLst>
          </p:cNvPr>
          <p:cNvPicPr>
            <a:picLocks noChangeAspect="1"/>
          </p:cNvPicPr>
          <p:nvPr/>
        </p:nvPicPr>
        <p:blipFill rotWithShape="1">
          <a:blip r:embed="rId4"/>
          <a:srcRect b="8857"/>
          <a:stretch/>
        </p:blipFill>
        <p:spPr>
          <a:xfrm>
            <a:off x="645993" y="1664297"/>
            <a:ext cx="5107719" cy="1764703"/>
          </a:xfrm>
          <a:prstGeom prst="rect">
            <a:avLst/>
          </a:prstGeom>
        </p:spPr>
      </p:pic>
      <p:pic>
        <p:nvPicPr>
          <p:cNvPr id="6" name="Picture 5">
            <a:extLst>
              <a:ext uri="{FF2B5EF4-FFF2-40B4-BE49-F238E27FC236}">
                <a16:creationId xmlns:a16="http://schemas.microsoft.com/office/drawing/2014/main" id="{A822879E-808B-3A4D-A05D-3EE2749B44FD}"/>
              </a:ext>
            </a:extLst>
          </p:cNvPr>
          <p:cNvPicPr>
            <a:picLocks noChangeAspect="1"/>
          </p:cNvPicPr>
          <p:nvPr/>
        </p:nvPicPr>
        <p:blipFill>
          <a:blip r:embed="rId5"/>
          <a:stretch>
            <a:fillRect/>
          </a:stretch>
        </p:blipFill>
        <p:spPr>
          <a:xfrm>
            <a:off x="6435114" y="1664297"/>
            <a:ext cx="5338228" cy="1764703"/>
          </a:xfrm>
          <a:prstGeom prst="rect">
            <a:avLst/>
          </a:prstGeom>
        </p:spPr>
      </p:pic>
      <p:cxnSp>
        <p:nvCxnSpPr>
          <p:cNvPr id="8" name="Straight Connector 7">
            <a:extLst>
              <a:ext uri="{FF2B5EF4-FFF2-40B4-BE49-F238E27FC236}">
                <a16:creationId xmlns:a16="http://schemas.microsoft.com/office/drawing/2014/main" id="{C96C164C-2B18-2543-BB5E-C7798A3746DA}"/>
              </a:ext>
            </a:extLst>
          </p:cNvPr>
          <p:cNvCxnSpPr/>
          <p:nvPr/>
        </p:nvCxnSpPr>
        <p:spPr>
          <a:xfrm flipV="1">
            <a:off x="4548554" y="1729153"/>
            <a:ext cx="1957754" cy="293077"/>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C02ED9A-0560-0F45-9975-B284B63A4783}"/>
              </a:ext>
            </a:extLst>
          </p:cNvPr>
          <p:cNvCxnSpPr/>
          <p:nvPr/>
        </p:nvCxnSpPr>
        <p:spPr>
          <a:xfrm>
            <a:off x="4525108" y="2268414"/>
            <a:ext cx="2039815" cy="1160586"/>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2740CC0-55D7-E24E-B8C5-CDF0CF748B10}"/>
              </a:ext>
            </a:extLst>
          </p:cNvPr>
          <p:cNvSpPr txBox="1"/>
          <p:nvPr/>
        </p:nvSpPr>
        <p:spPr>
          <a:xfrm>
            <a:off x="965028" y="3675184"/>
            <a:ext cx="10558686" cy="304698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t>Our hardware design can effectively </a:t>
            </a:r>
            <a:r>
              <a:rPr lang="en-US" b="1">
                <a:solidFill>
                  <a:srgbClr val="FF0000"/>
                </a:solidFill>
              </a:rPr>
              <a:t>support software optimizations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Low level – Our novel </a:t>
            </a:r>
            <a:r>
              <a:rPr lang="en-US" b="1">
                <a:solidFill>
                  <a:srgbClr val="FF0000"/>
                </a:solidFill>
              </a:rPr>
              <a:t>Omni-PE design </a:t>
            </a:r>
            <a:r>
              <a:rPr lang="en-US"/>
              <a:t>achieves high logic utilization</a:t>
            </a:r>
            <a:endParaRPr lang="en-US">
              <a:cs typeface="Calibri"/>
            </a:endParaRPr>
          </a:p>
          <a:p>
            <a:r>
              <a:rPr lang="en-US">
                <a:sym typeface="Wingdings" pitchFamily="2" charset="2"/>
              </a:rPr>
              <a:t>        			 improves hardware throughput and energy efficiency.  </a:t>
            </a:r>
            <a:endParaRPr lang="en-US">
              <a:cs typeface="Calibri"/>
            </a:endParaRP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High level – Our architecture can </a:t>
            </a:r>
            <a:r>
              <a:rPr lang="en-US" b="1">
                <a:solidFill>
                  <a:srgbClr val="FF0000"/>
                </a:solidFill>
              </a:rPr>
              <a:t>pipeline the execution </a:t>
            </a:r>
            <a:r>
              <a:rPr lang="en-US"/>
              <a:t>for GEMM and EW 					kernels w/ computation resource dynamically scheduled. </a:t>
            </a:r>
          </a:p>
          <a:p>
            <a:pPr marL="608965" lvl="1"/>
            <a:r>
              <a:rPr lang="en-US">
                <a:sym typeface="Wingdings" pitchFamily="2" charset="2"/>
              </a:rPr>
              <a:t> 		 Reduce data movement</a:t>
            </a:r>
            <a:endParaRPr lang="en-US">
              <a:cs typeface="Calibri"/>
            </a:endParaRPr>
          </a:p>
        </p:txBody>
      </p:sp>
    </p:spTree>
    <p:custDataLst>
      <p:tags r:id="rId1"/>
    </p:custDataLst>
    <p:extLst>
      <p:ext uri="{BB962C8B-B14F-4D97-AF65-F5344CB8AC3E}">
        <p14:creationId xmlns:p14="http://schemas.microsoft.com/office/powerpoint/2010/main" val="1863221852"/>
      </p:ext>
    </p:extLst>
  </p:cSld>
  <p:clrMapOvr>
    <a:masterClrMapping/>
  </p:clrMapOvr>
  <mc:AlternateContent xmlns:mc="http://schemas.openxmlformats.org/markup-compatibility/2006" xmlns:p14="http://schemas.microsoft.com/office/powerpoint/2010/main">
    <mc:Choice Requires="p14">
      <p:transition spd="slow" p14:dur="2000" advTm="4151"/>
    </mc:Choice>
    <mc:Fallback xmlns="">
      <p:transition spd="slow" advTm="41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9F5267-A7D7-4874-B3EC-4B178EF377FE}"/>
              </a:ext>
            </a:extLst>
          </p:cNvPr>
          <p:cNvSpPr>
            <a:spLocks noGrp="1"/>
          </p:cNvSpPr>
          <p:nvPr>
            <p:ph type="body" sz="quarter" idx="11"/>
          </p:nvPr>
        </p:nvSpPr>
        <p:spPr>
          <a:xfrm>
            <a:off x="631092" y="1896069"/>
            <a:ext cx="10926639" cy="3804643"/>
          </a:xfrm>
        </p:spPr>
        <p:txBody>
          <a:bodyPr lIns="91440" tIns="45720" rIns="91440" bIns="45720" anchor="t"/>
          <a:lstStyle/>
          <a:p>
            <a:pPr marL="0" indent="0">
              <a:buNone/>
            </a:pPr>
            <a:r>
              <a:rPr lang="en-US" sz="2800">
                <a:latin typeface="Open Sans"/>
                <a:ea typeface="Open Sans"/>
                <a:cs typeface="Open Sans"/>
              </a:rPr>
              <a:t>We implemented our accelerator on a Xilinx VCU 128 FPGA and show that </a:t>
            </a:r>
            <a:r>
              <a:rPr lang="en-US" sz="2800" i="1">
                <a:latin typeface="Open Sans"/>
                <a:ea typeface="Open Sans"/>
                <a:cs typeface="Open Sans"/>
              </a:rPr>
              <a:t>even in FPGA emulation</a:t>
            </a:r>
            <a:r>
              <a:rPr lang="en-US" sz="2800">
                <a:latin typeface="Open Sans"/>
                <a:ea typeface="Open Sans"/>
                <a:cs typeface="Open Sans"/>
              </a:rPr>
              <a:t>, we beat a state-of-the-art NVidia V100: </a:t>
            </a:r>
            <a:endParaRPr lang="en-US" sz="2800" i="1"/>
          </a:p>
          <a:p>
            <a:pPr marL="0" indent="0">
              <a:buNone/>
            </a:pPr>
            <a:endParaRPr lang="en-US" sz="2800">
              <a:latin typeface="Open Sans"/>
              <a:ea typeface="Open Sans"/>
              <a:cs typeface="Open Sans"/>
            </a:endParaRPr>
          </a:p>
          <a:p>
            <a:pPr marL="0" indent="0">
              <a:buNone/>
            </a:pPr>
            <a:endParaRPr lang="en-US" sz="2800">
              <a:latin typeface="Open Sans"/>
              <a:ea typeface="Open Sans"/>
              <a:cs typeface="Open Sans"/>
            </a:endParaRPr>
          </a:p>
          <a:p>
            <a:pPr marL="457200" indent="-457200"/>
            <a:r>
              <a:rPr lang="en-US" sz="2800">
                <a:latin typeface="Open Sans"/>
                <a:ea typeface="Open Sans"/>
                <a:cs typeface="Open Sans"/>
              </a:rPr>
              <a:t>by 4X in performance </a:t>
            </a:r>
            <a:endParaRPr lang="en-US" sz="2800" i="1"/>
          </a:p>
          <a:p>
            <a:pPr marL="457200" indent="-457200"/>
            <a:r>
              <a:rPr lang="en-US" sz="2800">
                <a:latin typeface="Open Sans"/>
                <a:ea typeface="Open Sans"/>
                <a:cs typeface="Open Sans"/>
              </a:rPr>
              <a:t>by 2.75X in energy efficiency </a:t>
            </a:r>
            <a:endParaRPr lang="en-US" sz="2800" i="1"/>
          </a:p>
        </p:txBody>
      </p:sp>
      <p:sp>
        <p:nvSpPr>
          <p:cNvPr id="4" name="Title 3">
            <a:extLst>
              <a:ext uri="{FF2B5EF4-FFF2-40B4-BE49-F238E27FC236}">
                <a16:creationId xmlns:a16="http://schemas.microsoft.com/office/drawing/2014/main" id="{67DD4DE5-7851-4755-839E-E74EDFF3CE36}"/>
              </a:ext>
            </a:extLst>
          </p:cNvPr>
          <p:cNvSpPr>
            <a:spLocks noGrp="1"/>
          </p:cNvSpPr>
          <p:nvPr>
            <p:ph type="title"/>
          </p:nvPr>
        </p:nvSpPr>
        <p:spPr/>
        <p:txBody>
          <a:bodyPr lIns="91440" tIns="45720" rIns="91440" bIns="45720" anchor="b"/>
          <a:lstStyle/>
          <a:p>
            <a:r>
              <a:rPr lang="en-US" sz="3100">
                <a:latin typeface="Encode Sans Normal Black"/>
              </a:rPr>
              <a:t>Contribution #4 – Amazingly Good Results on FPGA</a:t>
            </a:r>
            <a:endParaRPr lang="en-US" sz="3100" b="0">
              <a:latin typeface="Encode Sans Normal Black"/>
            </a:endParaRPr>
          </a:p>
        </p:txBody>
      </p:sp>
      <p:pic>
        <p:nvPicPr>
          <p:cNvPr id="6" name="Picture 6" descr="A picture containing electronics, circuit&#10;&#10;Description automatically generated">
            <a:extLst>
              <a:ext uri="{FF2B5EF4-FFF2-40B4-BE49-F238E27FC236}">
                <a16:creationId xmlns:a16="http://schemas.microsoft.com/office/drawing/2014/main" id="{00B49CCB-CBD0-4D4F-A7D9-DC7837D46951}"/>
              </a:ext>
            </a:extLst>
          </p:cNvPr>
          <p:cNvPicPr>
            <a:picLocks noChangeAspect="1"/>
          </p:cNvPicPr>
          <p:nvPr/>
        </p:nvPicPr>
        <p:blipFill>
          <a:blip r:embed="rId2"/>
          <a:stretch>
            <a:fillRect/>
          </a:stretch>
        </p:blipFill>
        <p:spPr>
          <a:xfrm>
            <a:off x="6771438" y="3073085"/>
            <a:ext cx="5057571" cy="3431570"/>
          </a:xfrm>
          <a:prstGeom prst="rect">
            <a:avLst/>
          </a:prstGeom>
        </p:spPr>
      </p:pic>
    </p:spTree>
    <p:extLst>
      <p:ext uri="{BB962C8B-B14F-4D97-AF65-F5344CB8AC3E}">
        <p14:creationId xmlns:p14="http://schemas.microsoft.com/office/powerpoint/2010/main" val="3135440870"/>
      </p:ext>
    </p:extLst>
  </p:cSld>
  <p:clrMapOvr>
    <a:masterClrMapping/>
  </p:clrMapOvr>
  <mc:AlternateContent xmlns:mc="http://schemas.openxmlformats.org/markup-compatibility/2006" xmlns:p14="http://schemas.microsoft.com/office/powerpoint/2010/main">
    <mc:Choice Requires="p14">
      <p:transition spd="slow" p14:dur="2000" advTm="2194"/>
    </mc:Choice>
    <mc:Fallback xmlns="">
      <p:transition spd="slow" advTm="219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5|2|1.3"/>
</p:tagLst>
</file>

<file path=ppt/tags/tag10.xml><?xml version="1.0" encoding="utf-8"?>
<p:tagLst xmlns:a="http://schemas.openxmlformats.org/drawingml/2006/main" xmlns:r="http://schemas.openxmlformats.org/officeDocument/2006/relationships" xmlns:p="http://schemas.openxmlformats.org/presentationml/2006/main">
  <p:tag name="TIMING" val="|2.1|1.7|1.5|1.7|1.1|1.8"/>
</p:tagLst>
</file>

<file path=ppt/tags/tag11.xml><?xml version="1.0" encoding="utf-8"?>
<p:tagLst xmlns:a="http://schemas.openxmlformats.org/drawingml/2006/main" xmlns:r="http://schemas.openxmlformats.org/officeDocument/2006/relationships" xmlns:p="http://schemas.openxmlformats.org/presentationml/2006/main">
  <p:tag name="TIMING" val="|3.4|1.4|1.5|1.6|1.5"/>
</p:tagLst>
</file>

<file path=ppt/tags/tag12.xml><?xml version="1.0" encoding="utf-8"?>
<p:tagLst xmlns:a="http://schemas.openxmlformats.org/drawingml/2006/main" xmlns:r="http://schemas.openxmlformats.org/officeDocument/2006/relationships" xmlns:p="http://schemas.openxmlformats.org/presentationml/2006/main">
  <p:tag name="TIMING" val="|2.2|1.4|2.1|3.7|3.2|2.9|2.7"/>
</p:tagLst>
</file>

<file path=ppt/tags/tag13.xml><?xml version="1.0" encoding="utf-8"?>
<p:tagLst xmlns:a="http://schemas.openxmlformats.org/drawingml/2006/main" xmlns:r="http://schemas.openxmlformats.org/officeDocument/2006/relationships" xmlns:p="http://schemas.openxmlformats.org/presentationml/2006/main">
  <p:tag name="TIMING" val="|3.6|3.1|3.3|2.6|2.8|3.2|3|1.9|1.7"/>
</p:tagLst>
</file>

<file path=ppt/tags/tag2.xml><?xml version="1.0" encoding="utf-8"?>
<p:tagLst xmlns:a="http://schemas.openxmlformats.org/drawingml/2006/main" xmlns:r="http://schemas.openxmlformats.org/officeDocument/2006/relationships" xmlns:p="http://schemas.openxmlformats.org/presentationml/2006/main">
  <p:tag name="TIMING" val="|1.3|1.6|1.5|1.7|1.5|1.4|1.5|1.6"/>
</p:tagLst>
</file>

<file path=ppt/tags/tag3.xml><?xml version="1.0" encoding="utf-8"?>
<p:tagLst xmlns:a="http://schemas.openxmlformats.org/drawingml/2006/main" xmlns:r="http://schemas.openxmlformats.org/officeDocument/2006/relationships" xmlns:p="http://schemas.openxmlformats.org/presentationml/2006/main">
  <p:tag name="TIMING" val="|1.2|1.4|1.5"/>
</p:tagLst>
</file>

<file path=ppt/tags/tag4.xml><?xml version="1.0" encoding="utf-8"?>
<p:tagLst xmlns:a="http://schemas.openxmlformats.org/drawingml/2006/main" xmlns:r="http://schemas.openxmlformats.org/officeDocument/2006/relationships" xmlns:p="http://schemas.openxmlformats.org/presentationml/2006/main">
  <p:tag name="TIMING" val="|2|1.2|1"/>
</p:tagLst>
</file>

<file path=ppt/tags/tag5.xml><?xml version="1.0" encoding="utf-8"?>
<p:tagLst xmlns:a="http://schemas.openxmlformats.org/drawingml/2006/main" xmlns:r="http://schemas.openxmlformats.org/officeDocument/2006/relationships" xmlns:p="http://schemas.openxmlformats.org/presentationml/2006/main">
  <p:tag name="TIMING" val="|1.9"/>
</p:tagLst>
</file>

<file path=ppt/tags/tag6.xml><?xml version="1.0" encoding="utf-8"?>
<p:tagLst xmlns:a="http://schemas.openxmlformats.org/drawingml/2006/main" xmlns:r="http://schemas.openxmlformats.org/officeDocument/2006/relationships" xmlns:p="http://schemas.openxmlformats.org/presentationml/2006/main">
  <p:tag name="TIMING" val="|1|1.3"/>
</p:tagLst>
</file>

<file path=ppt/tags/tag7.xml><?xml version="1.0" encoding="utf-8"?>
<p:tagLst xmlns:a="http://schemas.openxmlformats.org/drawingml/2006/main" xmlns:r="http://schemas.openxmlformats.org/officeDocument/2006/relationships" xmlns:p="http://schemas.openxmlformats.org/presentationml/2006/main">
  <p:tag name="TIMING" val="|2.7|1.7"/>
</p:tagLst>
</file>

<file path=ppt/tags/tag8.xml><?xml version="1.0" encoding="utf-8"?>
<p:tagLst xmlns:a="http://schemas.openxmlformats.org/drawingml/2006/main" xmlns:r="http://schemas.openxmlformats.org/officeDocument/2006/relationships" xmlns:p="http://schemas.openxmlformats.org/presentationml/2006/main">
  <p:tag name="TIMING" val="|2.2|1.1|1.5|3.5"/>
</p:tagLst>
</file>

<file path=ppt/tags/tag9.xml><?xml version="1.0" encoding="utf-8"?>
<p:tagLst xmlns:a="http://schemas.openxmlformats.org/drawingml/2006/main" xmlns:r="http://schemas.openxmlformats.org/officeDocument/2006/relationships" xmlns:p="http://schemas.openxmlformats.org/presentationml/2006/main">
  <p:tag name="TIMING" val="|1|0.9|1.6|1.2|1.3|0.9|2.6"/>
</p:tagLst>
</file>

<file path=ppt/theme/theme1.xml><?xml version="1.0" encoding="utf-8"?>
<a:theme xmlns:a="http://schemas.openxmlformats.org/drawingml/2006/main" name="1_Custom Design">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96</TotalTime>
  <Words>3755</Words>
  <Application>Microsoft Macintosh PowerPoint</Application>
  <PresentationFormat>Custom</PresentationFormat>
  <Paragraphs>433</Paragraphs>
  <Slides>31</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Calibri</vt:lpstr>
      <vt:lpstr>Cambria Math</vt:lpstr>
      <vt:lpstr>Encode Sans Normal Black</vt:lpstr>
      <vt:lpstr>Lucida Grande</vt:lpstr>
      <vt:lpstr>Open Sans</vt:lpstr>
      <vt:lpstr>System Font Regular</vt:lpstr>
      <vt:lpstr>Uni Sans</vt:lpstr>
      <vt:lpstr>Wingdings</vt:lpstr>
      <vt:lpstr>1_Custom Design</vt:lpstr>
      <vt:lpstr>η-LSTM: Co-Designing Highly-Efficient Large LSTM Training via Exploiting Memory-Saving and Architectural Design Opportunities</vt:lpstr>
      <vt:lpstr>Long-Short Term Memory (LSTM) Networks</vt:lpstr>
      <vt:lpstr>State-of-the-art LSTM Training</vt:lpstr>
      <vt:lpstr>When LSTM Models Become Large</vt:lpstr>
      <vt:lpstr>Contribution #1: Characterization</vt:lpstr>
      <vt:lpstr>Contribution #1– Characterization</vt:lpstr>
      <vt:lpstr>Contribution #2 – Software-Level Design Novelty</vt:lpstr>
      <vt:lpstr>Contribution #3 – Hardware-Level Design Novelty</vt:lpstr>
      <vt:lpstr>Contribution #4 – Amazingly Good Results on FPGA</vt:lpstr>
      <vt:lpstr>Outline</vt:lpstr>
      <vt:lpstr>Key Observation I </vt:lpstr>
      <vt:lpstr>Key Observation I</vt:lpstr>
      <vt:lpstr>Before and After</vt:lpstr>
      <vt:lpstr>Cell Level Reduction for Intermediate Variables</vt:lpstr>
      <vt:lpstr>Outline</vt:lpstr>
      <vt:lpstr>Key Observation II</vt:lpstr>
      <vt:lpstr>Insignificant BP Cell prediction </vt:lpstr>
      <vt:lpstr>Outline</vt:lpstr>
      <vt:lpstr>Design Challenges</vt:lpstr>
      <vt:lpstr>Opportunity – Adder-Based Accumulator</vt:lpstr>
      <vt:lpstr>η-LSTM Architecture with Omni-PE</vt:lpstr>
      <vt:lpstr>Outline</vt:lpstr>
      <vt:lpstr>Experimental Setup</vt:lpstr>
      <vt:lpstr>Improvement on Performance Speedup</vt:lpstr>
      <vt:lpstr>Energy Savings</vt:lpstr>
      <vt:lpstr>Improvement on Data Movement</vt:lpstr>
      <vt:lpstr>Improvement on Memory Footprint</vt:lpstr>
      <vt:lpstr>Related Work</vt:lpstr>
      <vt:lpstr>Conclusion</vt:lpstr>
      <vt:lpstr>η-LSTM: Co-Designing Highly-Efficient Large LSTM Training via Exploiting Memory-Saving and Architectural Design Opportunities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Michael Taylor</cp:lastModifiedBy>
  <cp:revision>5</cp:revision>
  <dcterms:created xsi:type="dcterms:W3CDTF">2014-10-14T00:51:43Z</dcterms:created>
  <dcterms:modified xsi:type="dcterms:W3CDTF">2021-07-06T20:12:12Z</dcterms:modified>
</cp:coreProperties>
</file>