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334" r:id="rId4"/>
    <p:sldId id="308" r:id="rId5"/>
    <p:sldId id="309" r:id="rId6"/>
    <p:sldId id="293" r:id="rId7"/>
    <p:sldId id="311" r:id="rId8"/>
    <p:sldId id="312" r:id="rId9"/>
    <p:sldId id="313" r:id="rId10"/>
    <p:sldId id="316" r:id="rId11"/>
    <p:sldId id="314" r:id="rId12"/>
    <p:sldId id="267" r:id="rId13"/>
    <p:sldId id="262" r:id="rId14"/>
    <p:sldId id="318" r:id="rId15"/>
    <p:sldId id="322" r:id="rId16"/>
    <p:sldId id="323" r:id="rId17"/>
    <p:sldId id="271" r:id="rId18"/>
    <p:sldId id="291" r:id="rId19"/>
    <p:sldId id="301" r:id="rId20"/>
    <p:sldId id="324" r:id="rId21"/>
    <p:sldId id="325" r:id="rId22"/>
    <p:sldId id="331" r:id="rId23"/>
    <p:sldId id="285" r:id="rId24"/>
    <p:sldId id="327" r:id="rId25"/>
    <p:sldId id="307" r:id="rId26"/>
    <p:sldId id="332" r:id="rId27"/>
    <p:sldId id="329" r:id="rId28"/>
    <p:sldId id="300" r:id="rId29"/>
    <p:sldId id="297" r:id="rId30"/>
    <p:sldId id="276" r:id="rId31"/>
    <p:sldId id="282" r:id="rId32"/>
    <p:sldId id="277" r:id="rId33"/>
    <p:sldId id="281" r:id="rId34"/>
    <p:sldId id="330" r:id="rId35"/>
    <p:sldId id="272" r:id="rId36"/>
    <p:sldId id="273" r:id="rId37"/>
    <p:sldId id="306" r:id="rId38"/>
    <p:sldId id="310" r:id="rId39"/>
    <p:sldId id="292" r:id="rId40"/>
    <p:sldId id="295" r:id="rId41"/>
    <p:sldId id="286" r:id="rId42"/>
    <p:sldId id="304" r:id="rId43"/>
    <p:sldId id="305" r:id="rId44"/>
    <p:sldId id="258" r:id="rId45"/>
    <p:sldId id="333" r:id="rId46"/>
    <p:sldId id="335" r:id="rId47"/>
    <p:sldId id="289" r:id="rId48"/>
    <p:sldId id="288" r:id="rId49"/>
    <p:sldId id="321" r:id="rId50"/>
    <p:sldId id="279" r:id="rId51"/>
    <p:sldId id="261" r:id="rId52"/>
    <p:sldId id="268" r:id="rId53"/>
    <p:sldId id="302" r:id="rId54"/>
    <p:sldId id="303" r:id="rId55"/>
    <p:sldId id="296" r:id="rId56"/>
    <p:sldId id="28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D68C4F-8D8C-5244-A796-E6E821BF55C1}">
          <p14:sldIdLst>
            <p14:sldId id="256"/>
            <p14:sldId id="257"/>
            <p14:sldId id="334"/>
            <p14:sldId id="308"/>
            <p14:sldId id="309"/>
            <p14:sldId id="293"/>
            <p14:sldId id="311"/>
            <p14:sldId id="312"/>
            <p14:sldId id="313"/>
            <p14:sldId id="316"/>
            <p14:sldId id="314"/>
            <p14:sldId id="267"/>
            <p14:sldId id="262"/>
            <p14:sldId id="318"/>
            <p14:sldId id="322"/>
            <p14:sldId id="323"/>
            <p14:sldId id="271"/>
            <p14:sldId id="291"/>
            <p14:sldId id="301"/>
            <p14:sldId id="324"/>
            <p14:sldId id="325"/>
            <p14:sldId id="331"/>
            <p14:sldId id="285"/>
            <p14:sldId id="327"/>
            <p14:sldId id="307"/>
            <p14:sldId id="332"/>
            <p14:sldId id="329"/>
            <p14:sldId id="300"/>
            <p14:sldId id="297"/>
            <p14:sldId id="276"/>
            <p14:sldId id="282"/>
            <p14:sldId id="277"/>
            <p14:sldId id="281"/>
            <p14:sldId id="330"/>
            <p14:sldId id="272"/>
            <p14:sldId id="273"/>
          </p14:sldIdLst>
        </p14:section>
        <p14:section name="Backup Slides" id="{7DD4ECB8-A995-5C4D-BA3D-7E83782A9AFE}">
          <p14:sldIdLst>
            <p14:sldId id="306"/>
            <p14:sldId id="310"/>
            <p14:sldId id="292"/>
            <p14:sldId id="295"/>
            <p14:sldId id="286"/>
            <p14:sldId id="304"/>
            <p14:sldId id="305"/>
            <p14:sldId id="258"/>
          </p14:sldIdLst>
        </p14:section>
        <p14:section name="Graveyard" id="{831700B8-78BB-FF40-B7B7-4E5513DCE853}">
          <p14:sldIdLst>
            <p14:sldId id="333"/>
            <p14:sldId id="335"/>
            <p14:sldId id="289"/>
            <p14:sldId id="288"/>
            <p14:sldId id="321"/>
            <p14:sldId id="279"/>
            <p14:sldId id="261"/>
            <p14:sldId id="268"/>
            <p14:sldId id="302"/>
            <p14:sldId id="303"/>
            <p14:sldId id="296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52A-BF6F-CA41-A495-1D4A609CB160}" type="datetimeFigureOut">
              <a:rPr lang="en-US" smtClean="0"/>
              <a:t>7/17/13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9B519-F4B3-3E43-9967-F8BFDAD8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0953-EDA3-5548-AC51-1AA95A097583}" type="datetimeFigureOut">
              <a:rPr lang="en-US" smtClean="0"/>
              <a:t>7/17/13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6ECD9-3F19-FA49-BF7E-CBB8DFF23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Evident</a:t>
            </a:r>
            <a:r>
              <a:rPr lang="en-US" baseline="0" dirty="0" smtClean="0"/>
              <a:t> form the ever increasing number of low-power commercial multi-core processors being offered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Progress-Time for all possible resource allocations estimated</a:t>
            </a:r>
          </a:p>
          <a:p>
            <a:r>
              <a:rPr lang="en-US" sz="1600" dirty="0" smtClean="0"/>
              <a:t>Progress-Time Tables stored on application cores</a:t>
            </a:r>
          </a:p>
          <a:p>
            <a:r>
              <a:rPr lang="en-US" sz="1600" dirty="0" smtClean="0"/>
              <a:t>Progress-Time estimation done on application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Memory requests assumed to be uniformly randomly distributed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Progress-Time Table entries filled with scaled execution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Ptables</a:t>
            </a:r>
            <a:r>
              <a:rPr lang="en-US" sz="1200" dirty="0" smtClean="0"/>
              <a:t> can be reliably used for resource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DRAM banks are statically partitioned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Dynamic programming based algorithm to maximize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3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3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Lack of global information leads to allocation with conflicting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1T =</a:t>
            </a:r>
            <a:r>
              <a:rPr lang="en-US" baseline="0" dirty="0" smtClean="0"/>
              <a:t> 64*8 bits = 64 bytes</a:t>
            </a:r>
          </a:p>
          <a:p>
            <a:r>
              <a:rPr lang="en-US" baseline="0" dirty="0" smtClean="0"/>
              <a:t>1600MT = 1600 * 64 MB</a:t>
            </a:r>
          </a:p>
          <a:p>
            <a:r>
              <a:rPr lang="en-US" baseline="0" dirty="0" smtClean="0"/>
              <a:t>	    = 100 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Maximizing geometric mean increases fairness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Maximizing arithmetic mean is not so fair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0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Overheads: &lt; 0.5% performance, &lt; 0.5% energy, &lt; 7%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22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Slowdowns on a modern Intel Quad-core system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Some embedded systems need to ensure </a:t>
            </a:r>
            <a:r>
              <a:rPr lang="en-US" sz="1200" dirty="0" err="1" smtClean="0"/>
              <a:t>QoS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9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No throttling at low bandwidths</a:t>
            </a:r>
          </a:p>
          <a:p>
            <a:r>
              <a:rPr lang="en-US" sz="1800" dirty="0" smtClean="0"/>
              <a:t>Full prefetching at high bandwidths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7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No throttling at low bandwidths</a:t>
            </a:r>
          </a:p>
          <a:p>
            <a:r>
              <a:rPr lang="en-US" sz="1800" dirty="0" smtClean="0"/>
              <a:t>Full prefetching at high bandwidths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7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94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Ptables</a:t>
            </a:r>
            <a:r>
              <a:rPr lang="en-US" sz="1200" dirty="0" smtClean="0"/>
              <a:t> can be reliably used for resource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4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Samsung hinting about</a:t>
            </a:r>
            <a:r>
              <a:rPr lang="en-US" baseline="0" dirty="0" smtClean="0"/>
              <a:t> launching an </a:t>
            </a:r>
            <a:r>
              <a:rPr lang="en-US" baseline="0" dirty="0" err="1" smtClean="0"/>
              <a:t>Octa</a:t>
            </a:r>
            <a:r>
              <a:rPr lang="en-US" baseline="0" dirty="0" smtClean="0"/>
              <a:t>-core </a:t>
            </a:r>
            <a:r>
              <a:rPr lang="en-US" baseline="0" dirty="0" err="1" smtClean="0"/>
              <a:t>Exynos</a:t>
            </a:r>
            <a:r>
              <a:rPr lang="en-US" baseline="0" dirty="0" smtClean="0"/>
              <a:t> processor based system this year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Tilera</a:t>
            </a:r>
            <a:r>
              <a:rPr lang="en-US" baseline="0" dirty="0" smtClean="0"/>
              <a:t> processors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4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Arithmetic mean gives higher throughput, but poor fairness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Harmonic Mean increases fairness, but poor throughput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Additive formulation for more applications than 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State-of-the-art </a:t>
            </a:r>
            <a:r>
              <a:rPr lang="en-US" sz="1200" dirty="0" err="1" smtClean="0"/>
              <a:t>softwares</a:t>
            </a:r>
            <a:r>
              <a:rPr lang="en-US" sz="1200" dirty="0" smtClean="0"/>
              <a:t> (OS) unable to sufficiently reduce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beach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Represents interference-agnostic application progress</a:t>
            </a:r>
          </a:p>
          <a:p>
            <a:r>
              <a:rPr lang="en-US" sz="1200" dirty="0" smtClean="0"/>
              <a:t>Multicore counterpart of CPU-time for tracking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2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/>
              <a:t>that we don't know w1, w2</a:t>
            </a:r>
          </a:p>
          <a:p>
            <a:r>
              <a:rPr lang="en-US" dirty="0"/>
              <a:t>Mention goodness of results and their affects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so </a:t>
            </a:r>
            <a:r>
              <a:rPr lang="en-US" dirty="0"/>
              <a:t>if people leave at this time, they still get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multicore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3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 Isolation removes resources interference only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5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5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5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No throttling at low bandwidths</a:t>
            </a:r>
          </a:p>
          <a:p>
            <a:pPr lvl="1"/>
            <a:r>
              <a:rPr lang="en-US" sz="1800" dirty="0" smtClean="0"/>
              <a:t>Full prefetching at high bandwidths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units are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Fix font size</a:t>
            </a:r>
          </a:p>
          <a:p>
            <a:r>
              <a:rPr lang="en-US" dirty="0" smtClean="0"/>
              <a:t>Fix positioning of the graphs</a:t>
            </a:r>
          </a:p>
          <a:p>
            <a:r>
              <a:rPr lang="en-US" dirty="0" smtClean="0"/>
              <a:t>Can extend with more dimensions</a:t>
            </a:r>
            <a:r>
              <a:rPr lang="en-US" baseline="0" dirty="0" smtClean="0"/>
              <a:t> in </a:t>
            </a:r>
            <a:r>
              <a:rPr lang="en-US" dirty="0" err="1" smtClean="0"/>
              <a:t>Ptables</a:t>
            </a:r>
            <a:r>
              <a:rPr lang="en-US" baseline="0" dirty="0" smtClean="0"/>
              <a:t> to handle more resource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execute concurrently</a:t>
            </a:r>
            <a:r>
              <a:rPr lang="en-US" baseline="0" dirty="0" smtClean="0"/>
              <a:t> using shared last-level cache, memory bandwidth and DRAM banks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Multiple memory channels shared between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ECD9-3F19-FA49-BF7E-CBB8DFF23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C479340-5BEA-2348-9DBA-FAB52060B7E5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D594-EE84-EC42-B387-B111B57863AF}" type="datetime2">
              <a:rPr lang="en-US" smtClean="0"/>
              <a:t>Wednesday, July 17,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6245-8FAD-8845-81FD-5A784EFC9A69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D594-EE84-EC42-B387-B111B57863AF}" type="datetime2">
              <a:rPr lang="en-US" smtClean="0"/>
              <a:t>Wednesday, July 17,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A8CF-D47D-2948-97D4-E842096E804A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B093-EBB9-C24C-9133-11D3FEC13D4D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B591-3383-6D45-B4FE-14EE0C5CAACC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246D594-EE84-EC42-B387-B111B57863AF}" type="datetime2">
              <a:rPr lang="en-US" smtClean="0"/>
              <a:t>Wednesday, July 17,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70FF-0C36-8F43-8730-B33156EEF6DD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9B0D-7DCC-0645-BFDC-C59DF1204412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95E5-05AF-8744-8AC9-4E7627E9756B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467-8993-4947-B092-FC5A7032804F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816-2D29-C743-AA24-9EB2409DE699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6A5-B847-414F-A1BB-51C150EEE904}" type="datetime2">
              <a:rPr lang="en-US" smtClean="0"/>
              <a:t>Wednesday, July 17,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246D594-EE84-EC42-B387-B111B57863AF}" type="datetime2">
              <a:rPr lang="en-US" smtClean="0"/>
              <a:t>Wednesday, July 17,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7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8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5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6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5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6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44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660"/>
            <a:ext cx="7848600" cy="2457475"/>
          </a:xfrm>
        </p:spPr>
        <p:txBody>
          <a:bodyPr/>
          <a:lstStyle/>
          <a:p>
            <a:r>
              <a:rPr lang="en-US" sz="7200" dirty="0" err="1" smtClean="0">
                <a:solidFill>
                  <a:schemeClr val="tx1"/>
                </a:solidFill>
              </a:rPr>
              <a:t>TimeCube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</a:rPr>
              <a:t>Manycore</a:t>
            </a:r>
            <a:r>
              <a:rPr lang="en-US" sz="2400" dirty="0" smtClean="0">
                <a:solidFill>
                  <a:schemeClr val="tx1"/>
                </a:solidFill>
              </a:rPr>
              <a:t> Embedded Processor with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Interference-agnostic Progress Tracking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50" y="4282563"/>
            <a:ext cx="7296448" cy="17526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 smtClean="0"/>
              <a:t>Anshuman</a:t>
            </a:r>
            <a:r>
              <a:rPr lang="en-US" sz="1600" b="1" dirty="0" smtClean="0"/>
              <a:t> Gupta</a:t>
            </a:r>
          </a:p>
          <a:p>
            <a:pPr algn="r"/>
            <a:r>
              <a:rPr lang="en-US" sz="1600" dirty="0" smtClean="0"/>
              <a:t>Jack Sampson</a:t>
            </a:r>
          </a:p>
          <a:p>
            <a:pPr algn="r"/>
            <a:r>
              <a:rPr lang="en-US" sz="1600" dirty="0" smtClean="0"/>
              <a:t>Michael Bedford Taylor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University of California, San Diego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49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0"/>
    </mc:Choice>
    <mc:Fallback xmlns="">
      <p:transition xmlns:p14="http://schemas.microsoft.com/office/powerpoint/2010/main" spd="slow" advTm="233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65" y="765984"/>
            <a:ext cx="3300984" cy="14630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Sneak Preview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06271" y="2457832"/>
            <a:ext cx="3300573" cy="37001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Graphical images of real </a:t>
            </a:r>
            <a:r>
              <a:rPr lang="en-US" sz="2000" b="1" i="1" dirty="0" smtClean="0"/>
              <a:t>Incremental Progress Tables </a:t>
            </a:r>
            <a:r>
              <a:rPr lang="en-US" sz="2000" dirty="0" smtClean="0"/>
              <a:t>generated in real time by our hardware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attaining the full 1ms </a:t>
            </a:r>
            <a:r>
              <a:rPr lang="en-US" sz="2000" dirty="0"/>
              <a:t>of Progress-</a:t>
            </a:r>
            <a:r>
              <a:rPr lang="en-US" sz="2000" dirty="0" smtClean="0"/>
              <a:t>Time in 1ms of real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-26456"/>
            <a:ext cx="4181934" cy="250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2020383"/>
            <a:ext cx="4181934" cy="250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4069944"/>
            <a:ext cx="4181934" cy="2509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972828" y="1041215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specrand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107800" y="2985431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hmmer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8210310" y="5078834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3"/>
    </mc:Choice>
    <mc:Fallback xmlns="">
      <p:transition xmlns:p14="http://schemas.microsoft.com/office/powerpoint/2010/main" spd="slow" advTm="394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5" y="244158"/>
            <a:ext cx="8610222" cy="1339850"/>
          </a:xfrm>
        </p:spPr>
        <p:txBody>
          <a:bodyPr>
            <a:noAutofit/>
          </a:bodyPr>
          <a:lstStyle/>
          <a:p>
            <a:r>
              <a:rPr lang="en-US" sz="2800" dirty="0"/>
              <a:t>How do we allocate the resources for the good of the many, but without punishing the few, or the </a:t>
            </a:r>
            <a:r>
              <a:rPr lang="en-US" sz="2800" dirty="0" smtClean="0"/>
              <a:t>one*?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75" y="1674810"/>
            <a:ext cx="7884562" cy="465362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Solution: We introduce a new </a:t>
            </a:r>
            <a:r>
              <a:rPr lang="en-US" sz="2000" dirty="0" smtClean="0">
                <a:solidFill>
                  <a:srgbClr val="000000"/>
                </a:solidFill>
              </a:rPr>
              <a:t>hardware-generated </a:t>
            </a:r>
            <a:r>
              <a:rPr lang="en-US" sz="2000" dirty="0">
                <a:solidFill>
                  <a:srgbClr val="000000"/>
                </a:solidFill>
              </a:rPr>
              <a:t>data structure </a:t>
            </a:r>
            <a:r>
              <a:rPr lang="en-US" sz="2000" dirty="0" smtClean="0">
                <a:solidFill>
                  <a:srgbClr val="000000"/>
                </a:solidFill>
              </a:rPr>
              <a:t>–</a:t>
            </a:r>
            <a:endParaRPr lang="en-US" sz="2000" i="1" dirty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en-US" sz="600" i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US" sz="800" i="1" dirty="0" smtClean="0">
              <a:solidFill>
                <a:srgbClr val="FF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 SPOT (Simultaneous </a:t>
            </a:r>
          </a:p>
          <a:p>
            <a:pPr marL="68580" indent="0">
              <a:lnSpc>
                <a:spcPct val="50000"/>
              </a:lnSpc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             Performance</a:t>
            </a:r>
          </a:p>
          <a:p>
            <a:pPr marL="68580" indent="0">
              <a:lnSpc>
                <a:spcPct val="50000"/>
              </a:lnSpc>
              <a:buNone/>
            </a:pP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              Optimization Table)</a:t>
            </a:r>
            <a:endParaRPr lang="en-US" sz="2000" dirty="0" smtClean="0"/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Paper:   </a:t>
            </a:r>
            <a:r>
              <a:rPr lang="en-US" sz="2000" i="1" dirty="0"/>
              <a:t>With </a:t>
            </a:r>
            <a:r>
              <a:rPr lang="en-US" sz="2000" i="1" dirty="0" smtClean="0"/>
              <a:t>3% </a:t>
            </a:r>
            <a:r>
              <a:rPr lang="en-US" sz="2000" i="1" dirty="0"/>
              <a:t>more </a:t>
            </a:r>
            <a:r>
              <a:rPr lang="en-US" sz="2000" i="1" dirty="0" smtClean="0"/>
              <a:t>hardware, </a:t>
            </a:r>
            <a:r>
              <a:rPr lang="en-US" sz="2000" i="1" dirty="0"/>
              <a:t>we can </a:t>
            </a:r>
            <a:r>
              <a:rPr lang="en-US" sz="2000" i="1" dirty="0" smtClean="0"/>
              <a:t>find near-optimal resource allocations, </a:t>
            </a:r>
            <a:r>
              <a:rPr lang="en-US" sz="2000" i="1" dirty="0"/>
              <a:t>in real time.</a:t>
            </a:r>
          </a:p>
          <a:p>
            <a:r>
              <a:rPr lang="en-US" sz="2000" dirty="0"/>
              <a:t>Useful Because:  </a:t>
            </a:r>
            <a:r>
              <a:rPr lang="en-US" sz="2000" dirty="0" smtClean="0"/>
              <a:t>Greatly improve system performance and fairness.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9660" y="2823142"/>
            <a:ext cx="4224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each application, how much resources should be allocated to maximize </a:t>
            </a:r>
            <a:r>
              <a:rPr lang="en-US" sz="2000" dirty="0" err="1" smtClean="0"/>
              <a:t>geomean</a:t>
            </a:r>
            <a:r>
              <a:rPr lang="en-US" sz="2000" dirty="0" smtClean="0"/>
              <a:t> of Progress-Times across the system.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92669" y="6051437"/>
            <a:ext cx="1647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Star Trek reference.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15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45"/>
    </mc:Choice>
    <mc:Fallback xmlns="">
      <p:transition xmlns:p14="http://schemas.microsoft.com/office/powerpoint/2010/main" spd="slow" advTm="510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65178"/>
            <a:ext cx="8582311" cy="122449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TimeCube</a:t>
            </a:r>
            <a:r>
              <a:rPr lang="en-US" sz="2800" dirty="0" smtClean="0"/>
              <a:t>: A Demonstration Vehicle for These Ideas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46" y="5354819"/>
            <a:ext cx="8229600" cy="100153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Scalable </a:t>
            </a:r>
            <a:r>
              <a:rPr lang="en-US" sz="2000" dirty="0" err="1" smtClean="0"/>
              <a:t>manycore</a:t>
            </a:r>
            <a:r>
              <a:rPr lang="en-US" sz="2000" dirty="0" smtClean="0"/>
              <a:t> architecture, in-order memory system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Critical </a:t>
            </a:r>
            <a:r>
              <a:rPr lang="en-US" sz="2000" dirty="0"/>
              <a:t>resources </a:t>
            </a:r>
            <a:r>
              <a:rPr lang="en-US" sz="2000" dirty="0" smtClean="0"/>
              <a:t>spatially distributed over tiles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1" y="1736873"/>
            <a:ext cx="4369065" cy="33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1"/>
    </mc:Choice>
    <mc:Fallback xmlns="">
      <p:transition xmlns:p14="http://schemas.microsoft.com/office/powerpoint/2010/main" spd="slow" advTm="200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70" y="1926032"/>
            <a:ext cx="7491906" cy="422889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Measuring Execution Quality: Progress-Time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Enforcing Execution Guarantees: Progress-Table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Allocating Execution Resources: SPOT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8"/>
    </mc:Choice>
    <mc:Fallback xmlns="">
      <p:transition xmlns:p14="http://schemas.microsoft.com/office/powerpoint/2010/main" spd="slow" advTm="86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1" y="244158"/>
            <a:ext cx="8498582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Measuring Execution Progress: Progress-Time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29495" cy="3508977"/>
          </a:xfrm>
        </p:spPr>
        <p:txBody>
          <a:bodyPr/>
          <a:lstStyle/>
          <a:p>
            <a:r>
              <a:rPr lang="en-US" dirty="0" smtClean="0"/>
              <a:t>What do we need to compute Progress-Time?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56" y="3164918"/>
            <a:ext cx="3846593" cy="256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35" y="3164918"/>
            <a:ext cx="3421865" cy="2566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0552" y="5931618"/>
            <a:ext cx="288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(Shadow) Universe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606" y="5931616"/>
            <a:ext cx="200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9"/>
    </mc:Choice>
    <mc:Fallback xmlns="">
      <p:transition xmlns:p14="http://schemas.microsoft.com/office/powerpoint/2010/main" spd="slow" advTm="229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0" y="244158"/>
            <a:ext cx="8610222" cy="1339850"/>
          </a:xfrm>
        </p:spPr>
        <p:txBody>
          <a:bodyPr>
            <a:normAutofit/>
          </a:bodyPr>
          <a:lstStyle/>
          <a:p>
            <a:r>
              <a:rPr lang="en-US" sz="4000" dirty="0"/>
              <a:t>Measuring Execution Progress: Progress-Time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29495" cy="3508977"/>
          </a:xfrm>
        </p:spPr>
        <p:txBody>
          <a:bodyPr/>
          <a:lstStyle/>
          <a:p>
            <a:r>
              <a:rPr lang="en-US" dirty="0" smtClean="0"/>
              <a:t>What do we need to compute Progress-Time?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56" y="3164918"/>
            <a:ext cx="3846593" cy="25663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4243" y="3456635"/>
            <a:ext cx="2391508" cy="457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Last Level 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4243" y="411564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 Bandwidth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774243" y="471241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DRAM Banks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2204887" y="5275653"/>
            <a:ext cx="1576912" cy="556976"/>
          </a:xfrm>
          <a:prstGeom prst="roundRect">
            <a:avLst/>
          </a:prstGeom>
          <a:solidFill>
            <a:srgbClr val="2BFB0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Execution Counters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9" idx="1"/>
            <a:endCxn id="13" idx="1"/>
          </p:cNvCxnSpPr>
          <p:nvPr/>
        </p:nvCxnSpPr>
        <p:spPr>
          <a:xfrm rot="10800000" flipH="1" flipV="1">
            <a:off x="1774243" y="3685235"/>
            <a:ext cx="430644" cy="1868906"/>
          </a:xfrm>
          <a:prstGeom prst="curvedConnector3">
            <a:avLst>
              <a:gd name="adj1" fmla="val -1665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4"/>
          <p:cNvCxnSpPr>
            <a:stCxn id="10" idx="1"/>
            <a:endCxn id="13" idx="1"/>
          </p:cNvCxnSpPr>
          <p:nvPr/>
        </p:nvCxnSpPr>
        <p:spPr>
          <a:xfrm rot="10800000" flipH="1" flipV="1">
            <a:off x="1774243" y="4306147"/>
            <a:ext cx="430644" cy="1247993"/>
          </a:xfrm>
          <a:prstGeom prst="curvedConnector3">
            <a:avLst>
              <a:gd name="adj1" fmla="val -9845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14"/>
          <p:cNvCxnSpPr>
            <a:stCxn id="11" idx="1"/>
            <a:endCxn id="13" idx="1"/>
          </p:cNvCxnSpPr>
          <p:nvPr/>
        </p:nvCxnSpPr>
        <p:spPr>
          <a:xfrm rot="10800000" flipH="1" flipV="1">
            <a:off x="1774243" y="4902917"/>
            <a:ext cx="430644" cy="651223"/>
          </a:xfrm>
          <a:prstGeom prst="curvedConnector3">
            <a:avLst>
              <a:gd name="adj1" fmla="val -3364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0552" y="5931618"/>
            <a:ext cx="288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(Shadow) Universe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606" y="5931616"/>
            <a:ext cx="200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xmlns:p14="http://schemas.microsoft.com/office/powerpoint/2010/main" spd="slow" advTm="101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29495" cy="3508977"/>
          </a:xfrm>
        </p:spPr>
        <p:txBody>
          <a:bodyPr/>
          <a:lstStyle/>
          <a:p>
            <a:r>
              <a:rPr lang="en-US" dirty="0" smtClean="0"/>
              <a:t>What do we need to compute Progress-Time?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5" y="244158"/>
            <a:ext cx="8693952" cy="1339850"/>
          </a:xfrm>
        </p:spPr>
        <p:txBody>
          <a:bodyPr>
            <a:normAutofit/>
          </a:bodyPr>
          <a:lstStyle/>
          <a:p>
            <a:r>
              <a:rPr lang="en-US" sz="4000" dirty="0"/>
              <a:t>Measuring Execution Progress: Progress-Time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606" y="5931616"/>
            <a:ext cx="200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Universe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0552" y="5931618"/>
            <a:ext cx="288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(Shadow) Universe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74243" y="3456635"/>
            <a:ext cx="2391508" cy="457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Last Level 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4243" y="411564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Memory Bandwidth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243" y="471241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DRAM Banks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4887" y="5275653"/>
            <a:ext cx="1576912" cy="556976"/>
          </a:xfrm>
          <a:prstGeom prst="roundRect">
            <a:avLst/>
          </a:prstGeom>
          <a:solidFill>
            <a:srgbClr val="2BFB0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Execution Counters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>
            <a:stCxn id="9" idx="1"/>
            <a:endCxn id="13" idx="1"/>
          </p:cNvCxnSpPr>
          <p:nvPr/>
        </p:nvCxnSpPr>
        <p:spPr>
          <a:xfrm rot="10800000" flipH="1" flipV="1">
            <a:off x="1774243" y="3685235"/>
            <a:ext cx="430644" cy="1868906"/>
          </a:xfrm>
          <a:prstGeom prst="curvedConnector3">
            <a:avLst>
              <a:gd name="adj1" fmla="val -1665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4"/>
          <p:cNvCxnSpPr>
            <a:stCxn id="10" idx="1"/>
            <a:endCxn id="13" idx="1"/>
          </p:cNvCxnSpPr>
          <p:nvPr/>
        </p:nvCxnSpPr>
        <p:spPr>
          <a:xfrm rot="10800000" flipH="1" flipV="1">
            <a:off x="1774243" y="4306147"/>
            <a:ext cx="430644" cy="1247993"/>
          </a:xfrm>
          <a:prstGeom prst="curvedConnector3">
            <a:avLst>
              <a:gd name="adj1" fmla="val -9845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14"/>
          <p:cNvCxnSpPr>
            <a:stCxn id="11" idx="1"/>
            <a:endCxn id="13" idx="1"/>
          </p:cNvCxnSpPr>
          <p:nvPr/>
        </p:nvCxnSpPr>
        <p:spPr>
          <a:xfrm rot="10800000" flipH="1" flipV="1">
            <a:off x="1774243" y="4902917"/>
            <a:ext cx="430644" cy="651223"/>
          </a:xfrm>
          <a:prstGeom prst="curvedConnector3">
            <a:avLst>
              <a:gd name="adj1" fmla="val -33640"/>
            </a:avLst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2197" y="3456635"/>
            <a:ext cx="2235200" cy="457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Shadow Cache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2197" y="4124195"/>
            <a:ext cx="2235200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Shadow </a:t>
            </a:r>
            <a:r>
              <a:rPr lang="en-US" sz="1400" dirty="0" err="1" smtClean="0">
                <a:solidFill>
                  <a:srgbClr val="FFFFFF"/>
                </a:solidFill>
              </a:rPr>
              <a:t>Prefetcher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2197" y="4712418"/>
            <a:ext cx="2235200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Shadow Banking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78572" y="5275653"/>
            <a:ext cx="1576912" cy="556976"/>
          </a:xfrm>
          <a:prstGeom prst="roundRect">
            <a:avLst/>
          </a:prstGeom>
          <a:solidFill>
            <a:srgbClr val="2BFB0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Shadow </a:t>
            </a:r>
            <a:r>
              <a:rPr lang="en-US" sz="1400" dirty="0" smtClean="0">
                <a:solidFill>
                  <a:srgbClr val="FFFFFF"/>
                </a:solidFill>
              </a:rPr>
              <a:t>Counters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3204" y="3952205"/>
            <a:ext cx="49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85129" y="4513257"/>
            <a:ext cx="49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885129" y="3367875"/>
            <a:ext cx="49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86079" y="5172283"/>
            <a:ext cx="49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+</a:t>
            </a:r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14"/>
          <p:cNvCxnSpPr>
            <a:stCxn id="18" idx="3"/>
            <a:endCxn id="19" idx="3"/>
          </p:cNvCxnSpPr>
          <p:nvPr/>
        </p:nvCxnSpPr>
        <p:spPr>
          <a:xfrm flipH="1">
            <a:off x="7255484" y="4902918"/>
            <a:ext cx="311913" cy="651223"/>
          </a:xfrm>
          <a:prstGeom prst="curvedConnector3">
            <a:avLst>
              <a:gd name="adj1" fmla="val -73290"/>
            </a:avLst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14"/>
          <p:cNvCxnSpPr>
            <a:stCxn id="17" idx="3"/>
            <a:endCxn id="19" idx="3"/>
          </p:cNvCxnSpPr>
          <p:nvPr/>
        </p:nvCxnSpPr>
        <p:spPr>
          <a:xfrm flipH="1">
            <a:off x="7255484" y="4314695"/>
            <a:ext cx="311913" cy="1239446"/>
          </a:xfrm>
          <a:prstGeom prst="curvedConnector3">
            <a:avLst>
              <a:gd name="adj1" fmla="val -124641"/>
            </a:avLst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14"/>
          <p:cNvCxnSpPr>
            <a:stCxn id="16" idx="3"/>
            <a:endCxn id="19" idx="3"/>
          </p:cNvCxnSpPr>
          <p:nvPr/>
        </p:nvCxnSpPr>
        <p:spPr>
          <a:xfrm flipH="1">
            <a:off x="7255484" y="3685235"/>
            <a:ext cx="311913" cy="1868906"/>
          </a:xfrm>
          <a:prstGeom prst="curvedConnector3">
            <a:avLst>
              <a:gd name="adj1" fmla="val -183328"/>
            </a:avLst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6"/>
    </mc:Choice>
    <mc:Fallback xmlns="">
      <p:transition xmlns:p14="http://schemas.microsoft.com/office/powerpoint/2010/main" spd="slow" advTm="116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87" y="265178"/>
            <a:ext cx="8237323" cy="129797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Shadow Structures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34" y="1898120"/>
            <a:ext cx="7556296" cy="4298680"/>
          </a:xfrm>
        </p:spPr>
        <p:txBody>
          <a:bodyPr>
            <a:noAutofit/>
          </a:bodyPr>
          <a:lstStyle/>
          <a:p>
            <a:r>
              <a:rPr lang="en-US" sz="2000" dirty="0" smtClean="0"/>
              <a:t>Shadow Tags</a:t>
            </a:r>
          </a:p>
          <a:p>
            <a:pPr lvl="1"/>
            <a:r>
              <a:rPr lang="en-US" sz="1800" dirty="0" smtClean="0"/>
              <a:t>Measure cache </a:t>
            </a:r>
            <a:r>
              <a:rPr lang="en-US" sz="1800" dirty="0"/>
              <a:t>miss rates for </a:t>
            </a:r>
            <a:r>
              <a:rPr lang="en-US" sz="1800" dirty="0" smtClean="0"/>
              <a:t>full cache allocation</a:t>
            </a:r>
          </a:p>
          <a:p>
            <a:pPr lvl="1"/>
            <a:r>
              <a:rPr lang="en-US" sz="1800" dirty="0" smtClean="0"/>
              <a:t>Set-sampling reduces overhead </a:t>
            </a:r>
            <a:endParaRPr lang="en-US" sz="2000" dirty="0" smtClean="0"/>
          </a:p>
          <a:p>
            <a:r>
              <a:rPr lang="en-US" sz="2000" dirty="0" smtClean="0"/>
              <a:t>Shadow </a:t>
            </a:r>
            <a:r>
              <a:rPr lang="en-US" sz="2000" dirty="0" err="1" smtClean="0"/>
              <a:t>Prefetchers</a:t>
            </a:r>
            <a:endParaRPr lang="en-US" sz="2000" dirty="0"/>
          </a:p>
          <a:p>
            <a:pPr lvl="1"/>
            <a:r>
              <a:rPr lang="en-US" sz="1800" dirty="0"/>
              <a:t>Measure </a:t>
            </a:r>
            <a:r>
              <a:rPr lang="en-US" sz="1800" dirty="0" err="1"/>
              <a:t>prefetches</a:t>
            </a:r>
            <a:r>
              <a:rPr lang="en-US" sz="1800" dirty="0"/>
              <a:t> issued and </a:t>
            </a:r>
            <a:r>
              <a:rPr lang="en-US" sz="1800" dirty="0" err="1"/>
              <a:t>prefetch</a:t>
            </a:r>
            <a:r>
              <a:rPr lang="en-US" sz="1800" dirty="0"/>
              <a:t> hit rate</a:t>
            </a:r>
          </a:p>
          <a:p>
            <a:pPr lvl="1"/>
            <a:r>
              <a:rPr lang="en-US" sz="1800" dirty="0" smtClean="0"/>
              <a:t>Track cache miss stream from Shadow Tags</a:t>
            </a:r>
          </a:p>
          <a:p>
            <a:pPr lvl="1"/>
            <a:r>
              <a:rPr lang="en-US" sz="1800" dirty="0" smtClean="0"/>
              <a:t>Launch </a:t>
            </a:r>
            <a:r>
              <a:rPr lang="en-US" sz="1800" i="1" dirty="0" smtClean="0"/>
              <a:t>fake </a:t>
            </a:r>
            <a:r>
              <a:rPr lang="en-US" sz="1800" dirty="0" err="1"/>
              <a:t>prefetches</a:t>
            </a:r>
            <a:r>
              <a:rPr lang="en-US" sz="1800" dirty="0"/>
              <a:t>, </a:t>
            </a:r>
            <a:r>
              <a:rPr lang="en-US" sz="1800" dirty="0" smtClean="0"/>
              <a:t>no </a:t>
            </a:r>
            <a:r>
              <a:rPr lang="en-US" sz="1800" dirty="0"/>
              <a:t>data </a:t>
            </a:r>
            <a:r>
              <a:rPr lang="en-US" sz="1800" dirty="0" smtClean="0"/>
              <a:t>buffers</a:t>
            </a:r>
            <a:endParaRPr lang="en-US" sz="2000" dirty="0"/>
          </a:p>
          <a:p>
            <a:r>
              <a:rPr lang="en-US" sz="2000" dirty="0" smtClean="0"/>
              <a:t>Shadow Banking</a:t>
            </a:r>
          </a:p>
          <a:p>
            <a:pPr lvl="1"/>
            <a:r>
              <a:rPr lang="en-US" sz="1800" dirty="0"/>
              <a:t>Measure DRAM page hits, misses, and conflicts</a:t>
            </a:r>
          </a:p>
          <a:p>
            <a:pPr lvl="1"/>
            <a:r>
              <a:rPr lang="en-US" sz="1800" dirty="0" smtClean="0"/>
              <a:t>Tracks current </a:t>
            </a:r>
            <a:r>
              <a:rPr lang="en-US" sz="1800" dirty="0"/>
              <a:t>state of </a:t>
            </a:r>
            <a:r>
              <a:rPr lang="en-US" sz="1800" dirty="0" smtClean="0"/>
              <a:t>DRAM </a:t>
            </a:r>
            <a:r>
              <a:rPr lang="en-US" sz="1800" dirty="0"/>
              <a:t>row buffers </a:t>
            </a:r>
            <a:r>
              <a:rPr lang="en-US" sz="1800" dirty="0" smtClean="0"/>
              <a:t>using </a:t>
            </a:r>
            <a:r>
              <a:rPr lang="en-US" sz="1800" dirty="0"/>
              <a:t>DDR </a:t>
            </a:r>
            <a:r>
              <a:rPr lang="en-US" sz="1800" dirty="0" smtClean="0"/>
              <a:t>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1"/>
    </mc:Choice>
    <mc:Fallback xmlns="">
      <p:transition xmlns:p14="http://schemas.microsoft.com/office/powerpoint/2010/main" spd="slow" advTm="446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251223"/>
            <a:ext cx="8610222" cy="1342852"/>
          </a:xfrm>
        </p:spPr>
        <p:txBody>
          <a:bodyPr>
            <a:noAutofit/>
          </a:bodyPr>
          <a:lstStyle/>
          <a:p>
            <a:r>
              <a:rPr lang="en-US" sz="3600" dirty="0" smtClean="0"/>
              <a:t>A Shadow Performance Model for Progress-Time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377"/>
            <a:ext cx="8229600" cy="4438249"/>
          </a:xfrm>
        </p:spPr>
        <p:txBody>
          <a:bodyPr>
            <a:noAutofit/>
          </a:bodyPr>
          <a:lstStyle/>
          <a:p>
            <a:r>
              <a:rPr lang="en-US" sz="2000" dirty="0" smtClean="0"/>
              <a:t>Analytical model to estimate Progress-Time</a:t>
            </a:r>
          </a:p>
          <a:p>
            <a:pPr lvl="1"/>
            <a:r>
              <a:rPr lang="en-US" sz="1800" dirty="0" smtClean="0"/>
              <a:t>Takes into account the critical memory resources</a:t>
            </a:r>
          </a:p>
          <a:p>
            <a:pPr lvl="1"/>
            <a:r>
              <a:rPr lang="en-US" sz="1800" dirty="0"/>
              <a:t>Assumes no change in core pipeline execution cycles</a:t>
            </a:r>
          </a:p>
          <a:p>
            <a:pPr lvl="1"/>
            <a:r>
              <a:rPr lang="en-US" sz="1800" dirty="0" smtClean="0"/>
              <a:t>Uses events collected from the shadow structures</a:t>
            </a:r>
          </a:p>
          <a:p>
            <a:pPr lvl="1"/>
            <a:r>
              <a:rPr lang="en-US" sz="1800" dirty="0" smtClean="0"/>
              <a:t>Reuses average latencies for accessing individual resources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66568"/>
              </p:ext>
            </p:extLst>
          </p:nvPr>
        </p:nvGraphicFramePr>
        <p:xfrm>
          <a:off x="4017102" y="4047002"/>
          <a:ext cx="4391829" cy="177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788"/>
                <a:gridCol w="2957041"/>
              </a:tblGrid>
              <a:tr h="173842">
                <a:tc>
                  <a:txBody>
                    <a:bodyPr/>
                    <a:lstStyle/>
                    <a:p>
                      <a:r>
                        <a:rPr lang="en-US" sz="1600" b="1" i="1" baseline="-25000" dirty="0" smtClean="0">
                          <a:solidFill>
                            <a:srgbClr val="4A66AC"/>
                          </a:solidFill>
                        </a:rPr>
                        <a:t>Shadow Events</a:t>
                      </a:r>
                      <a:endParaRPr lang="en-US" sz="16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baseline="-25000" dirty="0" smtClean="0">
                          <a:solidFill>
                            <a:srgbClr val="4A66AC"/>
                          </a:solidFill>
                        </a:rPr>
                        <a:t>Average Latencies for current allocation</a:t>
                      </a:r>
                      <a:endParaRPr lang="en-US" sz="16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  <a:tr h="226750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L2Hit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x</a:t>
                      </a:r>
                      <a:r>
                        <a:rPr lang="en-US" sz="1400" b="1" i="1" baseline="0" dirty="0" smtClean="0">
                          <a:solidFill>
                            <a:srgbClr val="4A66AC"/>
                          </a:solidFill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L2HitLatency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  <a:tr h="2267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PrefHit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x</a:t>
                      </a:r>
                      <a:r>
                        <a:rPr lang="en-US" sz="1400" b="1" i="1" baseline="0" dirty="0" smtClean="0">
                          <a:solidFill>
                            <a:srgbClr val="4A66AC"/>
                          </a:solidFill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PrefHitLatency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  <a:tr h="2267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PageHit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x</a:t>
                      </a:r>
                      <a:r>
                        <a:rPr lang="en-US" sz="1400" b="1" i="1" baseline="0" dirty="0" smtClean="0">
                          <a:solidFill>
                            <a:srgbClr val="4A66AC"/>
                          </a:solidFill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PageHitLatency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  <a:tr h="2267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PageMiss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x</a:t>
                      </a:r>
                      <a:r>
                        <a:rPr lang="en-US" sz="1400" b="1" i="1" baseline="0" dirty="0" smtClean="0">
                          <a:solidFill>
                            <a:srgbClr val="4A66AC"/>
                          </a:solidFill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PageMissLatency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  <a:tr h="2267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PageConflict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A66AC"/>
                          </a:solidFill>
                        </a:rPr>
                        <a:t>x</a:t>
                      </a:r>
                      <a:r>
                        <a:rPr lang="en-US" sz="1400" b="1" i="1" baseline="0" dirty="0" smtClean="0">
                          <a:solidFill>
                            <a:srgbClr val="4A66AC"/>
                          </a:solidFill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4A66AC"/>
                          </a:solidFill>
                        </a:rPr>
                        <a:t>PageConflictLatency</a:t>
                      </a:r>
                      <a:endParaRPr lang="en-US" sz="1400" b="1" i="1" baseline="-25000" dirty="0">
                        <a:solidFill>
                          <a:srgbClr val="4A66A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4317" y="4294128"/>
            <a:ext cx="320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chemeClr val="accent4"/>
                </a:solidFill>
              </a:rPr>
              <a:t>ExecutionTime</a:t>
            </a:r>
            <a:r>
              <a:rPr lang="en-US" sz="1400" b="1" i="1" dirty="0" smtClean="0">
                <a:solidFill>
                  <a:schemeClr val="accent4"/>
                </a:solidFill>
              </a:rPr>
              <a:t>   =   </a:t>
            </a:r>
            <a:r>
              <a:rPr lang="en-US" sz="1400" b="1" i="1" dirty="0" err="1" smtClean="0">
                <a:solidFill>
                  <a:schemeClr val="accent4"/>
                </a:solidFill>
              </a:rPr>
              <a:t>corecycles</a:t>
            </a:r>
            <a:r>
              <a:rPr lang="en-US" sz="1400" b="1" i="1" dirty="0" smtClean="0">
                <a:solidFill>
                  <a:schemeClr val="accent4"/>
                </a:solidFill>
              </a:rPr>
              <a:t>    +  </a:t>
            </a:r>
            <a:endParaRPr lang="en-US" sz="1400" b="1" i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5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8"/>
    </mc:Choice>
    <mc:Fallback xmlns="">
      <p:transition xmlns:p14="http://schemas.microsoft.com/office/powerpoint/2010/main" spd="slow" advTm="402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863"/>
            <a:ext cx="8229600" cy="920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Accounting for Bandwidth Stalls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4355175"/>
            <a:ext cx="8229600" cy="1267129"/>
          </a:xfrm>
        </p:spPr>
        <p:txBody>
          <a:bodyPr>
            <a:noAutofit/>
          </a:bodyPr>
          <a:lstStyle/>
          <a:p>
            <a:r>
              <a:rPr lang="en-US" sz="1800" dirty="0"/>
              <a:t>L2 misses and </a:t>
            </a:r>
            <a:r>
              <a:rPr lang="en-US" sz="1800" dirty="0" err="1"/>
              <a:t>prefetcher</a:t>
            </a:r>
            <a:r>
              <a:rPr lang="en-US" sz="1800" dirty="0"/>
              <a:t> </a:t>
            </a:r>
            <a:r>
              <a:rPr lang="en-US" sz="1800" dirty="0" smtClean="0"/>
              <a:t>statistics determine required bandwidth</a:t>
            </a:r>
          </a:p>
          <a:p>
            <a:r>
              <a:rPr lang="en-US" sz="1800" dirty="0" smtClean="0"/>
              <a:t>No bandwidth stall assumed if sufficient bandwidth</a:t>
            </a:r>
          </a:p>
          <a:p>
            <a:r>
              <a:rPr lang="en-US" sz="1800" dirty="0" smtClean="0"/>
              <a:t>If insufficient bandwidth, performance (IPC) degrades proportionally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0901" y="2170995"/>
            <a:ext cx="6075338" cy="1642296"/>
            <a:chOff x="1520901" y="1629978"/>
            <a:chExt cx="6075338" cy="16422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901" y="1629978"/>
              <a:ext cx="6075338" cy="151883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66990" y="2104161"/>
              <a:ext cx="329249" cy="246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66990" y="3025351"/>
              <a:ext cx="329249" cy="246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4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3"/>
    </mc:Choice>
    <mc:Fallback xmlns="">
      <p:transition xmlns:p14="http://schemas.microsoft.com/office/powerpoint/2010/main" spd="slow" advTm="289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78" y="1934366"/>
            <a:ext cx="2986719" cy="1680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251222"/>
            <a:ext cx="8610222" cy="127277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Multicore </a:t>
            </a:r>
            <a:r>
              <a:rPr lang="en-US" sz="3200" dirty="0" smtClean="0"/>
              <a:t>Processors in Embedded Systems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40" y="4977233"/>
            <a:ext cx="7597071" cy="1316695"/>
          </a:xfrm>
        </p:spPr>
        <p:txBody>
          <a:bodyPr>
            <a:normAutofit/>
          </a:bodyPr>
          <a:lstStyle/>
          <a:p>
            <a:r>
              <a:rPr lang="en-US" dirty="0" smtClean="0"/>
              <a:t>Standard in domains such as smartphones</a:t>
            </a:r>
          </a:p>
          <a:p>
            <a:pPr lvl="1"/>
            <a:r>
              <a:rPr lang="en-US" dirty="0" smtClean="0"/>
              <a:t>Higher Energy-Efficiency</a:t>
            </a:r>
          </a:p>
          <a:p>
            <a:pPr lvl="1"/>
            <a:r>
              <a:rPr lang="en-US" dirty="0" smtClean="0"/>
              <a:t>Higher Area-Efficiency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small_Intel-Atom-Zxxx-cpu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9" y="1934366"/>
            <a:ext cx="1676635" cy="1680029"/>
          </a:xfrm>
          <a:prstGeom prst="rect">
            <a:avLst/>
          </a:prstGeom>
        </p:spPr>
      </p:pic>
      <p:pic>
        <p:nvPicPr>
          <p:cNvPr id="5" name="Picture 4" descr="apple-a6x-pack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94" y="1934366"/>
            <a:ext cx="1589027" cy="1680029"/>
          </a:xfrm>
          <a:prstGeom prst="rect">
            <a:avLst/>
          </a:prstGeom>
        </p:spPr>
      </p:pic>
      <p:pic>
        <p:nvPicPr>
          <p:cNvPr id="7" name="Picture 6" descr="APM86290-SGA1200T-220x18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27" y="1934366"/>
            <a:ext cx="1929190" cy="1680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2642" y="4037728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Atom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0952" y="4053844"/>
            <a:ext cx="112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 A6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928" y="4037728"/>
            <a:ext cx="144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Qualcomm</a:t>
            </a:r>
          </a:p>
          <a:p>
            <a:pPr algn="ctr"/>
            <a:r>
              <a:rPr lang="en-US" dirty="0" smtClean="0"/>
              <a:t>Snapdragon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4417" y="4003250"/>
            <a:ext cx="166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Applied Micro</a:t>
            </a:r>
          </a:p>
          <a:p>
            <a:pPr algn="ctr"/>
            <a:r>
              <a:rPr lang="en-US" dirty="0" smtClean="0"/>
              <a:t>Green Mamba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1"/>
    </mc:Choice>
    <mc:Fallback xmlns="">
      <p:transition xmlns:p14="http://schemas.microsoft.com/office/powerpoint/2010/main" spd="slow" advTm="211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9" y="237265"/>
            <a:ext cx="8624177" cy="12959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Evaluation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271"/>
            <a:ext cx="8229600" cy="166095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smtClean="0"/>
              <a:t>Evaluate a 32-core instance similar to modern </a:t>
            </a:r>
            <a:r>
              <a:rPr lang="en-US" sz="2000" dirty="0" err="1" smtClean="0"/>
              <a:t>manycore</a:t>
            </a:r>
            <a:r>
              <a:rPr lang="en-US" sz="2000" dirty="0" smtClean="0"/>
              <a:t> processors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26 benchmarks from </a:t>
            </a:r>
            <a:r>
              <a:rPr lang="en-US" sz="2000" dirty="0"/>
              <a:t>SPEC2K, </a:t>
            </a:r>
            <a:r>
              <a:rPr lang="en-US" sz="2000" dirty="0" smtClean="0"/>
              <a:t>SPEC2K6, </a:t>
            </a:r>
            <a:r>
              <a:rPr lang="en-US" sz="2000" dirty="0"/>
              <a:t>and an I/O-centric </a:t>
            </a:r>
            <a:r>
              <a:rPr lang="en-US" sz="2000" dirty="0" smtClean="0"/>
              <a:t>suite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Near unlimited combinations of simultaneous runs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Compress run-space by classifying apps into streams, cliffs, and slopes</a:t>
            </a:r>
            <a:r>
              <a:rPr lang="en-US" sz="2000" dirty="0"/>
              <a:t> </a:t>
            </a:r>
            <a:r>
              <a:rPr lang="en-US" sz="2000" dirty="0" smtClean="0"/>
              <a:t>based on cache sensitivity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" y="3987931"/>
            <a:ext cx="2969310" cy="238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28" y="3987931"/>
            <a:ext cx="2969310" cy="2387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0" y="3987931"/>
            <a:ext cx="2969310" cy="23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8"/>
    </mc:Choice>
    <mc:Fallback xmlns="">
      <p:transition xmlns:p14="http://schemas.microsoft.com/office/powerpoint/2010/main" spd="slow" advTm="617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90" y="251222"/>
            <a:ext cx="8610222" cy="128539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Shadow Performance Model and Shadow Structures Accurately Compute Progress-Time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05" y="5282018"/>
            <a:ext cx="8229600" cy="105680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TimeCube</a:t>
            </a:r>
            <a:r>
              <a:rPr lang="en-US" sz="2000" dirty="0" smtClean="0"/>
              <a:t> tracks Progress-Times with ~1% error</a:t>
            </a:r>
          </a:p>
          <a:p>
            <a:r>
              <a:rPr lang="en-US" sz="2000" dirty="0" smtClean="0"/>
              <a:t>No latency overheads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536617"/>
            <a:ext cx="6061422" cy="3921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2910" y="1659077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99%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3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1"/>
    </mc:Choice>
    <mc:Fallback xmlns="">
      <p:transition xmlns:p14="http://schemas.microsoft.com/office/powerpoint/2010/main" spd="slow" advTm="266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70" y="1926032"/>
            <a:ext cx="7491906" cy="422889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Measuring Execution Quality: Progress-Time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Enforcing Execution Guarantees: Progress-Table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Allocating Execution Resources: SPOT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2"/>
    </mc:Choice>
    <mc:Fallback xmlns="">
      <p:transition xmlns:p14="http://schemas.microsoft.com/office/powerpoint/2010/main" spd="slow" advTm="90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265178"/>
            <a:ext cx="8652087" cy="13258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Progress-Tables in </a:t>
            </a:r>
            <a:r>
              <a:rPr lang="en-US" sz="4000" dirty="0" err="1" smtClean="0"/>
              <a:t>TimeCube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10" y="4783030"/>
            <a:ext cx="8229600" cy="153144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800" dirty="0" smtClean="0"/>
              <a:t>One Progress-Table (</a:t>
            </a:r>
            <a:r>
              <a:rPr lang="en-US" sz="1800" dirty="0" err="1" smtClean="0"/>
              <a:t>Ptable</a:t>
            </a:r>
            <a:r>
              <a:rPr lang="en-US" sz="1800" dirty="0" smtClean="0"/>
              <a:t>) per application</a:t>
            </a:r>
          </a:p>
          <a:p>
            <a:pPr>
              <a:lnSpc>
                <a:spcPct val="70000"/>
              </a:lnSpc>
            </a:pPr>
            <a:r>
              <a:rPr lang="en-US" sz="1800" dirty="0" smtClean="0"/>
              <a:t>Memory bandwidth binned in 1% increments</a:t>
            </a:r>
          </a:p>
          <a:p>
            <a:pPr>
              <a:lnSpc>
                <a:spcPct val="70000"/>
              </a:lnSpc>
            </a:pPr>
            <a:r>
              <a:rPr lang="en-US" sz="1800" dirty="0" smtClean="0"/>
              <a:t>Last-level cache arrays allocated in powers of two</a:t>
            </a:r>
          </a:p>
          <a:p>
            <a:pPr>
              <a:lnSpc>
                <a:spcPct val="70000"/>
              </a:lnSpc>
            </a:pPr>
            <a:r>
              <a:rPr lang="en-US" sz="1800" dirty="0" smtClean="0"/>
              <a:t>Progress</a:t>
            </a:r>
            <a:r>
              <a:rPr lang="en-US" sz="1800" dirty="0"/>
              <a:t>-Time accumulated over </a:t>
            </a:r>
            <a:r>
              <a:rPr lang="en-US" sz="1800" dirty="0" smtClean="0"/>
              <a:t>intervals using last cell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00" y="2023171"/>
            <a:ext cx="7525562" cy="27952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90284" y="2023171"/>
            <a:ext cx="915258" cy="894518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2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17"/>
    </mc:Choice>
    <mc:Fallback xmlns="">
      <p:transition xmlns:p14="http://schemas.microsoft.com/office/powerpoint/2010/main" spd="slow" advTm="526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51222"/>
            <a:ext cx="8610221" cy="135380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Shadow Structures 2.0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4" y="1828336"/>
            <a:ext cx="8177618" cy="4047459"/>
          </a:xfrm>
        </p:spPr>
        <p:txBody>
          <a:bodyPr>
            <a:noAutofit/>
          </a:bodyPr>
          <a:lstStyle/>
          <a:p>
            <a:r>
              <a:rPr lang="en-US" sz="2000" dirty="0" smtClean="0"/>
              <a:t>Shadow Tags</a:t>
            </a:r>
          </a:p>
          <a:p>
            <a:pPr lvl="1"/>
            <a:r>
              <a:rPr lang="en-US" sz="1800" dirty="0" smtClean="0"/>
              <a:t>Measure cache </a:t>
            </a:r>
            <a:r>
              <a:rPr lang="en-US" sz="1800" dirty="0"/>
              <a:t>miss rates for </a:t>
            </a:r>
            <a:r>
              <a:rPr lang="en-US" sz="1800" dirty="0" smtClean="0"/>
              <a:t>all power-of-two cache allocations</a:t>
            </a:r>
          </a:p>
          <a:p>
            <a:pPr lvl="1"/>
            <a:r>
              <a:rPr lang="en-US" sz="1800" dirty="0" smtClean="0"/>
              <a:t>LRU-stacking reduces overhead 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Shadow </a:t>
            </a:r>
            <a:r>
              <a:rPr lang="en-US" sz="2000" dirty="0" err="1" smtClean="0"/>
              <a:t>Prefetchers</a:t>
            </a:r>
            <a:endParaRPr lang="en-US" sz="1800" dirty="0" smtClean="0"/>
          </a:p>
          <a:p>
            <a:pPr lvl="1"/>
            <a:r>
              <a:rPr lang="en-US" sz="1800" dirty="0" smtClean="0"/>
              <a:t>Add one instance for each cache allocation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Shadow Banking</a:t>
            </a:r>
          </a:p>
          <a:p>
            <a:pPr lvl="1"/>
            <a:r>
              <a:rPr lang="en-US" sz="1800" dirty="0"/>
              <a:t>Add one instance for each cache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703" y="5766243"/>
            <a:ext cx="790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Same performance model is used as for Progress-Time.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0"/>
    </mc:Choice>
    <mc:Fallback xmlns="">
      <p:transition xmlns:p14="http://schemas.microsoft.com/office/powerpoint/2010/main" spd="slow" advTm="299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5" y="598500"/>
            <a:ext cx="3402149" cy="146304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Progress-Tables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22541" y="2320483"/>
            <a:ext cx="3300573" cy="37001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Ptables</a:t>
            </a:r>
            <a:r>
              <a:rPr lang="en-US" sz="1800" dirty="0" smtClean="0"/>
              <a:t> provide </a:t>
            </a:r>
            <a:r>
              <a:rPr lang="en-US" sz="1800" b="1" dirty="0" smtClean="0"/>
              <a:t>accurate mapping</a:t>
            </a:r>
            <a:r>
              <a:rPr lang="en-US" sz="1800" dirty="0" smtClean="0"/>
              <a:t> from resource allocation to slowdown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TimeCube</a:t>
            </a:r>
            <a:r>
              <a:rPr lang="en-US" sz="1800" dirty="0" smtClean="0"/>
              <a:t> can use these maps to </a:t>
            </a:r>
            <a:r>
              <a:rPr lang="en-US" sz="1800" b="1" dirty="0" smtClean="0"/>
              <a:t>guarantee </a:t>
            </a:r>
            <a:r>
              <a:rPr lang="en-US" sz="1800" b="1" dirty="0" err="1" smtClean="0"/>
              <a:t>QoS</a:t>
            </a:r>
            <a:r>
              <a:rPr lang="en-US" sz="1800" dirty="0" smtClean="0"/>
              <a:t> for applications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Overall as well as </a:t>
            </a:r>
            <a:r>
              <a:rPr lang="en-US" sz="1800" b="1" dirty="0" smtClean="0"/>
              <a:t>per-interval </a:t>
            </a:r>
            <a:r>
              <a:rPr lang="en-US" sz="1800" b="1" dirty="0" err="1" smtClean="0"/>
              <a:t>QoS</a:t>
            </a:r>
            <a:r>
              <a:rPr lang="en-US" sz="1800" dirty="0" smtClean="0"/>
              <a:t> control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-26456"/>
            <a:ext cx="4181934" cy="250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2020383"/>
            <a:ext cx="4181934" cy="250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61" y="4058502"/>
            <a:ext cx="4181934" cy="2509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7972828" y="1041215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specrand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8107800" y="2985431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hmmer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0310" y="5044508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5"/>
    </mc:Choice>
    <mc:Fallback xmlns="">
      <p:transition xmlns:p14="http://schemas.microsoft.com/office/powerpoint/2010/main" spd="slow" advTm="546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70" y="1926032"/>
            <a:ext cx="7491906" cy="422889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Measuring Execution Quality: Progress-Time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Enforcing Execution Guarantees: Progress-Table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Allocating Execution Resources: SPOT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1"/>
    </mc:Choice>
    <mc:Fallback xmlns="">
      <p:transition xmlns:p14="http://schemas.microsoft.com/office/powerpoint/2010/main" spd="slow" advTm="74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77" y="244158"/>
            <a:ext cx="8603426" cy="13398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Allocating Execution Resources: </a:t>
            </a:r>
            <a:r>
              <a:rPr lang="en-US" sz="3600" dirty="0" smtClean="0">
                <a:solidFill>
                  <a:schemeClr val="tx1"/>
                </a:solidFill>
              </a:rPr>
              <a:t>SPOT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42149"/>
            <a:ext cx="7345363" cy="42233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Key Idea</a:t>
            </a:r>
            <a:r>
              <a:rPr lang="en-US" dirty="0" smtClean="0"/>
              <a:t>:  Run optimization algorithm over application Progress-Tables to maximize an </a:t>
            </a:r>
            <a:r>
              <a:rPr lang="en-US" i="1" dirty="0" smtClean="0"/>
              <a:t>objective function</a:t>
            </a:r>
          </a:p>
          <a:p>
            <a:r>
              <a:rPr lang="en-US" b="1" dirty="0" smtClean="0"/>
              <a:t>Objective Function</a:t>
            </a:r>
            <a:r>
              <a:rPr lang="en-US" dirty="0" smtClean="0"/>
              <a:t>:  Mean Progress</a:t>
            </a:r>
            <a:r>
              <a:rPr lang="en-US" dirty="0"/>
              <a:t>-</a:t>
            </a:r>
            <a:r>
              <a:rPr lang="en-US" dirty="0" smtClean="0"/>
              <a:t>Times of all applications, </a:t>
            </a:r>
            <a:r>
              <a:rPr lang="en-US" dirty="0"/>
              <a:t>accumulated </a:t>
            </a:r>
            <a:r>
              <a:rPr lang="en-US" dirty="0" smtClean="0"/>
              <a:t>over all intervals so far and the upcoming one</a:t>
            </a:r>
          </a:p>
          <a:p>
            <a:r>
              <a:rPr lang="en-US" dirty="0" smtClean="0"/>
              <a:t>Geometric</a:t>
            </a:r>
            <a:r>
              <a:rPr lang="en-US" dirty="0"/>
              <a:t>-Mean balances throughput and </a:t>
            </a:r>
            <a:r>
              <a:rPr lang="en-US" dirty="0" smtClean="0"/>
              <a:t>fairness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 smtClean="0"/>
              <a:t>geomean</a:t>
            </a:r>
            <a:r>
              <a:rPr lang="en-US" dirty="0" smtClean="0"/>
              <a:t> </a:t>
            </a:r>
            <a:r>
              <a:rPr lang="en-US" dirty="0"/>
              <a:t>can be approximated to: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64" y="5054774"/>
            <a:ext cx="5750377" cy="8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9"/>
    </mc:Choice>
    <mc:Fallback xmlns="">
      <p:transition xmlns:p14="http://schemas.microsoft.com/office/powerpoint/2010/main" spd="slow" advTm="593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251222"/>
            <a:ext cx="8624177" cy="1353805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Implementation: Maximizing the </a:t>
            </a:r>
            <a:br>
              <a:rPr lang="en-US" sz="3600" dirty="0" smtClean="0"/>
            </a:br>
            <a:r>
              <a:rPr lang="en-US" sz="3600" dirty="0" smtClean="0"/>
              <a:t>Mean Progress-Time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62" y="5159173"/>
            <a:ext cx="8534660" cy="10652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 b="1" dirty="0" smtClean="0"/>
              <a:t>Bin-packing:</a:t>
            </a:r>
            <a:r>
              <a:rPr lang="en-US" sz="1800" dirty="0" smtClean="0"/>
              <a:t> Distribute resources among applications to maximize mean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/>
              <a:t>Clever algorithm allows optimal solution in pseudo-polynomial time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/>
              <a:t>&lt;</a:t>
            </a:r>
            <a:r>
              <a:rPr lang="en-US" sz="1800" dirty="0" err="1" smtClean="0"/>
              <a:t>All,All,All</a:t>
            </a:r>
            <a:r>
              <a:rPr lang="en-US" sz="1800" dirty="0" smtClean="0"/>
              <a:t>&gt; corner gives maximum mean and corresponding allocation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73" y="1740727"/>
            <a:ext cx="6113866" cy="32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1"/>
    </mc:Choice>
    <mc:Fallback xmlns="">
      <p:transition xmlns:p14="http://schemas.microsoft.com/office/powerpoint/2010/main" spd="slow" advTm="61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37265"/>
            <a:ext cx="8610222" cy="1381718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Real-Time </a:t>
            </a:r>
            <a:r>
              <a:rPr lang="en-US" sz="3200" dirty="0" err="1" smtClean="0"/>
              <a:t>TimeCube</a:t>
            </a:r>
            <a:r>
              <a:rPr lang="en-US" sz="3200" dirty="0" smtClean="0"/>
              <a:t> Resource Allocation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64" y="1994020"/>
            <a:ext cx="4653414" cy="4247415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Interval-based </a:t>
            </a:r>
            <a:r>
              <a:rPr lang="en-US" sz="2000" dirty="0" err="1" smtClean="0"/>
              <a:t>TimeCube</a:t>
            </a:r>
            <a:r>
              <a:rPr lang="en-US" sz="2000" dirty="0" smtClean="0"/>
              <a:t> execution</a:t>
            </a:r>
          </a:p>
          <a:p>
            <a:r>
              <a:rPr lang="en-US" sz="2000" dirty="0" smtClean="0"/>
              <a:t>Statistics collected </a:t>
            </a:r>
            <a:r>
              <a:rPr lang="en-US" sz="2000" dirty="0"/>
              <a:t>during </a:t>
            </a:r>
            <a:r>
              <a:rPr lang="en-US" sz="2000" dirty="0" smtClean="0"/>
              <a:t>execution</a:t>
            </a:r>
          </a:p>
          <a:p>
            <a:r>
              <a:rPr lang="en-US" sz="2000" dirty="0" smtClean="0"/>
              <a:t>Every interval :</a:t>
            </a:r>
          </a:p>
          <a:p>
            <a:pPr lvl="1"/>
            <a:r>
              <a:rPr lang="en-US" sz="2000" dirty="0" smtClean="0"/>
              <a:t>Estimate Progress-Times</a:t>
            </a:r>
          </a:p>
          <a:p>
            <a:pPr lvl="1"/>
            <a:r>
              <a:rPr lang="en-US" sz="2000" dirty="0" smtClean="0"/>
              <a:t>Allocate resource partitions</a:t>
            </a:r>
          </a:p>
          <a:p>
            <a:pPr lvl="1"/>
            <a:r>
              <a:rPr lang="en-US" sz="2000" dirty="0" smtClean="0"/>
              <a:t>Reconfigure partitions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Done in </a:t>
            </a:r>
            <a:r>
              <a:rPr lang="en-US" sz="2000" b="1" dirty="0" smtClean="0"/>
              <a:t>parallel</a:t>
            </a:r>
            <a:r>
              <a:rPr lang="en-US" sz="2000" dirty="0" smtClean="0"/>
              <a:t> with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dynamicExe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16" y="2005213"/>
            <a:ext cx="2721429" cy="38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7"/>
    </mc:Choice>
    <mc:Fallback xmlns="">
      <p:transition xmlns:p14="http://schemas.microsoft.com/office/powerpoint/2010/main" spd="slow" advTm="37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77" y="244158"/>
            <a:ext cx="8603426" cy="1339850"/>
          </a:xfrm>
        </p:spPr>
        <p:txBody>
          <a:bodyPr>
            <a:normAutofit/>
          </a:bodyPr>
          <a:lstStyle/>
          <a:p>
            <a:r>
              <a:rPr lang="en-US" sz="3600" dirty="0"/>
              <a:t>Towards </a:t>
            </a:r>
            <a:r>
              <a:rPr lang="en-US" sz="3600" dirty="0" err="1"/>
              <a:t>Manycore</a:t>
            </a:r>
            <a:r>
              <a:rPr lang="en-US" sz="3600" dirty="0"/>
              <a:t> 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5607865"/>
            <a:ext cx="7345363" cy="74502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Number of cores in a processor is increasing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So is sharing!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89" y="3518785"/>
            <a:ext cx="1154718" cy="897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30" y="3009225"/>
            <a:ext cx="1694285" cy="1407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18" y="2021231"/>
            <a:ext cx="3111282" cy="2509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48" y="3810157"/>
            <a:ext cx="607852" cy="58353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536012">
            <a:off x="487762" y="2218934"/>
            <a:ext cx="7211539" cy="653824"/>
          </a:xfrm>
          <a:prstGeom prst="rightArrow">
            <a:avLst>
              <a:gd name="adj1" fmla="val 38011"/>
              <a:gd name="adj2" fmla="val 215363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42" y="4508114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Unicore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8940" y="4498732"/>
            <a:ext cx="13592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Dualcore</a:t>
            </a:r>
            <a:endParaRPr lang="en-US" b="1" dirty="0" smtClean="0"/>
          </a:p>
          <a:p>
            <a:pPr algn="ctr"/>
            <a:r>
              <a:rPr lang="en-US" sz="1600" dirty="0" smtClean="0"/>
              <a:t>Shared </a:t>
            </a:r>
            <a:r>
              <a:rPr lang="en-US" sz="1600" dirty="0" err="1" smtClean="0"/>
              <a:t>Mem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39494" y="4491636"/>
            <a:ext cx="15534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Quadcore</a:t>
            </a:r>
            <a:endParaRPr lang="en-US" b="1" dirty="0" smtClean="0"/>
          </a:p>
          <a:p>
            <a:pPr algn="ctr"/>
            <a:r>
              <a:rPr lang="en-US" sz="1600" dirty="0" smtClean="0"/>
              <a:t>Shared Cache,</a:t>
            </a:r>
          </a:p>
          <a:p>
            <a:pPr algn="ctr"/>
            <a:r>
              <a:rPr lang="en-US" sz="1600" dirty="0" smtClean="0"/>
              <a:t>Shared </a:t>
            </a:r>
            <a:r>
              <a:rPr lang="en-US" sz="1600" dirty="0" err="1" smtClean="0"/>
              <a:t>Mem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281567" y="4530998"/>
            <a:ext cx="1746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Many(64)core</a:t>
            </a:r>
          </a:p>
          <a:p>
            <a:pPr algn="ctr"/>
            <a:r>
              <a:rPr lang="en-US" sz="1600" dirty="0"/>
              <a:t>Shared </a:t>
            </a:r>
            <a:r>
              <a:rPr lang="en-US" sz="1600" dirty="0" smtClean="0"/>
              <a:t>OCN,</a:t>
            </a:r>
            <a:endParaRPr lang="en-US" sz="1600" dirty="0"/>
          </a:p>
          <a:p>
            <a:pPr algn="ctr"/>
            <a:r>
              <a:rPr lang="en-US" sz="1600" dirty="0" smtClean="0"/>
              <a:t>Shared Cache,</a:t>
            </a:r>
          </a:p>
          <a:p>
            <a:pPr algn="ctr"/>
            <a:r>
              <a:rPr lang="en-US" sz="1600" dirty="0" smtClean="0"/>
              <a:t>Shared </a:t>
            </a:r>
            <a:r>
              <a:rPr lang="en-US" sz="1600" dirty="0" err="1" smtClean="0"/>
              <a:t>Mem</a:t>
            </a:r>
            <a:r>
              <a:rPr lang="en-US" sz="1600" dirty="0" smtClean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7754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6"/>
    </mc:Choice>
    <mc:Fallback xmlns="">
      <p:transition xmlns:p14="http://schemas.microsoft.com/office/powerpoint/2010/main" spd="slow" advTm="396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4" y="1510733"/>
            <a:ext cx="6954762" cy="416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99" y="251222"/>
            <a:ext cx="8652087" cy="1311934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Progress-Based Allocation Improves Throughput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10" y="5587409"/>
            <a:ext cx="8229600" cy="761303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2000" dirty="0" smtClean="0"/>
              <a:t>Allocating resources simultaneously increases throughput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As much as 77% increase, 36</a:t>
            </a:r>
            <a:r>
              <a:rPr lang="en-US" sz="2000" dirty="0"/>
              <a:t>% </a:t>
            </a:r>
            <a:r>
              <a:rPr lang="en-US" sz="2000" dirty="0" smtClean="0"/>
              <a:t>improvement on average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2672" y="1645754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77%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700" y="2535507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36%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5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1"/>
    </mc:Choice>
    <mc:Fallback xmlns="">
      <p:transition xmlns:p14="http://schemas.microsoft.com/office/powerpoint/2010/main" spd="slow" advTm="158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0" y="1537569"/>
            <a:ext cx="6954761" cy="4102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444"/>
            <a:ext cx="8229600" cy="74882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Maximizing</a:t>
            </a:r>
            <a:r>
              <a:rPr lang="en-US" sz="2800" dirty="0" smtClean="0"/>
              <a:t> Geometric Mean Provides Fairness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8" y="5568745"/>
            <a:ext cx="8229600" cy="89877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000" dirty="0" err="1" smtClean="0"/>
              <a:t>Worstcase</a:t>
            </a:r>
            <a:r>
              <a:rPr lang="en-US" sz="2000" dirty="0" smtClean="0"/>
              <a:t> performance improves by 19% on average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As much as 57% </a:t>
            </a:r>
            <a:r>
              <a:rPr lang="en-US" sz="2000" dirty="0" err="1" smtClean="0"/>
              <a:t>worstcase</a:t>
            </a:r>
            <a:r>
              <a:rPr lang="en-US" sz="2000" dirty="0" smtClean="0"/>
              <a:t>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9545" y="182361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57%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1807" y="2552342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19%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6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8"/>
    </mc:Choice>
    <mc:Fallback xmlns="">
      <p:transition xmlns:p14="http://schemas.microsoft.com/office/powerpoint/2010/main" spd="slow" advTm="242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5" y="589616"/>
            <a:ext cx="8496714" cy="80629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TimeCube’s</a:t>
            </a:r>
            <a:r>
              <a:rPr lang="en-US" sz="3200" dirty="0" smtClean="0"/>
              <a:t> Mechanisms are Energy-Efficient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0169" y="4996519"/>
            <a:ext cx="8229600" cy="1467188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Progress-Time Mechanisms consume &lt; 0.5% energy</a:t>
            </a:r>
          </a:p>
          <a:p>
            <a:pPr lvl="1"/>
            <a:r>
              <a:rPr lang="en-US" sz="1900" dirty="0"/>
              <a:t>Shadow structures consume 0.23%</a:t>
            </a:r>
          </a:p>
          <a:p>
            <a:pPr lvl="1"/>
            <a:r>
              <a:rPr lang="en-US" sz="1900" dirty="0" err="1" smtClean="0"/>
              <a:t>Ptable</a:t>
            </a:r>
            <a:r>
              <a:rPr lang="en-US" sz="1900" dirty="0" smtClean="0"/>
              <a:t> calculation consumes just 0.01%</a:t>
            </a:r>
          </a:p>
          <a:p>
            <a:pPr lvl="1"/>
            <a:r>
              <a:rPr lang="en-US" sz="1900" dirty="0" smtClean="0"/>
              <a:t>SPOT calculation consumes </a:t>
            </a:r>
            <a:r>
              <a:rPr lang="en-US" sz="1900" dirty="0" smtClean="0">
                <a:solidFill>
                  <a:srgbClr val="292934"/>
                </a:solidFill>
              </a:rPr>
              <a:t>0.18</a:t>
            </a:r>
            <a:r>
              <a:rPr lang="en-US" sz="1900" dirty="0" smtClean="0"/>
              <a:t>%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-5260"/>
          <a:stretch/>
        </p:blipFill>
        <p:spPr>
          <a:xfrm>
            <a:off x="730616" y="1702223"/>
            <a:ext cx="7698074" cy="35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2"/>
    </mc:Choice>
    <mc:Fallback xmlns="">
      <p:transition xmlns:p14="http://schemas.microsoft.com/office/powerpoint/2010/main" spd="slow" advTm="391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r="37" b="-5165"/>
          <a:stretch/>
        </p:blipFill>
        <p:spPr>
          <a:xfrm>
            <a:off x="525846" y="1691161"/>
            <a:ext cx="8174736" cy="3529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6"/>
            <a:ext cx="8229600" cy="77190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TimeCube’s</a:t>
            </a:r>
            <a:r>
              <a:rPr lang="en-US" sz="3200" dirty="0"/>
              <a:t> </a:t>
            </a:r>
            <a:r>
              <a:rPr lang="en-US" sz="3200" dirty="0" smtClean="0"/>
              <a:t>Mechanisms are Area-Efficient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5846" y="4954649"/>
            <a:ext cx="8229600" cy="1499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Progress-Time Mechanisms consume &lt; 7% area</a:t>
            </a:r>
          </a:p>
          <a:p>
            <a:pPr lvl="1"/>
            <a:r>
              <a:rPr lang="en-US" dirty="0"/>
              <a:t>Shadow Tags consume 1.40%</a:t>
            </a:r>
          </a:p>
          <a:p>
            <a:pPr lvl="1"/>
            <a:r>
              <a:rPr lang="en-US" dirty="0" err="1" smtClean="0"/>
              <a:t>Ptables</a:t>
            </a:r>
            <a:r>
              <a:rPr lang="en-US" dirty="0" smtClean="0"/>
              <a:t> consume 1.11%</a:t>
            </a:r>
          </a:p>
          <a:p>
            <a:pPr lvl="1"/>
            <a:r>
              <a:rPr lang="en-US" dirty="0" smtClean="0"/>
              <a:t>SPOT consumes 3.20%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86"/>
    </mc:Choice>
    <mc:Fallback xmlns="">
      <p:transition xmlns:p14="http://schemas.microsoft.com/office/powerpoint/2010/main" spd="slow" advTm="413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Measuring Execution </a:t>
            </a:r>
            <a:r>
              <a:rPr lang="en-US" sz="2000" dirty="0" smtClean="0">
                <a:solidFill>
                  <a:schemeClr val="tx1"/>
                </a:solidFill>
              </a:rPr>
              <a:t>Quality [Progress-Time]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Analytical: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1400" dirty="0" err="1"/>
              <a:t>Solihin</a:t>
            </a:r>
            <a:r>
              <a:rPr lang="en-US" sz="1400" dirty="0"/>
              <a:t> [SC’99], </a:t>
            </a:r>
            <a:r>
              <a:rPr lang="en-US" sz="1400" dirty="0" err="1"/>
              <a:t>Kaseridis</a:t>
            </a:r>
            <a:r>
              <a:rPr lang="en-US" sz="1400" dirty="0"/>
              <a:t> [HPCA’10]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Regression: </a:t>
            </a:r>
            <a:r>
              <a:rPr lang="en-US" sz="1400" dirty="0" err="1" smtClean="0"/>
              <a:t>Eyerman</a:t>
            </a:r>
            <a:r>
              <a:rPr lang="en-US" sz="1400" dirty="0" smtClean="0"/>
              <a:t> [ISPASS’11]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Sampling: </a:t>
            </a:r>
            <a:r>
              <a:rPr lang="en-US" sz="1400" dirty="0" smtClean="0"/>
              <a:t>Yang [ISCA’13]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Enforcing </a:t>
            </a:r>
            <a:r>
              <a:rPr lang="en-US" sz="2000" dirty="0">
                <a:solidFill>
                  <a:schemeClr val="tx1"/>
                </a:solidFill>
              </a:rPr>
              <a:t>Execution </a:t>
            </a:r>
            <a:r>
              <a:rPr lang="en-US" sz="2000" dirty="0" smtClean="0">
                <a:solidFill>
                  <a:schemeClr val="tx1"/>
                </a:solidFill>
              </a:rPr>
              <a:t>Guarantees [Progress-Tables]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RT systems: </a:t>
            </a:r>
            <a:r>
              <a:rPr lang="en-US" sz="1400" dirty="0" smtClean="0"/>
              <a:t>Lipari [RTTAS’00]</a:t>
            </a:r>
            <a:r>
              <a:rPr lang="en-US" sz="1400" dirty="0"/>
              <a:t>, </a:t>
            </a:r>
            <a:r>
              <a:rPr lang="en-US" sz="1400" dirty="0" err="1" smtClean="0"/>
              <a:t>Bernat</a:t>
            </a:r>
            <a:r>
              <a:rPr lang="en-US" sz="1400" dirty="0" smtClean="0"/>
              <a:t> [RTS’02], </a:t>
            </a:r>
            <a:r>
              <a:rPr lang="en-US" sz="1400" dirty="0" err="1" smtClean="0"/>
              <a:t>Beccari</a:t>
            </a:r>
            <a:r>
              <a:rPr lang="en-US" sz="1400" dirty="0" smtClean="0"/>
              <a:t> [RTS’05]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Offline: </a:t>
            </a:r>
            <a:r>
              <a:rPr lang="en-US" sz="1400" dirty="0" smtClean="0"/>
              <a:t>Mars [ISCA’13], </a:t>
            </a:r>
            <a:r>
              <a:rPr lang="en-US" sz="1400" dirty="0" err="1" smtClean="0"/>
              <a:t>Federova</a:t>
            </a:r>
            <a:r>
              <a:rPr lang="en-US" sz="1400" dirty="0" smtClean="0"/>
              <a:t> [ATC’05]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Allocating </a:t>
            </a:r>
            <a:r>
              <a:rPr lang="en-US" sz="2000" dirty="0">
                <a:solidFill>
                  <a:srgbClr val="000000"/>
                </a:solidFill>
              </a:rPr>
              <a:t>Execution </a:t>
            </a:r>
            <a:r>
              <a:rPr lang="en-US" sz="2000" dirty="0" smtClean="0">
                <a:solidFill>
                  <a:srgbClr val="000000"/>
                </a:solidFill>
              </a:rPr>
              <a:t>Resources [SPOT]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Adaptive: </a:t>
            </a:r>
            <a:r>
              <a:rPr lang="en-US" sz="1400" dirty="0"/>
              <a:t>Hsu [PACT’06], </a:t>
            </a:r>
            <a:r>
              <a:rPr lang="en-US" sz="1400" dirty="0" err="1"/>
              <a:t>Guo</a:t>
            </a:r>
            <a:r>
              <a:rPr lang="en-US" sz="1400" dirty="0"/>
              <a:t> [MICRO’07]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Offline: </a:t>
            </a:r>
            <a:r>
              <a:rPr lang="en-US" sz="1400" dirty="0" err="1"/>
              <a:t>Bitirgen</a:t>
            </a:r>
            <a:r>
              <a:rPr lang="en-US" sz="1400" dirty="0"/>
              <a:t> [MICRO’08], Liu [HPCA’04</a:t>
            </a:r>
            <a:r>
              <a:rPr lang="en-US" sz="1400" dirty="0" smtClean="0"/>
              <a:t>]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5"/>
    </mc:Choice>
    <mc:Fallback xmlns="">
      <p:transition xmlns:p14="http://schemas.microsoft.com/office/powerpoint/2010/main" spd="slow" advTm="444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52188"/>
            <a:ext cx="7024744" cy="881028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35" y="1793618"/>
            <a:ext cx="8260204" cy="4382256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Problem</a:t>
            </a:r>
            <a:r>
              <a:rPr lang="en-US" sz="1800" dirty="0" smtClean="0"/>
              <a:t>: </a:t>
            </a:r>
            <a:r>
              <a:rPr lang="en-US" sz="1800" b="1" dirty="0" smtClean="0"/>
              <a:t>Interference</a:t>
            </a:r>
            <a:r>
              <a:rPr lang="en-US" sz="1800" dirty="0" smtClean="0"/>
              <a:t> on multicore processors can lead to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large unpredictable slowdowns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How to measure execution quality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tx1"/>
                </a:solidFill>
              </a:rPr>
              <a:t>Progress-Time</a:t>
            </a:r>
          </a:p>
          <a:p>
            <a:pPr lvl="1"/>
            <a:r>
              <a:rPr lang="en-US" sz="1600" dirty="0" smtClean="0"/>
              <a:t>We can </a:t>
            </a:r>
            <a:r>
              <a:rPr lang="en-US" sz="1600" dirty="0"/>
              <a:t>track </a:t>
            </a:r>
            <a:r>
              <a:rPr lang="en-US" sz="1600" b="1" i="1" dirty="0"/>
              <a:t>live</a:t>
            </a:r>
            <a:r>
              <a:rPr lang="en-US" sz="1600" dirty="0"/>
              <a:t> </a:t>
            </a:r>
            <a:r>
              <a:rPr lang="en-US" sz="1600" dirty="0" smtClean="0"/>
              <a:t>application progress </a:t>
            </a:r>
            <a:r>
              <a:rPr lang="en-US" sz="1600" dirty="0"/>
              <a:t>with high accuracy (~ 1% error) and low overheads (0.5% performance, &lt; 0.5% energy, &lt; 7% area).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How to enforce execution guarantees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tx1"/>
                </a:solidFill>
              </a:rPr>
              <a:t>Progress-</a:t>
            </a:r>
            <a:r>
              <a:rPr lang="en-US" sz="1800" b="1" dirty="0" smtClean="0">
                <a:solidFill>
                  <a:schemeClr val="tx1"/>
                </a:solidFill>
              </a:rPr>
              <a:t>Tables</a:t>
            </a:r>
            <a:endParaRPr lang="en-US" sz="1800" b="1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We can use </a:t>
            </a:r>
            <a:r>
              <a:rPr lang="en-US" sz="1600" i="1" dirty="0" smtClean="0"/>
              <a:t>Progress</a:t>
            </a:r>
            <a:r>
              <a:rPr lang="en-US" sz="1600" i="1" dirty="0"/>
              <a:t>-</a:t>
            </a:r>
            <a:r>
              <a:rPr lang="en-US" sz="1600" i="1" dirty="0" smtClean="0"/>
              <a:t>Tables</a:t>
            </a:r>
            <a:r>
              <a:rPr lang="en-US" sz="1600" dirty="0" smtClean="0"/>
              <a:t> to precisely control </a:t>
            </a:r>
            <a:r>
              <a:rPr lang="en-US" sz="1600" dirty="0"/>
              <a:t>the 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smtClean="0"/>
              <a:t>provided, on-the-fly.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How to allocate execution 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esources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SPOT</a:t>
            </a:r>
          </a:p>
          <a:p>
            <a:pPr lvl="1"/>
            <a:r>
              <a:rPr lang="en-US" sz="1600" dirty="0" smtClean="0"/>
              <a:t>We can use </a:t>
            </a:r>
            <a:r>
              <a:rPr lang="en-US" sz="1600" i="1" dirty="0" smtClean="0"/>
              <a:t>SPOT</a:t>
            </a:r>
            <a:r>
              <a:rPr lang="en-US" sz="1600" dirty="0" smtClean="0"/>
              <a:t> to improve both throughput and fairness (36% and 19% on average, 77% and 57% in best-case).</a:t>
            </a:r>
            <a:endParaRPr lang="en-US" sz="1800" dirty="0"/>
          </a:p>
          <a:p>
            <a:r>
              <a:rPr lang="en-US" sz="1800" dirty="0" smtClean="0"/>
              <a:t>Multicore processors can employ these three mechanisms, demonstrated through </a:t>
            </a:r>
            <a:r>
              <a:rPr lang="en-US" sz="1800" b="1" dirty="0" err="1" smtClean="0"/>
              <a:t>TimeCube</a:t>
            </a:r>
            <a:r>
              <a:rPr lang="en-US" sz="1800" dirty="0"/>
              <a:t>,</a:t>
            </a:r>
            <a:r>
              <a:rPr lang="en-US" sz="1800" dirty="0" smtClean="0"/>
              <a:t> to make them more attractive for embedded systems.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2"/>
    </mc:Choice>
    <mc:Fallback xmlns="">
      <p:transition xmlns:p14="http://schemas.microsoft.com/office/powerpoint/2010/main" spd="slow" advTm="709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xmlns:p14="http://schemas.microsoft.com/office/powerpoint/2010/main" spd="slow" advTm="13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33" y="464748"/>
            <a:ext cx="8763596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Problem: Resource Sharing Causes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70" y="5537433"/>
            <a:ext cx="8123344" cy="91581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b="1" dirty="0" smtClean="0"/>
              <a:t>Unpredictable</a:t>
            </a:r>
            <a:r>
              <a:rPr lang="en-US" sz="2000" dirty="0" smtClean="0"/>
              <a:t> slowdown during concurrent execution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Can lead to </a:t>
            </a:r>
            <a:r>
              <a:rPr lang="en-US" sz="2000" dirty="0" smtClean="0">
                <a:solidFill>
                  <a:srgbClr val="FF0000"/>
                </a:solidFill>
              </a:rPr>
              <a:t>failed </a:t>
            </a:r>
            <a:r>
              <a:rPr lang="en-US" sz="2000" dirty="0" err="1" smtClean="0">
                <a:solidFill>
                  <a:srgbClr val="FF0000"/>
                </a:solidFill>
              </a:rPr>
              <a:t>QoS</a:t>
            </a:r>
            <a:r>
              <a:rPr lang="en-US" sz="2000" dirty="0" smtClean="0">
                <a:solidFill>
                  <a:srgbClr val="FF0000"/>
                </a:solidFill>
              </a:rPr>
              <a:t> guarantees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20" y="1785222"/>
            <a:ext cx="6113037" cy="36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0"/>
    </mc:Choice>
    <mc:Fallback xmlns="">
      <p:transition xmlns:p14="http://schemas.microsoft.com/office/powerpoint/2010/main" spd="slow" advTm="50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8636"/>
            <a:ext cx="7024744" cy="8373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Progress-Tables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64" y="5457795"/>
            <a:ext cx="8229600" cy="88615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Progress-Time for a spectrum of resource allocations</a:t>
            </a:r>
          </a:p>
          <a:p>
            <a:r>
              <a:rPr lang="en-US" sz="1800" dirty="0" smtClean="0"/>
              <a:t>Provide information for resource management at the right granularity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77" y="1681419"/>
            <a:ext cx="6031324" cy="36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1"/>
    </mc:Choice>
    <mc:Fallback xmlns="">
      <p:transition xmlns:p14="http://schemas.microsoft.com/office/powerpoint/2010/main" spd="slow" advTm="616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5" y="244158"/>
            <a:ext cx="8610222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Great About </a:t>
            </a:r>
            <a:r>
              <a:rPr lang="en-US" sz="4000" dirty="0" err="1" smtClean="0"/>
              <a:t>Manycores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145" y="2323652"/>
            <a:ext cx="3352326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Lots of resources</a:t>
            </a:r>
          </a:p>
          <a:p>
            <a:r>
              <a:rPr lang="en-US" dirty="0" smtClean="0"/>
              <a:t>Cores</a:t>
            </a:r>
          </a:p>
          <a:p>
            <a:r>
              <a:rPr lang="en-US" dirty="0" smtClean="0"/>
              <a:t>Caches</a:t>
            </a:r>
          </a:p>
          <a:p>
            <a:r>
              <a:rPr lang="en-US" dirty="0" smtClean="0"/>
              <a:t>DDR channels</a:t>
            </a:r>
          </a:p>
          <a:p>
            <a:r>
              <a:rPr lang="en-US" dirty="0" smtClean="0"/>
              <a:t>Memory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75471" y="2324595"/>
            <a:ext cx="1984435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Tile GX 8072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72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23MB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100GB/s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4532" y="2323652"/>
            <a:ext cx="2570505" cy="3508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Xeon Phi 7120X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61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30.5MB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16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352GB/s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2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2"/>
    </mc:Choice>
    <mc:Fallback xmlns="">
      <p:transition xmlns:p14="http://schemas.microsoft.com/office/powerpoint/2010/main" spd="slow" advTm="231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6"/>
            <a:ext cx="8229600" cy="737647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Dynamic Execution Isolation Reduces Interference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242"/>
            <a:ext cx="8229600" cy="4485232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TimeCube</a:t>
            </a:r>
            <a:r>
              <a:rPr lang="en-US" sz="1600" dirty="0" smtClean="0"/>
              <a:t> partitions shared resources for dynamic execution isolation</a:t>
            </a:r>
            <a:endParaRPr lang="en-US" sz="1600" dirty="0"/>
          </a:p>
          <a:p>
            <a:r>
              <a:rPr lang="en-US" sz="1600" dirty="0" smtClean="0"/>
              <a:t>Last-Level Cache Partitioning</a:t>
            </a:r>
          </a:p>
          <a:p>
            <a:pPr lvl="1"/>
            <a:r>
              <a:rPr lang="en-US" sz="1600" dirty="0" smtClean="0"/>
              <a:t>Associative Cache Partitioning allocates cache ways to applications</a:t>
            </a:r>
          </a:p>
          <a:p>
            <a:pPr lvl="1"/>
            <a:r>
              <a:rPr lang="en-US" sz="1600" dirty="0" smtClean="0"/>
              <a:t>Virtual Private Caches [Nesbit ISCA 2007]</a:t>
            </a:r>
            <a:endParaRPr lang="en-US" sz="1600" dirty="0"/>
          </a:p>
          <a:p>
            <a:r>
              <a:rPr lang="en-US" sz="1600" dirty="0" smtClean="0"/>
              <a:t>Memory Bandwidth Partitioning</a:t>
            </a:r>
          </a:p>
          <a:p>
            <a:pPr lvl="1"/>
            <a:r>
              <a:rPr lang="en-US" sz="1600" dirty="0" smtClean="0"/>
              <a:t>Memory bandwidth is dynamically allocated between applications</a:t>
            </a:r>
          </a:p>
          <a:p>
            <a:pPr lvl="1"/>
            <a:r>
              <a:rPr lang="en-US" sz="1600" dirty="0" smtClean="0"/>
              <a:t>Fair Queuing Arbiter [Nesbit MICRO 2006] for memory scheduling</a:t>
            </a:r>
            <a:endParaRPr lang="en-US" sz="1600" dirty="0"/>
          </a:p>
          <a:p>
            <a:r>
              <a:rPr lang="en-US" sz="1600" dirty="0" smtClean="0"/>
              <a:t>DRAM Capacity Partitioning</a:t>
            </a:r>
          </a:p>
          <a:p>
            <a:pPr lvl="1"/>
            <a:r>
              <a:rPr lang="en-US" sz="1600" dirty="0" smtClean="0"/>
              <a:t>DRAM memory banks are split between applications</a:t>
            </a:r>
          </a:p>
          <a:p>
            <a:pPr lvl="2"/>
            <a:r>
              <a:rPr lang="en-US" sz="1600" dirty="0" smtClean="0"/>
              <a:t>Row buffers fronting these </a:t>
            </a:r>
            <a:r>
              <a:rPr lang="en-US" sz="1600" dirty="0"/>
              <a:t>b</a:t>
            </a:r>
            <a:r>
              <a:rPr lang="en-US" sz="1600" dirty="0" smtClean="0"/>
              <a:t>anks are also partitioned as a result</a:t>
            </a:r>
          </a:p>
          <a:p>
            <a:pPr lvl="1"/>
            <a:r>
              <a:rPr lang="en-US" sz="1600" dirty="0" smtClean="0"/>
              <a:t>OS page management maintains physical memory bank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4" y="304560"/>
            <a:ext cx="8683511" cy="1356744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Prefetcher</a:t>
            </a:r>
            <a:r>
              <a:rPr lang="en-US" sz="2800" dirty="0" smtClean="0"/>
              <a:t> Throttling Increases Bandwidth Utilization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8" y="5335643"/>
            <a:ext cx="8229600" cy="115801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/>
              <a:t>Filter fixed ratio of </a:t>
            </a:r>
            <a:r>
              <a:rPr lang="en-US" sz="1800" dirty="0" err="1" smtClean="0"/>
              <a:t>prefetches</a:t>
            </a:r>
            <a:r>
              <a:rPr lang="en-US" sz="1800" dirty="0" smtClean="0"/>
              <a:t> based on </a:t>
            </a:r>
            <a:r>
              <a:rPr lang="en-US" sz="1800" b="1" dirty="0" smtClean="0"/>
              <a:t>aggression level</a:t>
            </a:r>
            <a:r>
              <a:rPr lang="en-US" sz="1800" dirty="0" smtClean="0"/>
              <a:t>,</a:t>
            </a:r>
            <a:r>
              <a:rPr lang="en-US" sz="1800" b="1" dirty="0" smtClean="0"/>
              <a:t> </a:t>
            </a:r>
            <a:r>
              <a:rPr lang="en-US" sz="1800" dirty="0" smtClean="0"/>
              <a:t>such that required BW just above allocated BW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Shadow Performance Model augmented to give required BW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9" y="1661304"/>
            <a:ext cx="4440189" cy="35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"/>
    </mc:Choice>
    <mc:Fallback xmlns="">
      <p:transition xmlns:p14="http://schemas.microsoft.com/office/powerpoint/2010/main" spd="slow" advTm="291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6"/>
            <a:ext cx="8229600" cy="80629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Prefetcher</a:t>
            </a:r>
            <a:r>
              <a:rPr lang="en-US" sz="2800" dirty="0" smtClean="0"/>
              <a:t> Throttling Chooses the Right-Level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63" y="5198923"/>
            <a:ext cx="8160954" cy="115742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900" dirty="0"/>
              <a:t>Nine Aggression-Levels used</a:t>
            </a:r>
          </a:p>
          <a:p>
            <a:pPr>
              <a:spcBef>
                <a:spcPts val="800"/>
              </a:spcBef>
            </a:pPr>
            <a:r>
              <a:rPr lang="en-US" sz="1900" dirty="0" err="1" smtClean="0"/>
              <a:t>Throttler</a:t>
            </a:r>
            <a:r>
              <a:rPr lang="en-US" sz="1900" dirty="0" smtClean="0"/>
              <a:t> chooses </a:t>
            </a:r>
            <a:r>
              <a:rPr lang="en-US" sz="1900" dirty="0"/>
              <a:t>the </a:t>
            </a:r>
            <a:r>
              <a:rPr lang="en-US" sz="1900" i="1" dirty="0"/>
              <a:t>right</a:t>
            </a:r>
            <a:r>
              <a:rPr lang="en-US" sz="1900" dirty="0"/>
              <a:t> </a:t>
            </a:r>
            <a:r>
              <a:rPr lang="en-US" sz="1900" dirty="0" smtClean="0"/>
              <a:t>level to give </a:t>
            </a:r>
            <a:r>
              <a:rPr lang="en-US" sz="1900" dirty="0" err="1" smtClean="0"/>
              <a:t>pareto</a:t>
            </a:r>
            <a:r>
              <a:rPr lang="en-US" sz="1900" dirty="0" smtClean="0"/>
              <a:t>-optimal curve</a:t>
            </a:r>
          </a:p>
          <a:p>
            <a:pPr>
              <a:spcBef>
                <a:spcPts val="800"/>
              </a:spcBef>
            </a:pPr>
            <a:r>
              <a:rPr lang="en-US" sz="1900" dirty="0" err="1" smtClean="0"/>
              <a:t>Prefetcher</a:t>
            </a:r>
            <a:r>
              <a:rPr lang="en-US" sz="1900" dirty="0" smtClean="0"/>
              <a:t> throttling efficiently utilizes the available bandwidth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2" y="1482222"/>
            <a:ext cx="4654686" cy="3845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8" y="1384472"/>
            <a:ext cx="4185033" cy="3942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xmlns:p14="http://schemas.microsoft.com/office/powerpoint/2010/main" spd="slow" advTm="9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6"/>
            <a:ext cx="8229600" cy="80629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Prefetcher</a:t>
            </a:r>
            <a:r>
              <a:rPr lang="en-US" sz="2800" dirty="0" smtClean="0"/>
              <a:t> Throttling Chooses the Right-Level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63" y="5198922"/>
            <a:ext cx="8160954" cy="140306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900" dirty="0"/>
              <a:t>Nine Aggression-Levels used</a:t>
            </a:r>
          </a:p>
          <a:p>
            <a:pPr>
              <a:spcBef>
                <a:spcPts val="800"/>
              </a:spcBef>
            </a:pPr>
            <a:r>
              <a:rPr lang="en-US" sz="1900" dirty="0" err="1" smtClean="0"/>
              <a:t>Throttler</a:t>
            </a:r>
            <a:r>
              <a:rPr lang="en-US" sz="1900" dirty="0" smtClean="0"/>
              <a:t> chooses </a:t>
            </a:r>
            <a:r>
              <a:rPr lang="en-US" sz="1900" dirty="0"/>
              <a:t>the </a:t>
            </a:r>
            <a:r>
              <a:rPr lang="en-US" sz="1900" i="1" dirty="0"/>
              <a:t>right</a:t>
            </a:r>
            <a:r>
              <a:rPr lang="en-US" sz="1900" dirty="0"/>
              <a:t> </a:t>
            </a:r>
            <a:r>
              <a:rPr lang="en-US" sz="1900" dirty="0" smtClean="0"/>
              <a:t>level to give </a:t>
            </a:r>
            <a:r>
              <a:rPr lang="en-US" sz="1900" dirty="0" err="1" smtClean="0"/>
              <a:t>pareto</a:t>
            </a:r>
            <a:r>
              <a:rPr lang="en-US" sz="1900" dirty="0" smtClean="0"/>
              <a:t>-optimal curve</a:t>
            </a:r>
          </a:p>
          <a:p>
            <a:pPr>
              <a:spcBef>
                <a:spcPts val="800"/>
              </a:spcBef>
            </a:pPr>
            <a:r>
              <a:rPr lang="en-US" sz="1900" dirty="0" err="1" smtClean="0"/>
              <a:t>Prefetcher</a:t>
            </a:r>
            <a:r>
              <a:rPr lang="en-US" sz="1900" dirty="0" smtClean="0"/>
              <a:t> throttling efficiently utilizes the available bandwidth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2" y="1482222"/>
            <a:ext cx="4654686" cy="3845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8" y="1381860"/>
            <a:ext cx="4185033" cy="3942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0" y="1792630"/>
            <a:ext cx="4000559" cy="37691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 rot="20768228">
            <a:off x="3517801" y="2057181"/>
            <a:ext cx="2253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Pareto-Optimal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58916" y="2460013"/>
            <a:ext cx="235235" cy="926795"/>
          </a:xfrm>
          <a:prstGeom prst="straightConnector1">
            <a:avLst/>
          </a:prstGeom>
          <a:ln>
            <a:solidFill>
              <a:srgbClr val="7F8F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xmlns:p14="http://schemas.microsoft.com/office/powerpoint/2010/main" spd="slow" advTm="95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65178"/>
            <a:ext cx="8582312" cy="12817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Multicore Processors Share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39" y="5221411"/>
            <a:ext cx="7894530" cy="1155634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000" dirty="0" smtClean="0"/>
              <a:t>Leads to increased utilization</a:t>
            </a:r>
            <a:endParaRPr lang="en-US" sz="2000" dirty="0"/>
          </a:p>
          <a:p>
            <a:pPr>
              <a:lnSpc>
                <a:spcPct val="50000"/>
              </a:lnSpc>
            </a:pPr>
            <a:r>
              <a:rPr lang="en-US" sz="2000" dirty="0" smtClean="0"/>
              <a:t>Lower </a:t>
            </a:r>
            <a:r>
              <a:rPr lang="en-US" sz="2000" dirty="0"/>
              <a:t>per core </a:t>
            </a:r>
            <a:r>
              <a:rPr lang="en-US" sz="2000" dirty="0" smtClean="0"/>
              <a:t>resources on </a:t>
            </a:r>
            <a:r>
              <a:rPr lang="en-US" sz="2000" dirty="0" err="1"/>
              <a:t>manycore</a:t>
            </a:r>
            <a:r>
              <a:rPr lang="en-US" sz="2000" dirty="0"/>
              <a:t> </a:t>
            </a:r>
            <a:r>
              <a:rPr lang="en-US" sz="2000" dirty="0" smtClean="0"/>
              <a:t>processors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Increasing pressure to share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76" y="1777062"/>
            <a:ext cx="5229399" cy="3252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7226" y="3146528"/>
            <a:ext cx="1659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Low-Power</a:t>
            </a:r>
          </a:p>
          <a:p>
            <a:r>
              <a:rPr lang="en-US" dirty="0" smtClean="0"/>
              <a:t>Intel “</a:t>
            </a:r>
            <a:r>
              <a:rPr lang="en-US" dirty="0" err="1" smtClean="0"/>
              <a:t>Haswell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4589" y="3557056"/>
            <a:ext cx="2562723" cy="568630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2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4"/>
    </mc:Choice>
    <mc:Fallback xmlns="">
      <p:transition xmlns:p14="http://schemas.microsoft.com/office/powerpoint/2010/main" spd="slow" advTm="338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* * *</a:t>
            </a:r>
            <a:endParaRPr lang="en-US" sz="1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30" y="1617811"/>
            <a:ext cx="7526317" cy="3338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9336" y="1617811"/>
            <a:ext cx="1029666" cy="3338286"/>
          </a:xfrm>
          <a:prstGeom prst="rect">
            <a:avLst/>
          </a:prstGeom>
          <a:noFill/>
          <a:ln w="57150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3452" y="1617811"/>
            <a:ext cx="1029666" cy="2924630"/>
          </a:xfrm>
          <a:prstGeom prst="rect">
            <a:avLst/>
          </a:prstGeom>
          <a:noFill/>
          <a:ln w="57150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90283" y="4462348"/>
            <a:ext cx="1224364" cy="493749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90" y="251222"/>
            <a:ext cx="8610222" cy="128539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Shadow Performance Model and Shadow Structures Accurately Compute Progress-Time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05" y="5282018"/>
            <a:ext cx="8229600" cy="105680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TimeCube</a:t>
            </a:r>
            <a:r>
              <a:rPr lang="en-US" sz="2000" dirty="0" smtClean="0"/>
              <a:t> tracks Progress-Times with ~1% error</a:t>
            </a:r>
          </a:p>
          <a:p>
            <a:r>
              <a:rPr lang="en-US" sz="2000" dirty="0" smtClean="0"/>
              <a:t>Performance overheads due to reconfiguration are &lt; 0.5%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5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6"/>
    </mc:Choice>
    <mc:Fallback xmlns="">
      <p:transition xmlns:p14="http://schemas.microsoft.com/office/powerpoint/2010/main" spd="slow" advTm="329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7"/>
          <a:stretch/>
        </p:blipFill>
        <p:spPr>
          <a:xfrm>
            <a:off x="1606790" y="1715911"/>
            <a:ext cx="6124268" cy="4626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251222"/>
            <a:ext cx="8652087" cy="13538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Towards </a:t>
            </a:r>
            <a:r>
              <a:rPr lang="en-US" sz="3600" dirty="0" err="1" smtClean="0"/>
              <a:t>Manycore</a:t>
            </a:r>
            <a:r>
              <a:rPr lang="en-US" sz="3600" dirty="0" smtClean="0"/>
              <a:t> Embedded Systems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4"/>
    </mc:Choice>
    <mc:Fallback xmlns="">
      <p:transition xmlns:p14="http://schemas.microsoft.com/office/powerpoint/2010/main" spd="slow" advTm="186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426"/>
            <a:ext cx="8229600" cy="814488"/>
          </a:xfrm>
        </p:spPr>
        <p:txBody>
          <a:bodyPr>
            <a:noAutofit/>
          </a:bodyPr>
          <a:lstStyle/>
          <a:p>
            <a:r>
              <a:rPr lang="en-US" sz="3200" dirty="0" smtClean="0"/>
              <a:t>Objective: Maximizing Mean Progress-Time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46" y="1773598"/>
            <a:ext cx="8229600" cy="439359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TimeCube</a:t>
            </a:r>
            <a:r>
              <a:rPr lang="en-US" b="1" dirty="0" smtClean="0"/>
              <a:t> allocates resources between applications to maximize the Mean Progress-Times</a:t>
            </a:r>
            <a:endParaRPr lang="en-US" dirty="0" smtClean="0"/>
          </a:p>
          <a:p>
            <a:pPr lvl="1"/>
            <a:r>
              <a:rPr lang="en-US" dirty="0" smtClean="0"/>
              <a:t>Geometric-Mean balances throughput and fairness</a:t>
            </a:r>
          </a:p>
          <a:p>
            <a:endParaRPr lang="en-US" dirty="0"/>
          </a:p>
          <a:p>
            <a:r>
              <a:rPr lang="en-US" dirty="0" smtClean="0"/>
              <a:t>The geometric mean can be approximated to: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64" y="5054774"/>
            <a:ext cx="5750377" cy="8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53"/>
    </mc:Choice>
    <mc:Fallback xmlns="">
      <p:transition xmlns:p14="http://schemas.microsoft.com/office/powerpoint/2010/main" spd="slow" advTm="71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Execution Progress: Progress-Time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29495" cy="3508977"/>
          </a:xfrm>
        </p:spPr>
        <p:txBody>
          <a:bodyPr/>
          <a:lstStyle/>
          <a:p>
            <a:r>
              <a:rPr lang="en-US" dirty="0" smtClean="0"/>
              <a:t>What do we need to compute Progress-Time?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4597" y="5987446"/>
            <a:ext cx="200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Universe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7157" y="5931618"/>
            <a:ext cx="288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(Shadow) Universe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5997" y="3188418"/>
            <a:ext cx="2438400" cy="19812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Shadow Performance Modeling</a:t>
            </a: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2197" y="3721818"/>
            <a:ext cx="2235200" cy="457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Shadow Cache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9" idx="3"/>
            <a:endCxn id="10" idx="1"/>
          </p:cNvCxnSpPr>
          <p:nvPr/>
        </p:nvCxnSpPr>
        <p:spPr>
          <a:xfrm>
            <a:off x="4265397" y="4179018"/>
            <a:ext cx="99060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5302" y="3874218"/>
            <a:ext cx="1000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Execution</a:t>
            </a:r>
          </a:p>
          <a:p>
            <a:pPr algn="ctr"/>
            <a:r>
              <a:rPr lang="en-US" sz="1600" dirty="0" smtClean="0"/>
              <a:t>Stats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674597" y="3188418"/>
            <a:ext cx="2590800" cy="19812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Dynamic Execution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Isolation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243" y="3721818"/>
            <a:ext cx="2391508" cy="457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Last Level Cache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4243" y="425521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 Bandwidth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774243" y="4712418"/>
            <a:ext cx="2391508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DRAM Banks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5332197" y="4255218"/>
            <a:ext cx="2235200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Shadow </a:t>
            </a:r>
            <a:r>
              <a:rPr lang="en-US" sz="1400" dirty="0" err="1" smtClean="0"/>
              <a:t>Prefetcher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332197" y="4712418"/>
            <a:ext cx="2235200" cy="381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Shadow Banking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01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44158"/>
            <a:ext cx="8596267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Not So Great: Sharing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44" y="2133601"/>
            <a:ext cx="2600752" cy="3931920"/>
          </a:xfrm>
        </p:spPr>
        <p:txBody>
          <a:bodyPr/>
          <a:lstStyle/>
          <a:p>
            <a:r>
              <a:rPr lang="en-US" dirty="0" smtClean="0"/>
              <a:t>Low per-core resources</a:t>
            </a:r>
          </a:p>
          <a:p>
            <a:r>
              <a:rPr lang="en-US" dirty="0" smtClean="0"/>
              <a:t>Cache / core</a:t>
            </a:r>
            <a:endParaRPr lang="en-US" dirty="0"/>
          </a:p>
          <a:p>
            <a:r>
              <a:rPr lang="en-US" dirty="0" smtClean="0"/>
              <a:t>Memory BW /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8307" y="2139005"/>
            <a:ext cx="1601702" cy="293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Tile </a:t>
            </a:r>
            <a:r>
              <a:rPr lang="en-US" dirty="0" err="1" smtClean="0">
                <a:solidFill>
                  <a:srgbClr val="FF6600"/>
                </a:solidFill>
              </a:rPr>
              <a:t>Gx</a:t>
            </a:r>
            <a:r>
              <a:rPr lang="en-US" dirty="0" smtClean="0">
                <a:solidFill>
                  <a:srgbClr val="FF6600"/>
                </a:solidFill>
              </a:rPr>
              <a:t> 8072</a:t>
            </a:r>
            <a:endParaRPr lang="en-US" sz="7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327 KB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1.16 B/</a:t>
            </a:r>
            <a:r>
              <a:rPr lang="en-US" dirty="0" err="1" smtClean="0">
                <a:solidFill>
                  <a:srgbClr val="FF6600"/>
                </a:solidFill>
              </a:rPr>
              <a:t>cyc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885" y="5042446"/>
            <a:ext cx="6911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applications fight with each other over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limited resources.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9471" y="2116336"/>
            <a:ext cx="1716250" cy="292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Intel Xeon 4650</a:t>
            </a:r>
            <a:endParaRPr lang="en-US" sz="7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2.5 MB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4.26 B/</a:t>
            </a:r>
            <a:r>
              <a:rPr lang="en-US" dirty="0" err="1" smtClean="0">
                <a:solidFill>
                  <a:srgbClr val="008000"/>
                </a:solidFill>
              </a:rPr>
              <a:t>cyc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472" y="3166220"/>
            <a:ext cx="6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&gt; 7X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4283" y="3787738"/>
            <a:ext cx="6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&gt; 3X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05"/>
    </mc:Choice>
    <mc:Fallback xmlns="">
      <p:transition xmlns:p14="http://schemas.microsoft.com/office/powerpoint/2010/main" spd="slow" advTm="344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18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Solution: Track Live Application Progress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69" y="4465831"/>
            <a:ext cx="8043257" cy="186155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Determine and control </a:t>
            </a:r>
            <a:r>
              <a:rPr lang="en-US" sz="1800" dirty="0" err="1" smtClean="0"/>
              <a:t>QoS</a:t>
            </a:r>
            <a:r>
              <a:rPr lang="en-US" sz="1800" dirty="0" smtClean="0"/>
              <a:t> provided to applications “online”</a:t>
            </a:r>
          </a:p>
          <a:p>
            <a:r>
              <a:rPr lang="en-US" sz="1800" dirty="0" smtClean="0"/>
              <a:t>We quantify application progress using </a:t>
            </a:r>
            <a:r>
              <a:rPr lang="en-US" sz="1800" b="1" i="1" dirty="0" smtClean="0"/>
              <a:t>Progress-Time:</a:t>
            </a:r>
            <a:endParaRPr lang="en-US" sz="1000" b="1" dirty="0" smtClean="0"/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Progress-Time is the amount of time required for an application to complete the same amount of work it has done so far, were to have been allocated </a:t>
            </a:r>
            <a:r>
              <a:rPr lang="en-US" sz="1800" b="1" i="1" dirty="0" smtClean="0">
                <a:solidFill>
                  <a:schemeClr val="accent2"/>
                </a:solidFill>
              </a:rPr>
              <a:t>all</a:t>
            </a:r>
            <a:r>
              <a:rPr lang="en-US" sz="1800" b="1" dirty="0" smtClean="0">
                <a:solidFill>
                  <a:schemeClr val="accent2"/>
                </a:solidFill>
              </a:rPr>
              <a:t> CPU resources.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46" y="1725267"/>
            <a:ext cx="5434099" cy="27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3"/>
    </mc:Choice>
    <mc:Fallback xmlns="">
      <p:transition xmlns:p14="http://schemas.microsoft.com/office/powerpoint/2010/main" spd="slow" advTm="601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46" y="453306"/>
            <a:ext cx="83779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TimeCube</a:t>
            </a:r>
            <a:r>
              <a:rPr lang="en-US" sz="3200" dirty="0" smtClean="0"/>
              <a:t>: A Progress-Tracking Processor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92" y="4897142"/>
            <a:ext cx="8054697" cy="1544658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TimeCube</a:t>
            </a:r>
            <a:r>
              <a:rPr lang="en-US" sz="2000" dirty="0" smtClean="0"/>
              <a:t> is a </a:t>
            </a:r>
            <a:r>
              <a:rPr lang="en-US" sz="2000" dirty="0" err="1" smtClean="0"/>
              <a:t>manycore</a:t>
            </a:r>
            <a:r>
              <a:rPr lang="en-US" sz="2000" dirty="0" smtClean="0"/>
              <a:t> processor</a:t>
            </a:r>
          </a:p>
          <a:p>
            <a:r>
              <a:rPr lang="en-US" sz="2000" dirty="0" smtClean="0"/>
              <a:t>Augmented to track &amp; use </a:t>
            </a:r>
            <a:r>
              <a:rPr lang="en-US" sz="2000" b="1" dirty="0" smtClean="0"/>
              <a:t>live</a:t>
            </a:r>
            <a:r>
              <a:rPr lang="en-US" sz="2000" dirty="0" smtClean="0"/>
              <a:t> Progress-Times</a:t>
            </a:r>
          </a:p>
          <a:p>
            <a:r>
              <a:rPr lang="en-US" sz="2000" dirty="0" smtClean="0"/>
              <a:t>Embedded domains can use </a:t>
            </a:r>
            <a:r>
              <a:rPr lang="en-US" sz="2000" dirty="0" err="1" smtClean="0"/>
              <a:t>TimeCube</a:t>
            </a:r>
            <a:r>
              <a:rPr lang="en-US" sz="2000" dirty="0" smtClean="0"/>
              <a:t> to </a:t>
            </a:r>
            <a:r>
              <a:rPr lang="en-US" sz="2000" b="1" dirty="0" smtClean="0"/>
              <a:t>guarantee </a:t>
            </a:r>
            <a:r>
              <a:rPr lang="en-US" sz="2000" b="1" dirty="0" err="1" smtClean="0"/>
              <a:t>QoS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4" y="1862571"/>
            <a:ext cx="6067771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2"/>
    </mc:Choice>
    <mc:Fallback xmlns="">
      <p:transition xmlns:p14="http://schemas.microsoft.com/office/powerpoint/2010/main" spd="slow" advTm="517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39" y="373212"/>
            <a:ext cx="8523341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TimeCube</a:t>
            </a:r>
            <a:r>
              <a:rPr lang="en-US" sz="2800" dirty="0" smtClean="0"/>
              <a:t> </a:t>
            </a:r>
            <a:r>
              <a:rPr lang="en-US" sz="2800" dirty="0"/>
              <a:t>Periodically </a:t>
            </a:r>
            <a:r>
              <a:rPr lang="en-US" sz="2800" dirty="0" smtClean="0"/>
              <a:t>Estimates Progress</a:t>
            </a:r>
            <a:r>
              <a:rPr lang="en-US" sz="2800" dirty="0"/>
              <a:t>-</a:t>
            </a:r>
            <a:r>
              <a:rPr lang="en-US" sz="2800" dirty="0" smtClean="0"/>
              <a:t>Times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3905"/>
            <a:ext cx="8229600" cy="1723570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Concurrent execution on dynamically isolated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Dynamically partition critical shared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Fine-grained </a:t>
            </a:r>
            <a:r>
              <a:rPr lang="en-US" dirty="0" err="1">
                <a:solidFill>
                  <a:schemeClr val="tx1"/>
                </a:solidFill>
              </a:rPr>
              <a:t>QoS</a:t>
            </a:r>
            <a:r>
              <a:rPr lang="en-US" dirty="0">
                <a:solidFill>
                  <a:schemeClr val="tx1"/>
                </a:solidFill>
              </a:rPr>
              <a:t> control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Shadow performance model estimates Progress Time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Uses execution statistics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Statistics from shadow structures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Progress-Time estimates used for shared resource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777999"/>
            <a:ext cx="6502400" cy="279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8649" y="1636194"/>
            <a:ext cx="2940267" cy="2322710"/>
          </a:xfrm>
          <a:prstGeom prst="rect">
            <a:avLst/>
          </a:prstGeom>
          <a:noFill/>
          <a:ln w="28575" cap="flat" cmpd="sng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4"/>
    </mc:Choice>
    <mc:Fallback xmlns="">
      <p:transition xmlns:p14="http://schemas.microsoft.com/office/powerpoint/2010/main" spd="slow" advTm="229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39" y="373212"/>
            <a:ext cx="8523341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TimeCube</a:t>
            </a:r>
            <a:r>
              <a:rPr lang="en-US" sz="2800" dirty="0" smtClean="0"/>
              <a:t> </a:t>
            </a:r>
            <a:r>
              <a:rPr lang="en-US" sz="2800" dirty="0"/>
              <a:t>Periodically </a:t>
            </a:r>
            <a:r>
              <a:rPr lang="en-US" sz="2800" dirty="0" smtClean="0"/>
              <a:t>Estimates Progress</a:t>
            </a:r>
            <a:r>
              <a:rPr lang="en-US" sz="2800" dirty="0"/>
              <a:t>-</a:t>
            </a:r>
            <a:r>
              <a:rPr lang="en-US" sz="2800" dirty="0" smtClean="0"/>
              <a:t>Times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3905"/>
            <a:ext cx="8229600" cy="172357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Concurrent execution on dynamically isolated resources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Dynamically partition critical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shared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-grained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Shadow performance model estimates Progress 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Uses execution statistics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Statistics from shadow structures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Progress-Time estimates used for shared resource management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777999"/>
            <a:ext cx="6502400" cy="279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598" y="1636194"/>
            <a:ext cx="2745773" cy="2322710"/>
          </a:xfrm>
          <a:prstGeom prst="rect">
            <a:avLst/>
          </a:prstGeom>
          <a:noFill/>
          <a:ln w="28575" cap="flat" cmpd="sng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8"/>
    </mc:Choice>
    <mc:Fallback xmlns="">
      <p:transition xmlns:p14="http://schemas.microsoft.com/office/powerpoint/2010/main" spd="slow" advTm="251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39" y="373212"/>
            <a:ext cx="8523341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TimeCube</a:t>
            </a:r>
            <a:r>
              <a:rPr lang="en-US" sz="2800" dirty="0" smtClean="0"/>
              <a:t> </a:t>
            </a:r>
            <a:r>
              <a:rPr lang="en-US" sz="2800" dirty="0"/>
              <a:t>Periodically </a:t>
            </a:r>
            <a:r>
              <a:rPr lang="en-US" sz="2800" dirty="0" smtClean="0"/>
              <a:t>Estimates Progress</a:t>
            </a:r>
            <a:r>
              <a:rPr lang="en-US" sz="2800" dirty="0"/>
              <a:t>-</a:t>
            </a:r>
            <a:r>
              <a:rPr lang="en-US" sz="2800" dirty="0" smtClean="0"/>
              <a:t>Times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3905"/>
            <a:ext cx="8229600" cy="1723570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Concurrent execution on dynamically isolated resources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Dynamically partition critical shared resources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Fine-grained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control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Shadow performance model estimates Progress Time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Uses execution statistics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Statistics from shadow structures</a:t>
            </a:r>
          </a:p>
          <a:p>
            <a:r>
              <a:rPr lang="en-US" dirty="0">
                <a:solidFill>
                  <a:schemeClr val="tx1"/>
                </a:solidFill>
              </a:rPr>
              <a:t>Progress-Time estimates used for shared resource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777999"/>
            <a:ext cx="6502400" cy="279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1201" y="3970346"/>
            <a:ext cx="1681787" cy="601653"/>
          </a:xfrm>
          <a:prstGeom prst="rect">
            <a:avLst/>
          </a:prstGeom>
          <a:noFill/>
          <a:ln w="28575" cap="flat" cmpd="sng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0"/>
    </mc:Choice>
    <mc:Fallback xmlns="">
      <p:transition xmlns:p14="http://schemas.microsoft.com/office/powerpoint/2010/main" spd="slow" advTm="124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4654"/>
            <a:ext cx="8229601" cy="9906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Isolation </a:t>
            </a:r>
            <a:r>
              <a:rPr lang="en-US" sz="2600" dirty="0" smtClean="0"/>
              <a:t>Can’t Remove Performance Interference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3237"/>
            <a:ext cx="8229600" cy="2633575"/>
          </a:xfrm>
        </p:spPr>
        <p:txBody>
          <a:bodyPr>
            <a:noAutofit/>
          </a:bodyPr>
          <a:lstStyle/>
          <a:p>
            <a:r>
              <a:rPr lang="en-US" sz="2000" dirty="0" smtClean="0"/>
              <a:t>Isolation removes resources interference only</a:t>
            </a:r>
          </a:p>
          <a:p>
            <a:pPr lvl="1"/>
            <a:r>
              <a:rPr lang="en-US" sz="2000" dirty="0"/>
              <a:t>Performance not linearly related to resource allocation</a:t>
            </a:r>
          </a:p>
          <a:p>
            <a:pPr lvl="1"/>
            <a:r>
              <a:rPr lang="en-US" sz="2000" dirty="0"/>
              <a:t>Same resource allocations can lead to different </a:t>
            </a:r>
            <a:r>
              <a:rPr lang="en-US" sz="2000" dirty="0" smtClean="0"/>
              <a:t>performance</a:t>
            </a:r>
          </a:p>
          <a:p>
            <a:pPr lvl="1"/>
            <a:endParaRPr lang="en-US" sz="2000" dirty="0"/>
          </a:p>
          <a:p>
            <a:r>
              <a:rPr lang="en-US" sz="2000" dirty="0" err="1" smtClean="0"/>
              <a:t>TimeCube</a:t>
            </a:r>
            <a:r>
              <a:rPr lang="en-US" sz="2000" dirty="0" smtClean="0"/>
              <a:t> uses Shadow Performance Modeling to estimate performance impact of different resource allocations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specrand.p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510"/>
            <a:ext cx="3205548" cy="1923329"/>
          </a:xfrm>
          <a:prstGeom prst="rect">
            <a:avLst/>
          </a:prstGeom>
        </p:spPr>
      </p:pic>
      <p:pic>
        <p:nvPicPr>
          <p:cNvPr id="6" name="Picture 5" descr="hmmer.pTab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91" y="1542510"/>
            <a:ext cx="3180525" cy="1908315"/>
          </a:xfrm>
          <a:prstGeom prst="rect">
            <a:avLst/>
          </a:prstGeom>
        </p:spPr>
      </p:pic>
      <p:pic>
        <p:nvPicPr>
          <p:cNvPr id="7" name="Picture 6" descr="astar.p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77" y="1527496"/>
            <a:ext cx="3205548" cy="1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6"/>
            <a:ext cx="8229600" cy="80629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Prefetcher</a:t>
            </a:r>
            <a:r>
              <a:rPr lang="en-US" sz="2800" dirty="0" smtClean="0"/>
              <a:t> Throttling Chooses the Right-Level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46" y="4725512"/>
            <a:ext cx="8160954" cy="1739171"/>
          </a:xfrm>
        </p:spPr>
        <p:txBody>
          <a:bodyPr>
            <a:noAutofit/>
          </a:bodyPr>
          <a:lstStyle/>
          <a:p>
            <a:r>
              <a:rPr lang="en-US" sz="1900" dirty="0"/>
              <a:t>Nine Aggression-Levels used</a:t>
            </a:r>
          </a:p>
          <a:p>
            <a:r>
              <a:rPr lang="en-US" sz="1900" dirty="0" err="1" smtClean="0"/>
              <a:t>Throttler</a:t>
            </a:r>
            <a:r>
              <a:rPr lang="en-US" sz="1900" dirty="0" smtClean="0"/>
              <a:t> chooses </a:t>
            </a:r>
            <a:r>
              <a:rPr lang="en-US" sz="1900" dirty="0"/>
              <a:t>the </a:t>
            </a:r>
            <a:r>
              <a:rPr lang="en-US" sz="1900" i="1" dirty="0"/>
              <a:t>right</a:t>
            </a:r>
            <a:r>
              <a:rPr lang="en-US" sz="1900" dirty="0"/>
              <a:t> </a:t>
            </a:r>
            <a:r>
              <a:rPr lang="en-US" sz="1900" dirty="0" smtClean="0"/>
              <a:t>level to give </a:t>
            </a:r>
            <a:r>
              <a:rPr lang="en-US" sz="1900" dirty="0" err="1" smtClean="0"/>
              <a:t>pareto</a:t>
            </a:r>
            <a:r>
              <a:rPr lang="en-US" sz="1900" dirty="0" smtClean="0"/>
              <a:t>-optimal curve</a:t>
            </a:r>
          </a:p>
          <a:p>
            <a:r>
              <a:rPr lang="en-US" sz="1900" dirty="0" err="1" smtClean="0"/>
              <a:t>Prefetcher</a:t>
            </a:r>
            <a:r>
              <a:rPr lang="en-US" sz="1900" dirty="0" smtClean="0"/>
              <a:t> throttling efficiently utilizes the available bandwidth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04" y="1783421"/>
            <a:ext cx="2775559" cy="261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73" y="1829189"/>
            <a:ext cx="3087038" cy="25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" y="1783421"/>
            <a:ext cx="2775559" cy="2614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68228">
            <a:off x="3846801" y="2218800"/>
            <a:ext cx="152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Pareto-Optimal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73321" y="2487769"/>
            <a:ext cx="72806" cy="418480"/>
          </a:xfrm>
          <a:prstGeom prst="straightConnector1">
            <a:avLst/>
          </a:prstGeom>
          <a:ln>
            <a:solidFill>
              <a:srgbClr val="7F8F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926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xmlns:p14="http://schemas.microsoft.com/office/powerpoint/2010/main" spd="slow" advTm="95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99" y="265177"/>
            <a:ext cx="8555317" cy="1311935"/>
          </a:xfrm>
        </p:spPr>
        <p:txBody>
          <a:bodyPr>
            <a:noAutofit/>
          </a:bodyPr>
          <a:lstStyle/>
          <a:p>
            <a:pPr marL="171450" indent="-171450" algn="ctr" defTabSz="457200">
              <a:spcBef>
                <a:spcPts val="0"/>
              </a:spcBef>
              <a:defRPr/>
            </a:pPr>
            <a:r>
              <a:rPr lang="en-US" sz="4400" dirty="0" smtClean="0"/>
              <a:t>Sharing at its Worst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17" y="5367131"/>
            <a:ext cx="8229600" cy="118373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32 cores, 16 MB L2 Cache, </a:t>
            </a:r>
            <a:r>
              <a:rPr lang="en-US" sz="2000" dirty="0"/>
              <a:t>96Gb/s </a:t>
            </a:r>
            <a:r>
              <a:rPr lang="en-US" sz="2000" dirty="0" smtClean="0"/>
              <a:t>DRAM bandwidth, 32GB DDR3</a:t>
            </a:r>
          </a:p>
          <a:p>
            <a:pPr>
              <a:spcBef>
                <a:spcPts val="8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12X</a:t>
            </a:r>
            <a:r>
              <a:rPr lang="en-US" sz="2000" dirty="0" smtClean="0"/>
              <a:t> </a:t>
            </a:r>
            <a:r>
              <a:rPr lang="en-US" sz="2000" dirty="0" err="1" smtClean="0"/>
              <a:t>worstcase</a:t>
            </a:r>
            <a:r>
              <a:rPr lang="en-US" sz="2000" dirty="0" smtClean="0"/>
              <a:t> slowdowns!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21" y="1592305"/>
            <a:ext cx="6224597" cy="3602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5854" y="1823483"/>
            <a:ext cx="216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SPEC2K</a:t>
            </a:r>
            <a:r>
              <a:rPr lang="en-US" dirty="0"/>
              <a:t>, </a:t>
            </a:r>
            <a:r>
              <a:rPr lang="en-US" dirty="0" smtClean="0"/>
              <a:t>SPEC2K6</a:t>
            </a:r>
          </a:p>
          <a:p>
            <a:r>
              <a:rPr lang="en-US" dirty="0" smtClean="0"/>
              <a:t>+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dirty="0"/>
              <a:t>/O-centric </a:t>
            </a:r>
            <a:r>
              <a:rPr lang="en-US" dirty="0" smtClean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0752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6"/>
    </mc:Choice>
    <mc:Fallback xmlns="">
      <p:transition xmlns:p14="http://schemas.microsoft.com/office/powerpoint/2010/main" spd="slow" advTm="103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44158"/>
            <a:ext cx="8546935" cy="13398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Key Problems With Sharing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57" y="2133601"/>
            <a:ext cx="6348904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know how I’d run by myself, but how much are others slowing me down?</a:t>
            </a:r>
          </a:p>
          <a:p>
            <a:endParaRPr lang="en-US" dirty="0" smtClean="0"/>
          </a:p>
          <a:p>
            <a:r>
              <a:rPr lang="en-US" dirty="0" smtClean="0"/>
              <a:t>How do I get guarantees of how much performance I’ll get?</a:t>
            </a:r>
          </a:p>
          <a:p>
            <a:endParaRPr lang="en-US" dirty="0"/>
          </a:p>
          <a:p>
            <a:r>
              <a:rPr lang="en-US" dirty="0" smtClean="0"/>
              <a:t>How do we allocate the resources for the good of the many, but without punishing the few, or the 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57" y="3762644"/>
            <a:ext cx="556040" cy="61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8" y="3762644"/>
            <a:ext cx="556040" cy="618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57" y="3132608"/>
            <a:ext cx="556040" cy="618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8" y="3132608"/>
            <a:ext cx="556040" cy="6185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62" y="3762644"/>
            <a:ext cx="556040" cy="618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43" y="3762644"/>
            <a:ext cx="556040" cy="61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62" y="3132608"/>
            <a:ext cx="556040" cy="6185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43" y="3132608"/>
            <a:ext cx="556040" cy="6185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57" y="2500108"/>
            <a:ext cx="556040" cy="6185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8" y="2500108"/>
            <a:ext cx="556040" cy="6185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7057" y="1870072"/>
            <a:ext cx="556040" cy="61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8" y="1870072"/>
            <a:ext cx="556040" cy="6185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76662" y="2500108"/>
            <a:ext cx="556040" cy="6185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43" y="2500108"/>
            <a:ext cx="556040" cy="6185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62" y="1870072"/>
            <a:ext cx="556040" cy="6185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43" y="1870072"/>
            <a:ext cx="556040" cy="61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80580" y="2500906"/>
            <a:ext cx="652122" cy="6521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714903" y="2478340"/>
            <a:ext cx="701022" cy="7441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4183486"/>
              </a:avLst>
            </a:prstTxWarp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 ! 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1"/>
    </mc:Choice>
    <mc:Fallback xmlns="">
      <p:transition xmlns:p14="http://schemas.microsoft.com/office/powerpoint/2010/main" spd="slow" advTm="302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44158"/>
            <a:ext cx="8596267" cy="1339850"/>
          </a:xfrm>
        </p:spPr>
        <p:txBody>
          <a:bodyPr>
            <a:noAutofit/>
          </a:bodyPr>
          <a:lstStyle/>
          <a:p>
            <a:r>
              <a:rPr lang="en-US" sz="2800" dirty="0"/>
              <a:t>I know how I’d run by myself, but how much are others slowing me down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19" y="1688766"/>
            <a:ext cx="7940383" cy="4667584"/>
          </a:xfrm>
          <a:ln>
            <a:noFill/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Solution: We introduce a new metric –</a:t>
            </a:r>
          </a:p>
          <a:p>
            <a:pPr marL="68580" indent="0">
              <a:buNone/>
            </a:pPr>
            <a:endParaRPr lang="en-US" sz="2000" i="1" dirty="0">
              <a:solidFill>
                <a:srgbClr val="000000"/>
              </a:solidFill>
            </a:endParaRPr>
          </a:p>
          <a:p>
            <a:pPr marL="6858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    Progress-Time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This Paper:   </a:t>
            </a:r>
            <a:r>
              <a:rPr lang="en-US" sz="2000" i="1" dirty="0" smtClean="0"/>
              <a:t>With </a:t>
            </a:r>
            <a:r>
              <a:rPr lang="en-US" sz="2000" i="1" dirty="0"/>
              <a:t>the right </a:t>
            </a:r>
            <a:r>
              <a:rPr lang="en-US" sz="2000" i="1" dirty="0" smtClean="0"/>
              <a:t>hardware, we can calculate the Progress-Time in real time.</a:t>
            </a:r>
          </a:p>
          <a:p>
            <a:r>
              <a:rPr lang="en-US" sz="2000" dirty="0" smtClean="0"/>
              <a:t>Useful Because: Key building block for the hardware, for the operating system, and for the application to create guarantees about execution quality.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1911" y="2803805"/>
            <a:ext cx="422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the </a:t>
            </a:r>
            <a:r>
              <a:rPr lang="en-US" sz="2000" dirty="0"/>
              <a:t>application </a:t>
            </a:r>
            <a:r>
              <a:rPr lang="en-US" sz="2000" dirty="0" smtClean="0"/>
              <a:t>would have taken, </a:t>
            </a:r>
            <a:r>
              <a:rPr lang="en-US" sz="2000" dirty="0"/>
              <a:t>were </a:t>
            </a:r>
            <a:r>
              <a:rPr lang="en-US" sz="2000" dirty="0" smtClean="0"/>
              <a:t>it to </a:t>
            </a:r>
            <a:r>
              <a:rPr lang="en-US" sz="2000" dirty="0"/>
              <a:t>have been allocated </a:t>
            </a:r>
            <a:r>
              <a:rPr lang="en-US" sz="2000" i="1" dirty="0"/>
              <a:t>all</a:t>
            </a:r>
            <a:r>
              <a:rPr lang="en-US" sz="2000" dirty="0"/>
              <a:t> CPU resources.</a:t>
            </a:r>
          </a:p>
        </p:txBody>
      </p:sp>
    </p:spTree>
    <p:extLst>
      <p:ext uri="{BB962C8B-B14F-4D97-AF65-F5344CB8AC3E}">
        <p14:creationId xmlns:p14="http://schemas.microsoft.com/office/powerpoint/2010/main" val="27895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5"/>
    </mc:Choice>
    <mc:Fallback xmlns="">
      <p:transition xmlns:p14="http://schemas.microsoft.com/office/powerpoint/2010/main" spd="slow" advTm="458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0" y="244158"/>
            <a:ext cx="8624177" cy="1339850"/>
          </a:xfrm>
        </p:spPr>
        <p:txBody>
          <a:bodyPr>
            <a:noAutofit/>
          </a:bodyPr>
          <a:lstStyle/>
          <a:p>
            <a:r>
              <a:rPr lang="en-US" sz="2800" dirty="0"/>
              <a:t>How do I get guarantees of how much performance I’ll 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19" y="1688768"/>
            <a:ext cx="8024113" cy="4667582"/>
          </a:xfrm>
          <a:ln>
            <a:noFill/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Solution: We introduce a new hardware-generated data structure –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    Progress Tables</a:t>
            </a:r>
          </a:p>
          <a:p>
            <a:pPr marL="6858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/>
              <a:t> and we extend the hardware to dynamically partition resources.</a:t>
            </a:r>
          </a:p>
          <a:p>
            <a:r>
              <a:rPr lang="en-US" sz="2000" dirty="0" smtClean="0"/>
              <a:t>This Paper:   </a:t>
            </a:r>
            <a:r>
              <a:rPr lang="en-US" sz="2000" i="1" dirty="0" smtClean="0"/>
              <a:t>With a little more hardware, we can compute the Progress Tables accurately and accordingly partition resources to guarantee performance, </a:t>
            </a:r>
            <a:r>
              <a:rPr lang="en-US" sz="2000" i="1" dirty="0"/>
              <a:t>in real time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Useful Because:  We can determine exactly how much resources are required to attain a given level of performance.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7730" y="2809190"/>
            <a:ext cx="422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each application, how much Progress-Time it gets for </a:t>
            </a:r>
            <a:r>
              <a:rPr lang="en-US" sz="2000" i="1" dirty="0" smtClean="0"/>
              <a:t>every</a:t>
            </a:r>
            <a:r>
              <a:rPr lang="en-US" sz="2000" dirty="0" smtClean="0"/>
              <a:t> possible resource allocation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9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19"/>
    </mc:Choice>
    <mc:Fallback xmlns="">
      <p:transition xmlns:p14="http://schemas.microsoft.com/office/powerpoint/2010/main" spd="slow" advTm="519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8|10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38847</TotalTime>
  <Words>2748</Words>
  <Application>Microsoft Macintosh PowerPoint</Application>
  <PresentationFormat>On-screen Show (4:3)</PresentationFormat>
  <Paragraphs>567</Paragraphs>
  <Slides>56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Capital</vt:lpstr>
      <vt:lpstr>TimeCube A Manycore Embedded Processor with  Interference-agnostic Progress Tracking</vt:lpstr>
      <vt:lpstr>Multicore Processors in Embedded Systems</vt:lpstr>
      <vt:lpstr>Towards Manycore Embedded Systems</vt:lpstr>
      <vt:lpstr>What’s Great About Manycores</vt:lpstr>
      <vt:lpstr>What’s Not So Great: Sharing</vt:lpstr>
      <vt:lpstr>Sharing at its Worst</vt:lpstr>
      <vt:lpstr>Key Problems With Sharing</vt:lpstr>
      <vt:lpstr>I know how I’d run by myself, but how much are others slowing me down?</vt:lpstr>
      <vt:lpstr>How do I get guarantees of how much performance I’ll get?</vt:lpstr>
      <vt:lpstr>Sneak Preview</vt:lpstr>
      <vt:lpstr>How do we allocate the resources for the good of the many, but without punishing the few, or the one*?</vt:lpstr>
      <vt:lpstr>TimeCube: A Demonstration Vehicle for These Ideas</vt:lpstr>
      <vt:lpstr>Outline</vt:lpstr>
      <vt:lpstr>Measuring Execution Progress: Progress-Time</vt:lpstr>
      <vt:lpstr>Measuring Execution Progress: Progress-Time</vt:lpstr>
      <vt:lpstr>Measuring Execution Progress: Progress-Time</vt:lpstr>
      <vt:lpstr>Shadow Structures</vt:lpstr>
      <vt:lpstr>A Shadow Performance Model for Progress-Time</vt:lpstr>
      <vt:lpstr>Accounting for Bandwidth Stalls</vt:lpstr>
      <vt:lpstr>Evaluation Methodology</vt:lpstr>
      <vt:lpstr>Shadow Performance Model and Shadow Structures Accurately Compute Progress-Time</vt:lpstr>
      <vt:lpstr>Outline</vt:lpstr>
      <vt:lpstr>Progress-Tables in TimeCube</vt:lpstr>
      <vt:lpstr>Shadow Structures 2.0</vt:lpstr>
      <vt:lpstr>Progress-Tables Examples</vt:lpstr>
      <vt:lpstr>Outline</vt:lpstr>
      <vt:lpstr>Allocating Execution Resources: SPOT</vt:lpstr>
      <vt:lpstr>Implementation: Maximizing the  Mean Progress-Time</vt:lpstr>
      <vt:lpstr>Real-Time TimeCube Resource Allocation</vt:lpstr>
      <vt:lpstr>Progress-Based Allocation Improves Throughput</vt:lpstr>
      <vt:lpstr>Maximizing Geometric Mean Provides Fairness</vt:lpstr>
      <vt:lpstr>TimeCube’s Mechanisms are Energy-Efficient</vt:lpstr>
      <vt:lpstr>TimeCube’s Mechanisms are Area-Efficient</vt:lpstr>
      <vt:lpstr>Related Work</vt:lpstr>
      <vt:lpstr>Conclusions</vt:lpstr>
      <vt:lpstr>Thank You</vt:lpstr>
      <vt:lpstr>Backup Slides</vt:lpstr>
      <vt:lpstr>Problem: Resource Sharing Causes Interference</vt:lpstr>
      <vt:lpstr>Progress-Tables</vt:lpstr>
      <vt:lpstr>Dynamic Execution Isolation Reduces Interference</vt:lpstr>
      <vt:lpstr>Prefetcher Throttling Increases Bandwidth Utilization</vt:lpstr>
      <vt:lpstr>Prefetcher Throttling Chooses the Right-Level</vt:lpstr>
      <vt:lpstr>Prefetcher Throttling Chooses the Right-Level</vt:lpstr>
      <vt:lpstr>Multicore Processors Share Resources</vt:lpstr>
      <vt:lpstr>PowerPoint Presentation</vt:lpstr>
      <vt:lpstr>Shadow Performance Model and Shadow Structures Accurately Compute Progress-Time</vt:lpstr>
      <vt:lpstr>Towards Manycore Embedded Systems</vt:lpstr>
      <vt:lpstr>Objective: Maximizing Mean Progress-Time</vt:lpstr>
      <vt:lpstr>Measuring Execution Progress: Progress-Time</vt:lpstr>
      <vt:lpstr>Solution: Track Live Application Progress</vt:lpstr>
      <vt:lpstr>TimeCube: A Progress-Tracking Processor</vt:lpstr>
      <vt:lpstr>TimeCube Periodically Estimates Progress-Times</vt:lpstr>
      <vt:lpstr>TimeCube Periodically Estimates Progress-Times</vt:lpstr>
      <vt:lpstr>TimeCube Periodically Estimates Progress-Times</vt:lpstr>
      <vt:lpstr>Isolation Can’t Remove Performance Interference</vt:lpstr>
      <vt:lpstr>Prefetcher Throttling Chooses the Right-Level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TimeCUBE A Manycore Embedded Processor with interference-agnostic online progress tracking</dc:title>
  <dc:creator>Anshuman Gupta</dc:creator>
  <cp:lastModifiedBy>Anshuman Gupta</cp:lastModifiedBy>
  <cp:revision>837</cp:revision>
  <cp:lastPrinted>2013-07-11T01:46:58Z</cp:lastPrinted>
  <dcterms:created xsi:type="dcterms:W3CDTF">2013-06-13T06:10:26Z</dcterms:created>
  <dcterms:modified xsi:type="dcterms:W3CDTF">2013-07-17T09:35:43Z</dcterms:modified>
</cp:coreProperties>
</file>