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ppt/tags/tag19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20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1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45" r:id="rId4"/>
    <p:sldId id="474" r:id="rId5"/>
    <p:sldId id="503" r:id="rId6"/>
    <p:sldId id="509" r:id="rId7"/>
    <p:sldId id="558" r:id="rId8"/>
    <p:sldId id="555" r:id="rId9"/>
    <p:sldId id="557" r:id="rId10"/>
    <p:sldId id="556" r:id="rId11"/>
    <p:sldId id="554" r:id="rId12"/>
    <p:sldId id="552" r:id="rId13"/>
    <p:sldId id="427" r:id="rId14"/>
    <p:sldId id="510" r:id="rId15"/>
    <p:sldId id="508" r:id="rId16"/>
    <p:sldId id="411" r:id="rId17"/>
    <p:sldId id="517" r:id="rId18"/>
    <p:sldId id="392" r:id="rId19"/>
    <p:sldId id="529" r:id="rId20"/>
    <p:sldId id="497" r:id="rId21"/>
    <p:sldId id="533" r:id="rId22"/>
    <p:sldId id="406" r:id="rId23"/>
    <p:sldId id="534" r:id="rId24"/>
    <p:sldId id="425" r:id="rId25"/>
    <p:sldId id="525" r:id="rId26"/>
    <p:sldId id="542" r:id="rId27"/>
    <p:sldId id="531" r:id="rId28"/>
    <p:sldId id="559" r:id="rId29"/>
    <p:sldId id="539" r:id="rId30"/>
    <p:sldId id="550" r:id="rId31"/>
    <p:sldId id="541" r:id="rId32"/>
    <p:sldId id="545" r:id="rId33"/>
    <p:sldId id="524" r:id="rId34"/>
    <p:sldId id="419" r:id="rId35"/>
    <p:sldId id="544" r:id="rId36"/>
    <p:sldId id="530" r:id="rId37"/>
    <p:sldId id="332" r:id="rId38"/>
    <p:sldId id="521" r:id="rId39"/>
    <p:sldId id="549" r:id="rId40"/>
    <p:sldId id="527" r:id="rId41"/>
    <p:sldId id="478" r:id="rId42"/>
    <p:sldId id="532" r:id="rId43"/>
    <p:sldId id="540" r:id="rId44"/>
    <p:sldId id="456" r:id="rId45"/>
    <p:sldId id="460" r:id="rId46"/>
    <p:sldId id="528" r:id="rId47"/>
    <p:sldId id="458" r:id="rId48"/>
    <p:sldId id="496" r:id="rId49"/>
    <p:sldId id="459" r:id="rId50"/>
    <p:sldId id="561" r:id="rId51"/>
  </p:sldIdLst>
  <p:sldSz cx="9144000" cy="6858000" type="screen4x3"/>
  <p:notesSz cx="7008813" cy="9234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  <a:srgbClr val="000000"/>
    <a:srgbClr val="AC00AC"/>
    <a:srgbClr val="FF79FF"/>
    <a:srgbClr val="9966FF"/>
    <a:srgbClr val="6600CC"/>
    <a:srgbClr val="FF5D5D"/>
    <a:srgbClr val="90B8E8"/>
    <a:srgbClr val="71A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8" autoAdjust="0"/>
    <p:restoredTop sz="79535" autoAdjust="0"/>
  </p:normalViewPr>
  <p:slideViewPr>
    <p:cSldViewPr>
      <p:cViewPr varScale="1">
        <p:scale>
          <a:sx n="93" d="100"/>
          <a:sy n="93" d="100"/>
        </p:scale>
        <p:origin x="-1144" y="-104"/>
      </p:cViewPr>
      <p:guideLst>
        <p:guide orient="horz" pos="-14"/>
        <p:guide pos="2925"/>
      </p:guideLst>
    </p:cSldViewPr>
  </p:slideViewPr>
  <p:outlineViewPr>
    <p:cViewPr>
      <p:scale>
        <a:sx n="33" d="100"/>
        <a:sy n="33" d="100"/>
      </p:scale>
      <p:origin x="0" y="7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296"/>
    </p:cViewPr>
  </p:sorterViewPr>
  <p:notesViewPr>
    <p:cSldViewPr snapToGrid="0" snapToObjects="1" showGuides="1">
      <p:cViewPr varScale="1">
        <p:scale>
          <a:sx n="111" d="100"/>
          <a:sy n="111" d="100"/>
        </p:scale>
        <p:origin x="-864" y="-120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57" cy="461114"/>
          </a:xfrm>
          <a:prstGeom prst="rect">
            <a:avLst/>
          </a:prstGeom>
        </p:spPr>
        <p:txBody>
          <a:bodyPr vert="horz" lIns="87801" tIns="43900" rIns="87801" bIns="439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835" y="0"/>
            <a:ext cx="3037457" cy="461114"/>
          </a:xfrm>
          <a:prstGeom prst="rect">
            <a:avLst/>
          </a:prstGeom>
        </p:spPr>
        <p:txBody>
          <a:bodyPr vert="horz" lIns="87801" tIns="43900" rIns="87801" bIns="43900" rtlCol="0"/>
          <a:lstStyle>
            <a:lvl1pPr algn="r">
              <a:defRPr sz="1200"/>
            </a:lvl1pPr>
          </a:lstStyle>
          <a:p>
            <a:fld id="{150813A3-2FD0-2F41-97CD-5622762E03D0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1848"/>
            <a:ext cx="3037457" cy="461114"/>
          </a:xfrm>
          <a:prstGeom prst="rect">
            <a:avLst/>
          </a:prstGeom>
        </p:spPr>
        <p:txBody>
          <a:bodyPr vert="horz" lIns="87801" tIns="43900" rIns="87801" bIns="439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835" y="8771848"/>
            <a:ext cx="3037457" cy="461114"/>
          </a:xfrm>
          <a:prstGeom prst="rect">
            <a:avLst/>
          </a:prstGeom>
        </p:spPr>
        <p:txBody>
          <a:bodyPr vert="horz" lIns="87801" tIns="43900" rIns="87801" bIns="43900" rtlCol="0" anchor="b"/>
          <a:lstStyle>
            <a:lvl1pPr algn="r">
              <a:defRPr sz="1200"/>
            </a:lvl1pPr>
          </a:lstStyle>
          <a:p>
            <a:fld id="{D682F555-A905-6445-94F8-E3E466E15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8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52" cy="461724"/>
          </a:xfrm>
          <a:prstGeom prst="rect">
            <a:avLst/>
          </a:prstGeom>
        </p:spPr>
        <p:txBody>
          <a:bodyPr vert="horz" lIns="95105" tIns="47552" rIns="95105" bIns="4755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041" y="1"/>
            <a:ext cx="3037152" cy="461724"/>
          </a:xfrm>
          <a:prstGeom prst="rect">
            <a:avLst/>
          </a:prstGeom>
        </p:spPr>
        <p:txBody>
          <a:bodyPr vert="horz" lIns="95105" tIns="47552" rIns="95105" bIns="47552" rtlCol="0"/>
          <a:lstStyle>
            <a:lvl1pPr algn="r">
              <a:defRPr sz="1200"/>
            </a:lvl1pPr>
          </a:lstStyle>
          <a:p>
            <a:fld id="{35CE640B-33B5-4C24-9924-156CE076119F}" type="datetimeFigureOut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05" tIns="47552" rIns="95105" bIns="4755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882" y="4386382"/>
            <a:ext cx="5607050" cy="4155520"/>
          </a:xfrm>
          <a:prstGeom prst="rect">
            <a:avLst/>
          </a:prstGeom>
        </p:spPr>
        <p:txBody>
          <a:bodyPr vert="horz" lIns="95105" tIns="47552" rIns="95105" bIns="4755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8771161"/>
            <a:ext cx="3037152" cy="461724"/>
          </a:xfrm>
          <a:prstGeom prst="rect">
            <a:avLst/>
          </a:prstGeom>
        </p:spPr>
        <p:txBody>
          <a:bodyPr vert="horz" lIns="95105" tIns="47552" rIns="95105" bIns="4755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041" y="8771161"/>
            <a:ext cx="3037152" cy="461724"/>
          </a:xfrm>
          <a:prstGeom prst="rect">
            <a:avLst/>
          </a:prstGeom>
        </p:spPr>
        <p:txBody>
          <a:bodyPr vert="horz" lIns="95105" tIns="47552" rIns="95105" bIns="47552" rtlCol="0" anchor="b"/>
          <a:lstStyle>
            <a:lvl1pPr algn="r">
              <a:defRPr sz="1200"/>
            </a:lvl1pPr>
          </a:lstStyle>
          <a:p>
            <a:fld id="{FE96021D-6C5B-4477-A6B4-8CA5D31DC3E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24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Hi, my</a:t>
            </a:r>
            <a:r>
              <a:rPr lang="en-US" baseline="0" dirty="0" smtClean="0"/>
              <a:t> name is </a:t>
            </a:r>
            <a:r>
              <a:rPr lang="en-US" baseline="0" dirty="0" err="1" smtClean="0"/>
              <a:t>Donghwan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 am going to present Kismet, parallel speedup estimates for serial programs.</a:t>
            </a:r>
          </a:p>
          <a:p>
            <a:r>
              <a:rPr lang="en-US" baseline="0" dirty="0" smtClean="0"/>
              <a:t>This work is done with my colleagues Sat and Chris, and with my advisor Michael Taylor.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Show</a:t>
            </a:r>
            <a:r>
              <a:rPr lang="en-US" altLang="ko-KR" baseline="0" dirty="0" smtClean="0"/>
              <a:t> equation first and show the parallelism number 2.6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Show</a:t>
            </a:r>
            <a:r>
              <a:rPr lang="en-US" altLang="ko-KR" baseline="0" dirty="0" smtClean="0"/>
              <a:t> equation first and show the parallelism number 2.6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Show</a:t>
            </a:r>
            <a:r>
              <a:rPr lang="en-US" altLang="ko-KR" baseline="0" dirty="0" smtClean="0"/>
              <a:t> equation first and show the parallelism number 2.6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What does parallelism metric mean?</a:t>
            </a:r>
          </a:p>
          <a:p>
            <a:r>
              <a:rPr lang="en-US" altLang="ko-KR" dirty="0" smtClean="0"/>
              <a:t>It captures the ideal speedup of a program.</a:t>
            </a:r>
          </a:p>
          <a:p>
            <a:r>
              <a:rPr lang="en-US" altLang="ko-KR" dirty="0" smtClean="0"/>
              <a:t>As</a:t>
            </a:r>
            <a:r>
              <a:rPr lang="en-US" altLang="ko-KR" baseline="0" dirty="0" smtClean="0"/>
              <a:t> it represents speedup, the minimum value is 1.0.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 program with parallelism 1.0 looks like a long chain </a:t>
            </a:r>
          </a:p>
          <a:p>
            <a:r>
              <a:rPr lang="en-US" altLang="ko-KR" baseline="0" dirty="0" smtClean="0"/>
              <a:t>Where all the work is on the critical path of the graph.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When a program’s parallelism is high,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the graph looks very different.</a:t>
            </a:r>
          </a:p>
          <a:p>
            <a:r>
              <a:rPr lang="en-US" altLang="ko-KR" baseline="0" dirty="0" smtClean="0"/>
              <a:t>It is fat and most work is off the critical path.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me tell you why CPA is a good thing.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those</a:t>
            </a:r>
            <a:r>
              <a:rPr lang="en-US" baseline="0" dirty="0" smtClean="0"/>
              <a:t> advantages, CPA has been employed in many research project since 1980’s.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Show measured</a:t>
            </a:r>
            <a:r>
              <a:rPr lang="en-US" baseline="0" dirty="0" smtClean="0"/>
              <a:t> speedup first, then CPA results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Sort benchmarks to make the point clearer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Problem with CPA, not problem of CPA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Top -&gt; outer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not use “moment”, use “point” to describe the dotted lines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Revise the slide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aseline="0" dirty="0" smtClean="0"/>
              <a:t>Revise title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“the key parallelization”</a:t>
            </a:r>
          </a:p>
          <a:p>
            <a:r>
              <a:rPr lang="en-US" altLang="ko-KR" baseline="0" dirty="0" smtClean="0"/>
              <a:t>“the overhead”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12:45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Now I’m</a:t>
            </a:r>
            <a:r>
              <a:rPr lang="en-US" altLang="ko-KR" baseline="0" dirty="0" smtClean="0"/>
              <a:t> going to talk about critical path analysis which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extends,</a:t>
            </a:r>
          </a:p>
          <a:p>
            <a:r>
              <a:rPr lang="en-US" altLang="ko-KR" baseline="0" dirty="0" smtClean="0"/>
              <a:t>and then show how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works with an example,</a:t>
            </a:r>
          </a:p>
          <a:p>
            <a:r>
              <a:rPr lang="en-US" altLang="ko-KR" baseline="0" dirty="0" smtClean="0"/>
              <a:t>and then present the challenges in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Let’s examine critical path analysis.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multi-core processors enter the mainstream computing, there is increasing interest in parallelization. </a:t>
            </a:r>
          </a:p>
          <a:p>
            <a:r>
              <a:rPr lang="en-US" dirty="0"/>
              <a:t>Let’s look at the types of questions people are asking about parallelization in a hypothetical company that might be familiar to you.</a:t>
            </a:r>
          </a:p>
          <a:p>
            <a:r>
              <a:rPr lang="en-US" dirty="0"/>
              <a:t>The boss might say with excitement: “…”</a:t>
            </a:r>
          </a:p>
          <a:p>
            <a:r>
              <a:rPr lang="en-US" dirty="0"/>
              <a:t>But the project manager is skeptical about parallelization: “…”</a:t>
            </a:r>
          </a:p>
          <a:p>
            <a:r>
              <a:rPr lang="en-US" dirty="0"/>
              <a:t>The Senior engineer, Dilbert, is wondering how he can set the performance target  for his intern.</a:t>
            </a:r>
          </a:p>
          <a:p>
            <a:r>
              <a:rPr lang="en-US" dirty="0"/>
              <a:t>Finally, our intern </a:t>
            </a:r>
            <a:r>
              <a:rPr lang="en-US" dirty="0" err="1"/>
              <a:t>Asok</a:t>
            </a:r>
            <a:r>
              <a:rPr lang="en-US" dirty="0"/>
              <a:t> – we know interns are the smartest in any company – is asked to achieve 128X </a:t>
            </a:r>
            <a:r>
              <a:rPr lang="en-US" dirty="0" err="1"/>
              <a:t>speedup.But</a:t>
            </a:r>
            <a:r>
              <a:rPr lang="en-US" dirty="0"/>
              <a:t> since  he is smart, he knows it is impossible without changing the core algorithm,</a:t>
            </a:r>
          </a:p>
          <a:p>
            <a:r>
              <a:rPr lang="en-US" dirty="0"/>
              <a:t>But he does not know how to convince his boss.</a:t>
            </a:r>
          </a:p>
          <a:p>
            <a:endParaRPr lang="en-US" dirty="0"/>
          </a:p>
          <a:p>
            <a:r>
              <a:rPr lang="en-US" dirty="0"/>
              <a:t>These questions are pretty common because parallelization is often challenging and time-consuming, but the benefit is unpredictable.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11:59</a:t>
            </a:r>
          </a:p>
          <a:p>
            <a:endParaRPr lang="en-US" dirty="0" smtClean="0"/>
          </a:p>
          <a:p>
            <a:r>
              <a:rPr lang="en-US" dirty="0" smtClean="0"/>
              <a:t>As we saw in the previous slide, </a:t>
            </a:r>
          </a:p>
          <a:p>
            <a:r>
              <a:rPr lang="en-US" dirty="0" smtClean="0"/>
              <a:t>CPA’s speedup estimation is overly optimistic.</a:t>
            </a:r>
          </a:p>
          <a:p>
            <a:r>
              <a:rPr lang="en-US" dirty="0" smtClean="0"/>
              <a:t>Although CPA incorporates</a:t>
            </a:r>
            <a:r>
              <a:rPr lang="en-US" baseline="0" dirty="0" smtClean="0"/>
              <a:t> parallelism,</a:t>
            </a:r>
          </a:p>
          <a:p>
            <a:r>
              <a:rPr lang="en-US" baseline="0" dirty="0" smtClean="0"/>
              <a:t>It does not incorporates other key considerations, </a:t>
            </a:r>
          </a:p>
          <a:p>
            <a:r>
              <a:rPr lang="en-US" baseline="0" dirty="0" smtClean="0"/>
              <a:t>and it results in optimistic speedup estimates.</a:t>
            </a:r>
          </a:p>
          <a:p>
            <a:endParaRPr lang="en-US" dirty="0" smtClean="0"/>
          </a:p>
          <a:p>
            <a:r>
              <a:rPr lang="en-US" dirty="0" smtClean="0"/>
              <a:t>Kismet Extends</a:t>
            </a:r>
            <a:r>
              <a:rPr lang="en-US" baseline="0" dirty="0" smtClean="0"/>
              <a:t> CPA with key parallelization constraints.</a:t>
            </a:r>
          </a:p>
          <a:p>
            <a:r>
              <a:rPr lang="en-US" baseline="0" dirty="0" smtClean="0"/>
              <a:t>Its hierarchical critical path analysis incorporates parallelism,</a:t>
            </a:r>
            <a:br>
              <a:rPr lang="en-US" baseline="0" dirty="0" smtClean="0"/>
            </a:br>
            <a:r>
              <a:rPr lang="en-US" baseline="0" dirty="0" smtClean="0"/>
              <a:t>and parallelization planner takes other constraints into consideration,</a:t>
            </a:r>
          </a:p>
          <a:p>
            <a:r>
              <a:rPr lang="en-US" baseline="0" dirty="0" smtClean="0"/>
              <a:t>achieving more accurate speedup estimation.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Remove box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Make the text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functions and loops? Programmer centric units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examine Hierarchical Critical</a:t>
            </a:r>
            <a:r>
              <a:rPr lang="en-US" baseline="0" dirty="0" smtClean="0"/>
              <a:t> Path Analysis, or HCPA.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HCPA models the execution of a program with hierarchical regions, </a:t>
            </a:r>
          </a:p>
          <a:p>
            <a:r>
              <a:rPr lang="en-US" baseline="0" dirty="0" smtClean="0"/>
              <a:t>Capturing hierarchical program structure such as loops and functions.</a:t>
            </a:r>
          </a:p>
          <a:p>
            <a:pPr defTabSz="878007">
              <a:defRPr/>
            </a:pPr>
            <a:r>
              <a:rPr lang="en-US" altLang="ko-KR" baseline="0" dirty="0" smtClean="0"/>
              <a:t>Each region works as a unit of parallelization in HCPA.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example figure, there is one outer loop that contains two inner loops,</a:t>
            </a:r>
          </a:p>
          <a:p>
            <a:r>
              <a:rPr lang="en-US" baseline="0" dirty="0" smtClean="0"/>
              <a:t>And each inner loop contains function calls.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In addition to hierarchically modeling the program execution,</a:t>
            </a:r>
          </a:p>
          <a:p>
            <a:r>
              <a:rPr lang="en-US" baseline="0" dirty="0" smtClean="0"/>
              <a:t>HCPA also provides self-parallelism of each region,</a:t>
            </a:r>
          </a:p>
          <a:p>
            <a:r>
              <a:rPr lang="en-US" baseline="0" dirty="0" smtClean="0"/>
              <a:t>which quantifies the amount of parallelism in each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ITALICIZE</a:t>
            </a:r>
            <a:r>
              <a:rPr lang="en-US" altLang="ko-KR" baseline="0" dirty="0" smtClean="0"/>
              <a:t> self-parallelism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So, what is self-parallelism?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To</a:t>
            </a:r>
            <a:r>
              <a:rPr lang="en-US" altLang="ko-KR" baseline="0" dirty="0" smtClean="0"/>
              <a:t> differentiate the parallelism metric used in CPA from self-parallelism, </a:t>
            </a:r>
          </a:p>
          <a:p>
            <a:r>
              <a:rPr lang="en-US" altLang="ko-KR" baseline="0" dirty="0" smtClean="0"/>
              <a:t>I’ll call it total-parallelism.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As shown in the figure,</a:t>
            </a:r>
          </a:p>
          <a:p>
            <a:r>
              <a:rPr lang="en-US" altLang="ko-KR" baseline="0" dirty="0" smtClean="0"/>
              <a:t>Total-parallelism represents the ideal speedup of the whole program.</a:t>
            </a:r>
          </a:p>
          <a:p>
            <a:r>
              <a:rPr lang="en-US" altLang="ko-KR" baseline="0" dirty="0" smtClean="0"/>
              <a:t>In contrast, self-parallelism differentiates parent region’s parallelism from children’s</a:t>
            </a:r>
            <a:br>
              <a:rPr lang="en-US" altLang="ko-KR" baseline="0" dirty="0" smtClean="0"/>
            </a:br>
            <a:r>
              <a:rPr lang="en-US" altLang="ko-KR" baseline="0" dirty="0" smtClean="0"/>
              <a:t>and provides localized parallelism for each region.</a:t>
            </a:r>
          </a:p>
          <a:p>
            <a:r>
              <a:rPr lang="en-US" altLang="ko-KR" baseline="0" dirty="0" smtClean="0"/>
              <a:t>In this example, the parallel loop’s self-parallelism is 100x </a:t>
            </a:r>
          </a:p>
          <a:p>
            <a:r>
              <a:rPr lang="en-US" altLang="ko-KR" baseline="0" dirty="0" smtClean="0"/>
              <a:t>as parallelizing the loop will bring 100x speedup in ideal case.</a:t>
            </a:r>
          </a:p>
          <a:p>
            <a:r>
              <a:rPr lang="en-US" altLang="ko-KR" baseline="0" dirty="0" smtClean="0"/>
              <a:t>Each iteration’s self-parallelism is two from instruction-level parallelism.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In this regard, self-parallelism is </a:t>
            </a:r>
            <a:r>
              <a:rPr lang="en-US" altLang="ko-KR" baseline="0" dirty="0" err="1" smtClean="0"/>
              <a:t>analoguous</a:t>
            </a:r>
            <a:r>
              <a:rPr lang="en-US" altLang="ko-KR" baseline="0" dirty="0" smtClean="0"/>
              <a:t> to self-time in serial profilers such as </a:t>
            </a:r>
            <a:r>
              <a:rPr lang="en-US" altLang="ko-KR" baseline="0" dirty="0" err="1" smtClean="0"/>
              <a:t>gprof</a:t>
            </a:r>
            <a:r>
              <a:rPr lang="en-US" altLang="ko-KR" baseline="0" dirty="0" smtClean="0"/>
              <a:t>.</a:t>
            </a:r>
            <a:br>
              <a:rPr lang="en-US" altLang="ko-KR" baseline="0" dirty="0" smtClean="0"/>
            </a:br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HOW DO WE IMPLEMENT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Our intuition</a:t>
            </a:r>
            <a:r>
              <a:rPr lang="en-US" altLang="ko-KR" baseline="0" dirty="0" smtClean="0"/>
              <a:t> on quantifying self-parallelism is</a:t>
            </a:r>
          </a:p>
          <a:p>
            <a:r>
              <a:rPr lang="en-US" altLang="ko-KR" baseline="0" dirty="0" smtClean="0"/>
              <a:t>The relationship between total-parallelism and self-parallelism.</a:t>
            </a:r>
          </a:p>
          <a:p>
            <a:r>
              <a:rPr lang="en-US" altLang="ko-KR" baseline="0" dirty="0" smtClean="0"/>
              <a:t>As this figure indicates, conceptually, self-parallelism of the parent region can be computed </a:t>
            </a:r>
          </a:p>
          <a:p>
            <a:r>
              <a:rPr lang="en-US" altLang="ko-KR" baseline="0" dirty="0" smtClean="0"/>
              <a:t>from total-parallelism of parent and children regions.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The challenge is to eliminate children region’s parallelism from Parent’s total-parallelism. </a:t>
            </a:r>
          </a:p>
          <a:p>
            <a:r>
              <a:rPr lang="en-US" altLang="ko-KR" baseline="0" dirty="0" smtClean="0"/>
              <a:t>No, simple arithmetic divide does not work in general cases.</a:t>
            </a:r>
          </a:p>
          <a:p>
            <a:r>
              <a:rPr lang="en-US" altLang="ko-KR" baseline="0" dirty="0" smtClean="0"/>
              <a:t>Now, let’s examine how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quantifies self-parallelism.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same”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329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704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12:45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Now I’m</a:t>
            </a:r>
            <a:r>
              <a:rPr lang="en-US" altLang="ko-KR" baseline="0" dirty="0" smtClean="0"/>
              <a:t> going to talk about critical path analysis which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extends,</a:t>
            </a:r>
          </a:p>
          <a:p>
            <a:r>
              <a:rPr lang="en-US" altLang="ko-KR" baseline="0" dirty="0" smtClean="0"/>
              <a:t>and then show how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works with an example,</a:t>
            </a:r>
          </a:p>
          <a:p>
            <a:r>
              <a:rPr lang="en-US" altLang="ko-KR" baseline="0" dirty="0" smtClean="0"/>
              <a:t>and then present the challenges in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Let’s examine critical path analysis.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aseline="0" dirty="0" smtClean="0"/>
              <a:t>Revise title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“the key parallelization”</a:t>
            </a:r>
          </a:p>
          <a:p>
            <a:r>
              <a:rPr lang="en-US" altLang="ko-KR" baseline="0" dirty="0" smtClean="0"/>
              <a:t>“the overhead”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one more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83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Make bottom box a little bit bigger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exactly what Dilbert and </a:t>
            </a:r>
            <a:r>
              <a:rPr lang="en-US" baseline="0" dirty="0" err="1" smtClean="0"/>
              <a:t>Asok</a:t>
            </a:r>
            <a:r>
              <a:rPr lang="en-US" baseline="0" dirty="0" smtClean="0"/>
              <a:t> need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Let’s examine Hierarchical Critical</a:t>
            </a:r>
            <a:r>
              <a:rPr lang="en-US" baseline="0" dirty="0" smtClean="0"/>
              <a:t> Path Analysis, or HCPA.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HCPA models the execution of a program with hierarchical regions, </a:t>
            </a:r>
          </a:p>
          <a:p>
            <a:r>
              <a:rPr lang="en-US" baseline="0" dirty="0" smtClean="0"/>
              <a:t>Capturing hierarchical program structure such as loops and functions.</a:t>
            </a:r>
          </a:p>
          <a:p>
            <a:pPr defTabSz="878007">
              <a:defRPr/>
            </a:pPr>
            <a:r>
              <a:rPr lang="en-US" altLang="ko-KR" baseline="0" dirty="0" smtClean="0"/>
              <a:t>Each region works as a unit of parallelization in HCPA.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example figure, there is one outer loop that contains two inner loops,</a:t>
            </a:r>
          </a:p>
          <a:p>
            <a:r>
              <a:rPr lang="en-US" baseline="0" dirty="0" smtClean="0"/>
              <a:t>And each inner loop contains function calls. 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In addition to hierarchically modeling the program execution,</a:t>
            </a:r>
          </a:p>
          <a:p>
            <a:r>
              <a:rPr lang="en-US" baseline="0" dirty="0" smtClean="0"/>
              <a:t>HCPA also provides self-parallelism of each region,</a:t>
            </a:r>
          </a:p>
          <a:p>
            <a:r>
              <a:rPr lang="en-US" baseline="0" dirty="0" smtClean="0"/>
              <a:t>which quantifies the amount of parallelism in each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“The planner”,  “The planning algorithm” .. Note the article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Parallelization</a:t>
            </a:r>
            <a:r>
              <a:rPr lang="en-US" altLang="ko-KR" baseline="0" dirty="0" smtClean="0"/>
              <a:t> planner in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determines the core allocation, </a:t>
            </a:r>
          </a:p>
          <a:p>
            <a:r>
              <a:rPr lang="en-US" altLang="ko-KR" baseline="0" dirty="0" smtClean="0"/>
              <a:t>Incorporating parallelization constraints.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For example, this figure shows three different core allocations</a:t>
            </a:r>
          </a:p>
          <a:p>
            <a:r>
              <a:rPr lang="en-US" altLang="ko-KR" baseline="0" dirty="0" smtClean="0"/>
              <a:t>And evaluate the estimated parallel execution time.</a:t>
            </a:r>
          </a:p>
          <a:p>
            <a:r>
              <a:rPr lang="en-US" altLang="ko-KR" baseline="0" dirty="0" smtClean="0"/>
              <a:t>As the plan A brings the highest speedup, the planner selects plan A.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This exploration process is performed</a:t>
            </a:r>
            <a:r>
              <a:rPr lang="en-US" altLang="ko-KR" baseline="0" dirty="0" smtClean="0"/>
              <a:t> by planning algorithm.</a:t>
            </a:r>
          </a:p>
          <a:p>
            <a:r>
              <a:rPr lang="en-US" altLang="ko-KR" baseline="0" dirty="0" smtClean="0"/>
              <a:t>As </a:t>
            </a:r>
            <a:r>
              <a:rPr lang="en-US" altLang="ko-KR" dirty="0" smtClean="0"/>
              <a:t>parallelization</a:t>
            </a:r>
            <a:r>
              <a:rPr lang="en-US" altLang="ko-KR" baseline="0" dirty="0" smtClean="0"/>
              <a:t> constraints are heavily target-dependent, </a:t>
            </a:r>
            <a:br>
              <a:rPr lang="en-US" altLang="ko-KR" baseline="0" dirty="0" smtClean="0"/>
            </a:br>
            <a:r>
              <a:rPr lang="en-US" altLang="ko-KR" baseline="0" dirty="0" smtClean="0"/>
              <a:t>we develop the planning algorithm for each platform with those constraints.</a:t>
            </a:r>
          </a:p>
          <a:p>
            <a:r>
              <a:rPr lang="en-US" altLang="ko-KR" baseline="0" dirty="0" smtClean="0"/>
              <a:t>I will show two case studies of planning algorithm in the evaluation part.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Still there are a few target independent constraints in core allocation.</a:t>
            </a:r>
          </a:p>
          <a:p>
            <a:r>
              <a:rPr lang="en-US" altLang="ko-KR" baseline="0" dirty="0" smtClean="0"/>
              <a:t>First, there is no need to allocate more cores than self-parallelism.</a:t>
            </a:r>
          </a:p>
          <a:p>
            <a:r>
              <a:rPr lang="en-US" altLang="ko-KR" baseline="0" dirty="0" smtClean="0"/>
              <a:t>Also, if a region is not exploitable, then always allocate a single core.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WHAT IS SPEEDUP?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When each region’s speedup is estimated,</a:t>
            </a:r>
          </a:p>
          <a:p>
            <a:r>
              <a:rPr lang="en-US" altLang="ko-KR" dirty="0" err="1" smtClean="0"/>
              <a:t>Parkour</a:t>
            </a:r>
            <a:r>
              <a:rPr lang="en-US" altLang="ko-KR" baseline="0" dirty="0" smtClean="0"/>
              <a:t> can estimate the parallel execution time of the whole program,</a:t>
            </a:r>
          </a:p>
          <a:p>
            <a:r>
              <a:rPr lang="en-US" altLang="ko-KR" baseline="0" dirty="0" smtClean="0"/>
              <a:t>Incorporating region-specific parallelization overhead O(R).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With hierarchical region model, the parallel execution time of a parent region is</a:t>
            </a:r>
          </a:p>
          <a:p>
            <a:r>
              <a:rPr lang="en-US" altLang="ko-KR" baseline="0" dirty="0" smtClean="0"/>
              <a:t>affected by the parallel execution time of children regions. </a:t>
            </a:r>
            <a:br>
              <a:rPr lang="en-US" altLang="ko-KR" baseline="0" dirty="0" smtClean="0"/>
            </a:br>
            <a:r>
              <a:rPr lang="en-US" altLang="ko-KR" baseline="0" dirty="0" smtClean="0"/>
              <a:t>Considering this characteristics of hierarchical region model,</a:t>
            </a:r>
          </a:p>
          <a:p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evaluates the parallel execution time of a program in a bottom-up fashion.</a:t>
            </a:r>
          </a:p>
          <a:p>
            <a:endParaRPr lang="en-US" altLang="ko-KR" baseline="0" dirty="0" smtClean="0"/>
          </a:p>
          <a:p>
            <a:r>
              <a:rPr lang="en-US" altLang="ko-KR" dirty="0" smtClean="0"/>
              <a:t>Thus,</a:t>
            </a:r>
            <a:r>
              <a:rPr lang="en-US" altLang="ko-KR" baseline="0" dirty="0" smtClean="0"/>
              <a:t> it starts evaluating the parallel execution time of leaf regions.</a:t>
            </a:r>
          </a:p>
          <a:p>
            <a:r>
              <a:rPr lang="en-US" altLang="ko-KR" baseline="0" dirty="0" smtClean="0"/>
              <a:t>Since they don’t have children regions, the parallel execution time is estimated as</a:t>
            </a:r>
          </a:p>
          <a:p>
            <a:r>
              <a:rPr lang="en-US" altLang="ko-KR" baseline="0" dirty="0" smtClean="0"/>
              <a:t>work divided by speedup added with parallelization overhead.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It then evaluates the execution time of </a:t>
            </a:r>
            <a:r>
              <a:rPr lang="en-US" altLang="ko-KR" baseline="0" dirty="0" err="1" smtClean="0"/>
              <a:t>loopj</a:t>
            </a:r>
            <a:r>
              <a:rPr lang="en-US" altLang="ko-KR" baseline="0" dirty="0" smtClean="0"/>
              <a:t>, </a:t>
            </a:r>
            <a:r>
              <a:rPr lang="en-US" altLang="ko-KR" baseline="0" dirty="0" err="1" smtClean="0"/>
              <a:t>loopk</a:t>
            </a:r>
            <a:r>
              <a:rPr lang="en-US" altLang="ko-KR" baseline="0" dirty="0" smtClean="0"/>
              <a:t>, and finally loop </a:t>
            </a:r>
            <a:r>
              <a:rPr lang="en-US" altLang="ko-KR" baseline="0" dirty="0" err="1" smtClean="0"/>
              <a:t>i</a:t>
            </a:r>
            <a:r>
              <a:rPr lang="en-US" altLang="ko-KR" baseline="0" dirty="0" smtClean="0"/>
              <a:t> – </a:t>
            </a:r>
          </a:p>
          <a:p>
            <a:r>
              <a:rPr lang="en-US" altLang="ko-KR" baseline="0" dirty="0" smtClean="0"/>
              <a:t>eventually estimates the parallel execution time of the whole program.</a:t>
            </a:r>
          </a:p>
          <a:p>
            <a:r>
              <a:rPr lang="en-US" altLang="ko-KR" baseline="0" dirty="0" smtClean="0"/>
              <a:t>And then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calculates the estimated speedup based on serial execution time.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12:45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Now I’m</a:t>
            </a:r>
            <a:r>
              <a:rPr lang="en-US" altLang="ko-KR" baseline="0" dirty="0" smtClean="0"/>
              <a:t> going to talk about critical path analysis which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extends,</a:t>
            </a:r>
          </a:p>
          <a:p>
            <a:r>
              <a:rPr lang="en-US" altLang="ko-KR" baseline="0" dirty="0" smtClean="0"/>
              <a:t>and then show how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works with an example,</a:t>
            </a:r>
          </a:p>
          <a:p>
            <a:r>
              <a:rPr lang="en-US" altLang="ko-KR" baseline="0" dirty="0" smtClean="0"/>
              <a:t>and then present the challenges in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Let’s examine critical path analysis.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on “the multicore”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compared </a:t>
            </a:r>
            <a:r>
              <a:rPr lang="en-US" baseline="0" dirty="0" err="1" smtClean="0"/>
              <a:t>Parkour</a:t>
            </a:r>
            <a:r>
              <a:rPr lang="en-US" baseline="0" dirty="0" smtClean="0"/>
              <a:t> estimated speedup against actual measured speedup.</a:t>
            </a:r>
          </a:p>
          <a:p>
            <a:r>
              <a:rPr lang="en-US" baseline="0" dirty="0" smtClean="0"/>
              <a:t>To show </a:t>
            </a:r>
            <a:r>
              <a:rPr lang="en-US" baseline="0" dirty="0" err="1" smtClean="0"/>
              <a:t>Parkou’s</a:t>
            </a:r>
            <a:r>
              <a:rPr lang="en-US" baseline="0" dirty="0" smtClean="0"/>
              <a:t> wide applicability,</a:t>
            </a:r>
          </a:p>
          <a:p>
            <a:r>
              <a:rPr lang="en-US" baseline="0" dirty="0" smtClean="0"/>
              <a:t>We target two very different platforms.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platform is Raw with 16-core MIT raw processor.</a:t>
            </a:r>
          </a:p>
          <a:p>
            <a:r>
              <a:rPr lang="en-US" baseline="0" dirty="0" smtClean="0"/>
              <a:t>On Raw platform, an automatic parallelizing compiler called </a:t>
            </a:r>
            <a:r>
              <a:rPr lang="en-US" baseline="0" dirty="0" err="1" smtClean="0"/>
              <a:t>RawCC</a:t>
            </a:r>
            <a:endParaRPr lang="en-US" baseline="0" dirty="0" smtClean="0"/>
          </a:p>
          <a:p>
            <a:r>
              <a:rPr lang="en-US" baseline="0" dirty="0" smtClean="0"/>
              <a:t>Parallelizes code, exploiting instruction level parallelism with very low parallelization overhead.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other platform is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with conventional AMD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processor.</a:t>
            </a:r>
          </a:p>
          <a:p>
            <a:r>
              <a:rPr lang="en-US" baseline="0" dirty="0" smtClean="0"/>
              <a:t>On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platform, we specifically target manual </a:t>
            </a:r>
            <a:r>
              <a:rPr lang="en-US" baseline="0" dirty="0" err="1" smtClean="0"/>
              <a:t>OpenMP</a:t>
            </a:r>
            <a:r>
              <a:rPr lang="en-US" baseline="0" dirty="0" smtClean="0"/>
              <a:t> parallelization </a:t>
            </a:r>
          </a:p>
          <a:p>
            <a:r>
              <a:rPr lang="en-US" baseline="0" dirty="0" smtClean="0"/>
              <a:t>That exploits loop-level parallelism. </a:t>
            </a:r>
          </a:p>
          <a:p>
            <a:r>
              <a:rPr lang="en-US" baseline="0" dirty="0" smtClean="0"/>
              <a:t>Unlike Raw, the parallelization cost on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is quite high.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a different color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a different color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Reoder</a:t>
            </a:r>
            <a:r>
              <a:rPr lang="en-US" dirty="0" smtClean="0"/>
              <a:t> graphs</a:t>
            </a:r>
            <a:r>
              <a:rPr lang="en-US" baseline="0" dirty="0" smtClean="0"/>
              <a:t> in the order of our preference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Regenerate these graphs with y axis range (1 – 32)</a:t>
            </a:r>
          </a:p>
          <a:p>
            <a:r>
              <a:rPr lang="en-US" baseline="0" dirty="0" smtClean="0"/>
              <a:t>Added linear speedup line (dotted)</a:t>
            </a:r>
          </a:p>
          <a:p>
            <a:r>
              <a:rPr lang="en-US" baseline="0" dirty="0" smtClean="0"/>
              <a:t>Use color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9267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Let me conclude this talk.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PUT SELF PARALLELISM NUMBERS IN RED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We have examined</a:t>
            </a:r>
            <a:r>
              <a:rPr lang="en-US" altLang="ko-KR" baseline="0" dirty="0" smtClean="0"/>
              <a:t> a DOALL loop example where all iterations are independent of each other,</a:t>
            </a:r>
          </a:p>
          <a:p>
            <a:r>
              <a:rPr lang="en-US" altLang="ko-KR" baseline="0" dirty="0" smtClean="0"/>
              <a:t>but </a:t>
            </a:r>
            <a:r>
              <a:rPr lang="en-US" altLang="ko-KR" baseline="0" dirty="0" err="1" smtClean="0"/>
              <a:t>Parkour’s</a:t>
            </a:r>
            <a:r>
              <a:rPr lang="en-US" altLang="ko-KR" baseline="0" dirty="0" smtClean="0"/>
              <a:t> self-parallelism calculation works well for other loop types as well.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With a DOACROSS loop where half of the work in an iteration can overlap with the next iteration,</a:t>
            </a:r>
          </a:p>
          <a:p>
            <a:r>
              <a:rPr lang="en-US" altLang="ko-KR" baseline="0" dirty="0" smtClean="0"/>
              <a:t>the critical path length of the loop is (N/2) *  CP, and resulting self-parallelism is 2.0 which conforms to our intuition.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For a serial loop where the critical path length is identical to the adjusted work,</a:t>
            </a:r>
          </a:p>
          <a:p>
            <a:r>
              <a:rPr lang="en-US" altLang="ko-KR" baseline="0" dirty="0" smtClean="0"/>
              <a:t>the calculated Self-parallelism is 1.0.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In all cases,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successfully quantifies self-parallelism by extending CPA.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figure overviews Kismet system.</a:t>
            </a:r>
          </a:p>
          <a:p>
            <a:r>
              <a:rPr lang="en-US" dirty="0" smtClean="0"/>
              <a:t>As</a:t>
            </a:r>
            <a:r>
              <a:rPr lang="en-US" baseline="0" dirty="0" smtClean="0"/>
              <a:t> we saw in the usage model of Kismet, </a:t>
            </a:r>
          </a:p>
          <a:p>
            <a:r>
              <a:rPr lang="en-US" baseline="0" dirty="0" smtClean="0"/>
              <a:t>Kismet accepts serial source code and sample input,</a:t>
            </a:r>
            <a:br>
              <a:rPr lang="en-US" baseline="0" dirty="0" smtClean="0"/>
            </a:br>
            <a:r>
              <a:rPr lang="en-US" baseline="0" dirty="0" smtClean="0"/>
              <a:t>then profiles the parallelism from the serial execution of the program.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the parallelism profile is available, </a:t>
            </a:r>
          </a:p>
          <a:p>
            <a:r>
              <a:rPr lang="en-US" baseline="0" dirty="0" err="1" smtClean="0"/>
              <a:t>Parkour’s</a:t>
            </a:r>
            <a:r>
              <a:rPr lang="en-US" baseline="0" dirty="0" smtClean="0"/>
              <a:t> parallelization planner incorporates other considerations – </a:t>
            </a:r>
            <a:br>
              <a:rPr lang="en-US" baseline="0" dirty="0" smtClean="0"/>
            </a:br>
            <a:r>
              <a:rPr lang="en-US" baseline="0" dirty="0" smtClean="0"/>
              <a:t>exploitability, overhead, and resource constraints, </a:t>
            </a:r>
          </a:p>
          <a:p>
            <a:r>
              <a:rPr lang="en-US" baseline="0" dirty="0" smtClean="0"/>
              <a:t>and then reports the speedup estimates.</a:t>
            </a:r>
          </a:p>
          <a:p>
            <a:endParaRPr lang="en-US" baseline="0" dirty="0" smtClean="0"/>
          </a:p>
          <a:p>
            <a:r>
              <a:rPr lang="en-US" dirty="0" err="1" smtClean="0"/>
              <a:t>Parkour</a:t>
            </a:r>
            <a:r>
              <a:rPr lang="en-US" baseline="0" dirty="0" smtClean="0"/>
              <a:t> extends critical path analysis </a:t>
            </a:r>
          </a:p>
          <a:p>
            <a:r>
              <a:rPr lang="en-US" baseline="0" dirty="0" smtClean="0"/>
              <a:t>to incorporate other key considerations in parallelization.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12:05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Let’s examine</a:t>
            </a:r>
            <a:r>
              <a:rPr lang="en-US" altLang="ko-KR" baseline="0" dirty="0" smtClean="0"/>
              <a:t> more about parallelization on Raw Platform.</a:t>
            </a:r>
          </a:p>
          <a:p>
            <a:r>
              <a:rPr lang="en-US" altLang="ko-KR" baseline="0" dirty="0" smtClean="0"/>
              <a:t>Raw exploits instruction level parallelism in a basic block</a:t>
            </a:r>
            <a:br>
              <a:rPr lang="en-US" altLang="ko-KR" baseline="0" dirty="0" smtClean="0"/>
            </a:br>
            <a:r>
              <a:rPr lang="en-US" altLang="ko-KR" baseline="0" dirty="0" smtClean="0"/>
              <a:t>by executing instructions on different cores.</a:t>
            </a:r>
          </a:p>
          <a:p>
            <a:r>
              <a:rPr lang="en-US" altLang="ko-KR" baseline="0" dirty="0" smtClean="0"/>
              <a:t>The left graph shows instruction dependence graph in a basic block –</a:t>
            </a:r>
          </a:p>
          <a:p>
            <a:r>
              <a:rPr lang="en-US" altLang="ko-KR" baseline="0" dirty="0" smtClean="0"/>
              <a:t>Each instruction executes on different cores on the right,</a:t>
            </a:r>
          </a:p>
          <a:p>
            <a:r>
              <a:rPr lang="en-US" altLang="ko-KR" baseline="0" dirty="0" smtClean="0"/>
              <a:t>as parallelized by </a:t>
            </a:r>
            <a:r>
              <a:rPr lang="en-US" altLang="ko-KR" baseline="0" dirty="0" err="1" smtClean="0"/>
              <a:t>RawCC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This fine-grained parallelization is possible with </a:t>
            </a:r>
            <a:r>
              <a:rPr lang="en-US" altLang="ko-KR" baseline="0" dirty="0" err="1" smtClean="0"/>
              <a:t>Raw;ls</a:t>
            </a:r>
            <a:r>
              <a:rPr lang="en-US" altLang="ko-KR" baseline="0" dirty="0" smtClean="0"/>
              <a:t> low-latency inter-core </a:t>
            </a:r>
            <a:r>
              <a:rPr lang="en-US" altLang="ko-KR" baseline="0" dirty="0" err="1" smtClean="0"/>
              <a:t>netrwork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Since the amount of ILP is typically limited, </a:t>
            </a:r>
          </a:p>
          <a:p>
            <a:r>
              <a:rPr lang="en-US" altLang="ko-KR" baseline="0" dirty="0" smtClean="0"/>
              <a:t>Raw uses loop unrolling to increase the amount of ILP in a basic block.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12:07</a:t>
            </a:r>
          </a:p>
          <a:p>
            <a:endParaRPr lang="en-US" dirty="0" smtClean="0"/>
          </a:p>
          <a:p>
            <a:r>
              <a:rPr lang="en-US" dirty="0" smtClean="0"/>
              <a:t>Now</a:t>
            </a:r>
            <a:r>
              <a:rPr lang="en-US" baseline="0" dirty="0" smtClean="0"/>
              <a:t> I’m going to talk how we adapted </a:t>
            </a:r>
            <a:r>
              <a:rPr lang="en-US" baseline="0" dirty="0" err="1" smtClean="0"/>
              <a:t>Parkour</a:t>
            </a:r>
            <a:r>
              <a:rPr lang="en-US" baseline="0" dirty="0" smtClean="0"/>
              <a:t> to Raw.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have discussed, Raw exploits ILP for parallelization. </a:t>
            </a:r>
          </a:p>
          <a:p>
            <a:r>
              <a:rPr lang="en-US" baseline="0" dirty="0" smtClean="0"/>
              <a:t>Fortunately, ILP is captured in hierarchical region model with leaf regions.</a:t>
            </a:r>
          </a:p>
          <a:p>
            <a:r>
              <a:rPr lang="en-US" baseline="0" dirty="0" smtClean="0"/>
              <a:t>Thus, </a:t>
            </a:r>
            <a:r>
              <a:rPr lang="en-US" baseline="0" dirty="0" err="1" smtClean="0"/>
              <a:t>Parkour</a:t>
            </a:r>
            <a:r>
              <a:rPr lang="en-US" baseline="0" dirty="0" smtClean="0"/>
              <a:t> set non-leaf regions as non-exploitable </a:t>
            </a:r>
          </a:p>
          <a:p>
            <a:r>
              <a:rPr lang="en-US" baseline="0" dirty="0" smtClean="0"/>
              <a:t>and focuses on only leaf regions.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greedy planning algorithm to find the best core allocation</a:t>
            </a:r>
          </a:p>
          <a:p>
            <a:r>
              <a:rPr lang="en-US" baseline="0" dirty="0" smtClean="0"/>
              <a:t>because each leaf region will be exclusively executed at a time.</a:t>
            </a:r>
          </a:p>
          <a:p>
            <a:r>
              <a:rPr lang="en-US" baseline="0" dirty="0" err="1" smtClean="0"/>
              <a:t>Parkour</a:t>
            </a:r>
            <a:r>
              <a:rPr lang="en-US" baseline="0" dirty="0" smtClean="0"/>
              <a:t> finds the optimal number of cores based on parallelization cost and </a:t>
            </a:r>
          </a:p>
          <a:p>
            <a:r>
              <a:rPr lang="en-US" baseline="0" dirty="0" smtClean="0"/>
              <a:t>Region’s work, and then estimates the parallel execution time of the whole program.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12:12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SHOULD</a:t>
            </a:r>
            <a:r>
              <a:rPr lang="en-US" altLang="ko-KR" baseline="0" dirty="0" smtClean="0"/>
              <a:t> we put AMD machine here?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Now let’s examine multicore platform.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Unlike</a:t>
            </a:r>
            <a:r>
              <a:rPr lang="en-US" altLang="ko-KR" baseline="0" dirty="0" smtClean="0"/>
              <a:t> Raw platform, </a:t>
            </a:r>
            <a:r>
              <a:rPr lang="en-US" altLang="ko-KR" baseline="0" dirty="0" err="1" smtClean="0"/>
              <a:t>Multicore</a:t>
            </a:r>
            <a:r>
              <a:rPr lang="en-US" altLang="ko-KR" baseline="0" dirty="0" smtClean="0"/>
              <a:t> platform focuses on loop-level parallelism.</a:t>
            </a:r>
          </a:p>
          <a:p>
            <a:r>
              <a:rPr lang="en-US" altLang="ko-KR" baseline="0" dirty="0" smtClean="0"/>
              <a:t>We also disallows nested parallelization due to excessive synchronization cost in the platform.</a:t>
            </a:r>
          </a:p>
          <a:p>
            <a:r>
              <a:rPr lang="en-US" altLang="ko-KR" baseline="0" dirty="0" smtClean="0"/>
              <a:t>As you can see in this figure, </a:t>
            </a:r>
            <a:r>
              <a:rPr lang="en-US" altLang="ko-KR" baseline="0" dirty="0" err="1" smtClean="0"/>
              <a:t>Multicore</a:t>
            </a:r>
            <a:r>
              <a:rPr lang="en-US" altLang="ko-KR" baseline="0" dirty="0" smtClean="0"/>
              <a:t> platform uses shared memory for synchronization, </a:t>
            </a:r>
          </a:p>
          <a:p>
            <a:r>
              <a:rPr lang="en-US" altLang="ko-KR" baseline="0" dirty="0" smtClean="0"/>
              <a:t>and the cost is high in general.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NOTprofitable</a:t>
            </a:r>
            <a:r>
              <a:rPr lang="en-US" dirty="0" smtClean="0"/>
              <a:t> in </a:t>
            </a:r>
            <a:r>
              <a:rPr lang="en-US" dirty="0" err="1" smtClean="0"/>
              <a:t>OpenMP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adapted </a:t>
            </a:r>
            <a:r>
              <a:rPr lang="en-US" baseline="0" dirty="0" err="1" smtClean="0"/>
              <a:t>parkour</a:t>
            </a:r>
            <a:r>
              <a:rPr lang="en-US" baseline="0" dirty="0" smtClean="0"/>
              <a:t> to multicore with those constraints – </a:t>
            </a:r>
          </a:p>
          <a:p>
            <a:r>
              <a:rPr lang="en-US" baseline="0" dirty="0" smtClean="0"/>
              <a:t>Target loop-level parallelism and disallow nested parallelization.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these constraints, we developed a bottom-up dynamic programming algorithm.</a:t>
            </a:r>
          </a:p>
          <a:p>
            <a:r>
              <a:rPr lang="en-US" baseline="0" dirty="0" smtClean="0"/>
              <a:t>First, we set non-loop regions as not exploitable.</a:t>
            </a:r>
          </a:p>
          <a:p>
            <a:r>
              <a:rPr lang="en-US" baseline="0" dirty="0" smtClean="0"/>
              <a:t>Then, prohibiting nested parallelization brings an interesting property in parallelization planning.</a:t>
            </a:r>
          </a:p>
          <a:p>
            <a:r>
              <a:rPr lang="en-US" baseline="0" dirty="0" smtClean="0"/>
              <a:t>You can either parallelize the parent region in a region hierarchy</a:t>
            </a:r>
          </a:p>
          <a:p>
            <a:r>
              <a:rPr lang="en-US" baseline="0" dirty="0" smtClean="0"/>
              <a:t>or a set of descendant regions. </a:t>
            </a:r>
          </a:p>
          <a:p>
            <a:r>
              <a:rPr lang="en-US" baseline="0" dirty="0" err="1" smtClean="0"/>
              <a:t>Parkour</a:t>
            </a:r>
            <a:r>
              <a:rPr lang="en-US" baseline="0" dirty="0" smtClean="0"/>
              <a:t> saves the best parallelization for each region R in Solution(R)</a:t>
            </a:r>
          </a:p>
          <a:p>
            <a:r>
              <a:rPr lang="en-US" baseline="0" dirty="0" smtClean="0"/>
              <a:t>and propagates the solution to its parent.</a:t>
            </a:r>
          </a:p>
          <a:p>
            <a:r>
              <a:rPr lang="en-US" baseline="0" dirty="0" smtClean="0"/>
              <a:t>In this example, Solution for B and D is parallelizing D with 32 cores,</a:t>
            </a:r>
          </a:p>
          <a:p>
            <a:r>
              <a:rPr lang="en-US" baseline="0" dirty="0" smtClean="0"/>
              <a:t>And Solution for C, E, F is parallelizing C with 8 cores.</a:t>
            </a:r>
          </a:p>
          <a:p>
            <a:r>
              <a:rPr lang="en-US" baseline="0" dirty="0" smtClean="0"/>
              <a:t>Combining these two solutions, </a:t>
            </a:r>
            <a:r>
              <a:rPr lang="en-US" baseline="0" dirty="0" err="1" smtClean="0"/>
              <a:t>Parkour</a:t>
            </a:r>
            <a:r>
              <a:rPr lang="en-US" baseline="0" dirty="0" smtClean="0"/>
              <a:t> estimates the parallel execution time </a:t>
            </a:r>
          </a:p>
          <a:p>
            <a:r>
              <a:rPr lang="en-US" baseline="0" dirty="0" smtClean="0"/>
              <a:t>And compares it against the estimated parallel execution time when only parent region is parallelized.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manner, </a:t>
            </a:r>
            <a:r>
              <a:rPr lang="en-US" baseline="0" dirty="0" err="1" smtClean="0"/>
              <a:t>Parkour</a:t>
            </a:r>
            <a:r>
              <a:rPr lang="en-US" baseline="0" dirty="0" smtClean="0"/>
              <a:t> can find the best core allocation on the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platform.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12:45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Now I’m</a:t>
            </a:r>
            <a:r>
              <a:rPr lang="en-US" altLang="ko-KR" baseline="0" dirty="0" smtClean="0"/>
              <a:t> going to talk about critical path analysis which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extends,</a:t>
            </a:r>
          </a:p>
          <a:p>
            <a:r>
              <a:rPr lang="en-US" altLang="ko-KR" baseline="0" dirty="0" smtClean="0"/>
              <a:t>and then show how </a:t>
            </a:r>
            <a:r>
              <a:rPr lang="en-US" altLang="ko-KR" baseline="0" dirty="0" err="1" smtClean="0"/>
              <a:t>parkour</a:t>
            </a:r>
            <a:r>
              <a:rPr lang="en-US" altLang="ko-KR" baseline="0" dirty="0" smtClean="0"/>
              <a:t> works with an example,</a:t>
            </a:r>
          </a:p>
          <a:p>
            <a:r>
              <a:rPr lang="en-US" altLang="ko-KR" baseline="0" dirty="0" smtClean="0"/>
              <a:t>and then present the experimental results.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Let’s examine critical path analysis.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Show</a:t>
            </a:r>
            <a:r>
              <a:rPr lang="en-US" altLang="ko-KR" baseline="0" dirty="0" smtClean="0"/>
              <a:t> equation first and show the parallelism number 2.6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Show</a:t>
            </a:r>
            <a:r>
              <a:rPr lang="en-US" altLang="ko-KR" baseline="0" dirty="0" smtClean="0"/>
              <a:t> equation first and show the parallelism number 2.6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Show</a:t>
            </a:r>
            <a:r>
              <a:rPr lang="en-US" altLang="ko-KR" baseline="0" dirty="0" smtClean="0"/>
              <a:t> equation first and show the parallelism number 2.6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6021D-6C5B-4477-A6B4-8CA5D31DC3E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rot="16200000">
            <a:off x="4571206" y="-1294606"/>
            <a:ext cx="1588" cy="9144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-627063"/>
            <a:ext cx="7772400" cy="3111501"/>
          </a:xfrm>
        </p:spPr>
        <p:txBody>
          <a:bodyPr anchor="b">
            <a:sp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4000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12DC16C-06EB-4E56-9CE7-E1E957109311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28F2B-11A7-47BE-9561-CCE642D8E59F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228600"/>
            <a:ext cx="21780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86513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87E8F-8AE8-456B-B3B1-B65B127AF88A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69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28148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62488" y="1524000"/>
            <a:ext cx="4283075" cy="4572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E2933-C0AD-486B-91AF-24E8CA14B4F2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69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28148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2488" y="1524000"/>
            <a:ext cx="4283075" cy="4572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BD861-173D-412E-A69A-0B779DBB846A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69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524000"/>
            <a:ext cx="8716963" cy="4572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C3380-B3B8-46FE-A044-79B83FED2A04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F97C3-C57F-4532-936E-6213F04C7AA9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DA3EE-1AC5-43CF-BD4B-F9E731CBFE0E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814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524000"/>
            <a:ext cx="42830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D36D2-48A2-4974-83FD-71C93416CEEF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EB5B6-2A89-4E2E-8C3A-9A73419E66A1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90CBF-4596-4EC1-A1DD-8AA6E3007253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32121-9FA8-4F9D-8D7A-0EAEDDA278A6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C53B6-3560-49AD-A8FB-18DAF1A9C7BE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9E051-F82D-4B51-9D53-3E727C62EE9F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16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7169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A1960481-952F-4EA9-9440-EEC347984264}" type="datetime1">
              <a:rPr lang="ko-KR" altLang="en-US" smtClean="0"/>
              <a:pPr/>
              <a:t>11/10/11</a:t>
            </a:fld>
            <a:endParaRPr lang="ko-KR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C68E7DE0-8DB2-4C5C-B373-3E39016B0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2"/>
        <a:buChar char="n"/>
        <a:defRPr sz="28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tif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9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0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73163" y="-603448"/>
            <a:ext cx="7772400" cy="3111501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cs typeface="Courier New"/>
              </a:rPr>
              <a:t>Kismet:</a:t>
            </a:r>
            <a:r>
              <a:rPr lang="en-US" altLang="ko-KR" sz="3600" dirty="0" smtClean="0"/>
              <a:t> </a:t>
            </a:r>
            <a:br>
              <a:rPr lang="en-US" altLang="ko-KR" sz="3600" dirty="0" smtClean="0"/>
            </a:br>
            <a:r>
              <a:rPr lang="en-US" altLang="ko-KR" sz="3600" dirty="0" smtClean="0"/>
              <a:t>Parallel Speedup Estimates for Serial Programs</a:t>
            </a:r>
            <a:endParaRPr lang="ko-KR" alt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35814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Donghwan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Jeon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Saturnino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Garcia, Chris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Louie, </a:t>
            </a:r>
            <a:r>
              <a:rPr lang="en-US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and Michael Bedford Taylor</a:t>
            </a:r>
            <a:br>
              <a:rPr lang="en-US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</a:br>
            <a:endParaRPr lang="en-US" sz="2000" kern="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Computer Science and Engineering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University of California, San Diego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6" name="Picture 6" descr="CSELogo_4Cv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000" y="5422900"/>
            <a:ext cx="1778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cseweb.ucsd.edu/classes/sp11/cse141L/ucsd_ccor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89240"/>
            <a:ext cx="1159049" cy="1159049"/>
          </a:xfrm>
          <a:prstGeom prst="rect">
            <a:avLst/>
          </a:prstGeom>
          <a:noFill/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1</a:t>
            </a:fld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702050" y="5118100"/>
            <a:ext cx="1676400" cy="1676400"/>
            <a:chOff x="3657600" y="5029200"/>
            <a:chExt cx="1676400" cy="1676400"/>
          </a:xfrm>
        </p:grpSpPr>
        <p:sp>
          <p:nvSpPr>
            <p:cNvPr id="13" name="TextBox 12"/>
            <p:cNvSpPr txBox="1"/>
            <p:nvPr/>
          </p:nvSpPr>
          <p:spPr>
            <a:xfrm>
              <a:off x="3657600" y="5029200"/>
              <a:ext cx="1667926" cy="161633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770453"/>
                </a:avLst>
              </a:prstTxWarp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800000"/>
                  </a:solidFill>
                  <a:latin typeface="Bank Gothic"/>
                  <a:cs typeface="Bank Gothic"/>
                </a:rPr>
                <a:t>Attain Their Inner Speedup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9000" contrast="22000"/>
            </a:blip>
            <a:srcRect l="24609" t="1875" r="21094" b="11250"/>
            <a:stretch>
              <a:fillRect/>
            </a:stretch>
          </p:blipFill>
          <p:spPr>
            <a:xfrm>
              <a:off x="3810583" y="5308629"/>
              <a:ext cx="1381376" cy="123255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3666075" y="5202767"/>
              <a:ext cx="1667925" cy="1502833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818990"/>
                </a:avLst>
              </a:prstTxWarp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800000"/>
                  </a:solidFill>
                  <a:latin typeface="Bank Gothic"/>
                  <a:cs typeface="Bank Gothic"/>
                </a:rPr>
                <a:t>Helping Serial Programs</a:t>
              </a:r>
              <a:endParaRPr lang="en-US" sz="1050" dirty="0">
                <a:solidFill>
                  <a:srgbClr val="800000"/>
                </a:solidFill>
                <a:latin typeface="Bank Gothic"/>
                <a:cs typeface="Bank Gothic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6"/>
    </mc:Choice>
    <mc:Fallback xmlns="">
      <p:transition xmlns:p14="http://schemas.microsoft.com/office/powerpoint/2010/main" spd="slow" advTm="176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 bwMode="auto">
          <a:xfrm>
            <a:off x="6012240" y="1349580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6516216" y="2033596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4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1793" y="1321106"/>
            <a:ext cx="13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work =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478" y="3933056"/>
            <a:ext cx="3639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+mj-ea"/>
                <a:ea typeface="+mj-ea"/>
              </a:rPr>
              <a:t>node</a:t>
            </a:r>
            <a:r>
              <a:rPr lang="en-US" altLang="ko-KR" sz="1600" dirty="0" smtClean="0">
                <a:latin typeface="+mj-ea"/>
                <a:ea typeface="+mj-ea"/>
              </a:rPr>
              <a:t>: dynamic instruction with latency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478" y="4397042"/>
            <a:ext cx="3831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+mj-ea"/>
                <a:ea typeface="+mj-ea"/>
              </a:rPr>
              <a:t>edge</a:t>
            </a:r>
            <a:r>
              <a:rPr lang="en-US" altLang="ko-KR" sz="1600" dirty="0" smtClean="0">
                <a:latin typeface="+mj-ea"/>
                <a:ea typeface="+mj-ea"/>
              </a:rPr>
              <a:t>: dependence between instructions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478" y="4822349"/>
            <a:ext cx="335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latin typeface="+mj-ea"/>
                <a:ea typeface="+mj-ea"/>
              </a:rPr>
              <a:t>work</a:t>
            </a:r>
            <a:r>
              <a:rPr lang="en-US" altLang="ko-KR" sz="1600" b="1" dirty="0" smtClean="0">
                <a:latin typeface="+mj-ea"/>
                <a:ea typeface="+mj-ea"/>
              </a:rPr>
              <a:t>: serial execution time, </a:t>
            </a:r>
            <a:br>
              <a:rPr lang="en-US" altLang="ko-KR" sz="1600" b="1" dirty="0" smtClean="0">
                <a:latin typeface="+mj-ea"/>
                <a:ea typeface="+mj-ea"/>
              </a:rPr>
            </a:br>
            <a:r>
              <a:rPr lang="en-US" altLang="ko-KR" sz="1600" b="1" dirty="0" smtClean="0">
                <a:latin typeface="+mj-ea"/>
                <a:ea typeface="+mj-ea"/>
              </a:rPr>
              <a:t>           total sum of node weights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35" name="오른쪽 화살표 34"/>
          <p:cNvSpPr/>
          <p:nvPr/>
        </p:nvSpPr>
        <p:spPr bwMode="auto">
          <a:xfrm>
            <a:off x="3851920" y="2060848"/>
            <a:ext cx="79208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 bwMode="auto">
          <a:xfrm>
            <a:off x="179512" y="4077072"/>
            <a:ext cx="4032448" cy="2736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8" name="직선 화살표 연결선 37"/>
          <p:cNvCxnSpPr/>
          <p:nvPr/>
        </p:nvCxnSpPr>
        <p:spPr bwMode="auto">
          <a:xfrm>
            <a:off x="2216028" y="1700808"/>
            <a:ext cx="50405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 rot="16200000" flipH="1">
            <a:off x="2216028" y="1700808"/>
            <a:ext cx="50405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716963" cy="1143000"/>
          </a:xfrm>
        </p:spPr>
        <p:txBody>
          <a:bodyPr/>
          <a:lstStyle/>
          <a:p>
            <a:r>
              <a:rPr lang="en-US" sz="2800" dirty="0" smtClean="0"/>
              <a:t>How Does CPA Compute Critical Path?</a:t>
            </a:r>
            <a:endParaRPr lang="en-US" sz="2800" dirty="0"/>
          </a:p>
        </p:txBody>
      </p:sp>
      <p:sp>
        <p:nvSpPr>
          <p:cNvPr id="47" name="타원 46"/>
          <p:cNvSpPr/>
          <p:nvPr/>
        </p:nvSpPr>
        <p:spPr bwMode="auto">
          <a:xfrm>
            <a:off x="5544168" y="2033596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49" name="직선 화살표 연결선 10"/>
          <p:cNvCxnSpPr>
            <a:stCxn id="10" idx="3"/>
            <a:endCxn id="47" idx="0"/>
          </p:cNvCxnSpPr>
          <p:nvPr/>
        </p:nvCxnSpPr>
        <p:spPr bwMode="auto">
          <a:xfrm flipH="1">
            <a:off x="5814168" y="1810499"/>
            <a:ext cx="277153" cy="223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2" name="직선 화살표 연결선 10"/>
          <p:cNvCxnSpPr>
            <a:stCxn id="10" idx="5"/>
            <a:endCxn id="11" idx="0"/>
          </p:cNvCxnSpPr>
          <p:nvPr/>
        </p:nvCxnSpPr>
        <p:spPr bwMode="auto">
          <a:xfrm>
            <a:off x="6473159" y="1810499"/>
            <a:ext cx="313057" cy="223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187624" y="141277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la    $2, $ADDR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7916" y="178120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load  $3, $2(0)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7916" y="213285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$4, $2, #4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07916" y="249289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$4, $2(4)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직선 화살표 연결선 40"/>
          <p:cNvCxnSpPr/>
          <p:nvPr/>
        </p:nvCxnSpPr>
        <p:spPr bwMode="auto">
          <a:xfrm>
            <a:off x="2308031" y="2357572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2" name="타원 41"/>
          <p:cNvSpPr/>
          <p:nvPr/>
        </p:nvSpPr>
        <p:spPr bwMode="auto">
          <a:xfrm>
            <a:off x="5544168" y="2789740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50" name="직선 화살표 연결선 10"/>
          <p:cNvCxnSpPr>
            <a:stCxn id="47" idx="4"/>
            <a:endCxn id="42" idx="0"/>
          </p:cNvCxnSpPr>
          <p:nvPr/>
        </p:nvCxnSpPr>
        <p:spPr bwMode="auto">
          <a:xfrm>
            <a:off x="5814168" y="2573596"/>
            <a:ext cx="0" cy="21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87624" y="284364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$3, $2(8)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4" name="직선 화살표 연결선 53"/>
          <p:cNvCxnSpPr/>
          <p:nvPr/>
        </p:nvCxnSpPr>
        <p:spPr bwMode="auto">
          <a:xfrm>
            <a:off x="2146076" y="2042520"/>
            <a:ext cx="0" cy="954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8" name="타원 57"/>
          <p:cNvSpPr/>
          <p:nvPr/>
        </p:nvSpPr>
        <p:spPr bwMode="auto">
          <a:xfrm>
            <a:off x="6516216" y="2816992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59" name="직선 화살표 연결선 10"/>
          <p:cNvCxnSpPr>
            <a:stCxn id="11" idx="4"/>
            <a:endCxn id="58" idx="0"/>
          </p:cNvCxnSpPr>
          <p:nvPr/>
        </p:nvCxnSpPr>
        <p:spPr bwMode="auto">
          <a:xfrm>
            <a:off x="6786216" y="2573596"/>
            <a:ext cx="0" cy="243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953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"/>
    </mc:Choice>
    <mc:Fallback xmlns="">
      <p:transition xmlns:p14="http://schemas.microsoft.com/office/powerpoint/2010/main" spd="slow" advTm="15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 bwMode="auto">
          <a:xfrm>
            <a:off x="6012240" y="1349580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6516216" y="2033596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4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16" name="직선 화살표 연결선 65"/>
          <p:cNvCxnSpPr/>
          <p:nvPr/>
        </p:nvCxnSpPr>
        <p:spPr bwMode="auto">
          <a:xfrm>
            <a:off x="6420131" y="1873481"/>
            <a:ext cx="83427" cy="112347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271793" y="1321106"/>
            <a:ext cx="13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work =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478" y="3933056"/>
            <a:ext cx="3639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+mj-ea"/>
                <a:ea typeface="+mj-ea"/>
              </a:rPr>
              <a:t>node</a:t>
            </a:r>
            <a:r>
              <a:rPr lang="en-US" altLang="ko-KR" sz="1600" dirty="0" smtClean="0">
                <a:latin typeface="+mj-ea"/>
                <a:ea typeface="+mj-ea"/>
              </a:rPr>
              <a:t>: dynamic instruction with latency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478" y="4397042"/>
            <a:ext cx="3831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+mj-ea"/>
                <a:ea typeface="+mj-ea"/>
              </a:rPr>
              <a:t>edge</a:t>
            </a:r>
            <a:r>
              <a:rPr lang="en-US" altLang="ko-KR" sz="1600" dirty="0" smtClean="0">
                <a:latin typeface="+mj-ea"/>
                <a:ea typeface="+mj-ea"/>
              </a:rPr>
              <a:t>: dependence between instructions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478" y="5436513"/>
            <a:ext cx="3948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latin typeface="+mj-ea"/>
                <a:ea typeface="+mj-ea"/>
              </a:rPr>
              <a:t>critical path length (cp)</a:t>
            </a:r>
            <a:r>
              <a:rPr lang="en-US" altLang="ko-KR" sz="1600" b="1" dirty="0" smtClean="0">
                <a:latin typeface="+mj-ea"/>
                <a:ea typeface="+mj-ea"/>
              </a:rPr>
              <a:t>: </a:t>
            </a:r>
            <a:br>
              <a:rPr lang="en-US" altLang="ko-KR" sz="1600" b="1" dirty="0" smtClean="0">
                <a:latin typeface="+mj-ea"/>
                <a:ea typeface="+mj-ea"/>
              </a:rPr>
            </a:br>
            <a:r>
              <a:rPr lang="en-US" altLang="ko-KR" sz="1600" b="1" dirty="0" smtClean="0">
                <a:latin typeface="+mj-ea"/>
                <a:ea typeface="+mj-ea"/>
              </a:rPr>
              <a:t>          minimum parallel execution time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478" y="4822349"/>
            <a:ext cx="3243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+mj-ea"/>
                <a:ea typeface="+mj-ea"/>
              </a:rPr>
              <a:t>work</a:t>
            </a:r>
            <a:r>
              <a:rPr lang="en-US" altLang="ko-KR" sz="1600" dirty="0" smtClean="0">
                <a:latin typeface="+mj-ea"/>
                <a:ea typeface="+mj-ea"/>
              </a:rPr>
              <a:t>: serial execution time, </a:t>
            </a:r>
            <a:br>
              <a:rPr lang="en-US" altLang="ko-KR" sz="1600" dirty="0" smtClean="0">
                <a:latin typeface="+mj-ea"/>
                <a:ea typeface="+mj-ea"/>
              </a:rPr>
            </a:br>
            <a:r>
              <a:rPr lang="en-US" altLang="ko-KR" sz="1600" dirty="0" smtClean="0">
                <a:latin typeface="+mj-ea"/>
                <a:ea typeface="+mj-ea"/>
              </a:rPr>
              <a:t>           total sum of node weights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35" name="오른쪽 화살표 34"/>
          <p:cNvSpPr/>
          <p:nvPr/>
        </p:nvSpPr>
        <p:spPr bwMode="auto">
          <a:xfrm>
            <a:off x="3851920" y="2060848"/>
            <a:ext cx="79208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 bwMode="auto">
          <a:xfrm>
            <a:off x="179512" y="4077072"/>
            <a:ext cx="4032448" cy="2736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8" name="직선 화살표 연결선 37"/>
          <p:cNvCxnSpPr/>
          <p:nvPr/>
        </p:nvCxnSpPr>
        <p:spPr bwMode="auto">
          <a:xfrm>
            <a:off x="2216028" y="1700808"/>
            <a:ext cx="50405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 rot="16200000" flipH="1">
            <a:off x="2216028" y="1700808"/>
            <a:ext cx="50405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562884" y="1681146"/>
            <a:ext cx="13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cp = 6</a:t>
            </a:r>
          </a:p>
        </p:txBody>
      </p:sp>
      <p:cxnSp>
        <p:nvCxnSpPr>
          <p:cNvPr id="45" name="직선 화살표 연결선 65"/>
          <p:cNvCxnSpPr/>
          <p:nvPr/>
        </p:nvCxnSpPr>
        <p:spPr bwMode="auto">
          <a:xfrm rot="5400000">
            <a:off x="7277286" y="1928982"/>
            <a:ext cx="351656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716963" cy="1143000"/>
          </a:xfrm>
        </p:spPr>
        <p:txBody>
          <a:bodyPr/>
          <a:lstStyle/>
          <a:p>
            <a:r>
              <a:rPr lang="en-US" sz="2800" dirty="0" smtClean="0"/>
              <a:t>How Does CPA Compute Critical Path?</a:t>
            </a:r>
            <a:endParaRPr lang="en-US" sz="2800" dirty="0"/>
          </a:p>
        </p:txBody>
      </p:sp>
      <p:sp>
        <p:nvSpPr>
          <p:cNvPr id="47" name="타원 46"/>
          <p:cNvSpPr/>
          <p:nvPr/>
        </p:nvSpPr>
        <p:spPr bwMode="auto">
          <a:xfrm>
            <a:off x="5544168" y="2033596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49" name="직선 화살표 연결선 10"/>
          <p:cNvCxnSpPr>
            <a:stCxn id="10" idx="3"/>
            <a:endCxn id="47" idx="0"/>
          </p:cNvCxnSpPr>
          <p:nvPr/>
        </p:nvCxnSpPr>
        <p:spPr bwMode="auto">
          <a:xfrm flipH="1">
            <a:off x="5814168" y="1810499"/>
            <a:ext cx="277153" cy="223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2" name="직선 화살표 연결선 10"/>
          <p:cNvCxnSpPr>
            <a:stCxn id="10" idx="5"/>
            <a:endCxn id="11" idx="0"/>
          </p:cNvCxnSpPr>
          <p:nvPr/>
        </p:nvCxnSpPr>
        <p:spPr bwMode="auto">
          <a:xfrm>
            <a:off x="6473159" y="1810499"/>
            <a:ext cx="313057" cy="223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187624" y="141277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la    $2, $ADDR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7916" y="178120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load  $3, $2(0)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7916" y="213285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$4, $2, #4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07916" y="249289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$4, $2(4)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직선 화살표 연결선 40"/>
          <p:cNvCxnSpPr/>
          <p:nvPr/>
        </p:nvCxnSpPr>
        <p:spPr bwMode="auto">
          <a:xfrm>
            <a:off x="2308031" y="2357572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2" name="타원 41"/>
          <p:cNvSpPr/>
          <p:nvPr/>
        </p:nvSpPr>
        <p:spPr bwMode="auto">
          <a:xfrm>
            <a:off x="5544168" y="2789740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50" name="직선 화살표 연결선 10"/>
          <p:cNvCxnSpPr>
            <a:stCxn id="47" idx="4"/>
            <a:endCxn id="42" idx="0"/>
          </p:cNvCxnSpPr>
          <p:nvPr/>
        </p:nvCxnSpPr>
        <p:spPr bwMode="auto">
          <a:xfrm>
            <a:off x="5814168" y="2573596"/>
            <a:ext cx="0" cy="21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87624" y="284364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$3, $2(8)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4" name="직선 화살표 연결선 53"/>
          <p:cNvCxnSpPr/>
          <p:nvPr/>
        </p:nvCxnSpPr>
        <p:spPr bwMode="auto">
          <a:xfrm>
            <a:off x="2146076" y="2042520"/>
            <a:ext cx="0" cy="954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8" name="타원 57"/>
          <p:cNvSpPr/>
          <p:nvPr/>
        </p:nvSpPr>
        <p:spPr bwMode="auto">
          <a:xfrm>
            <a:off x="6516216" y="2816992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59" name="직선 화살표 연결선 10"/>
          <p:cNvCxnSpPr>
            <a:stCxn id="11" idx="4"/>
            <a:endCxn id="58" idx="0"/>
          </p:cNvCxnSpPr>
          <p:nvPr/>
        </p:nvCxnSpPr>
        <p:spPr bwMode="auto">
          <a:xfrm>
            <a:off x="6786216" y="2573596"/>
            <a:ext cx="0" cy="243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5912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1"/>
    </mc:Choice>
    <mc:Fallback xmlns="">
      <p:transition xmlns:p14="http://schemas.microsoft.com/office/powerpoint/2010/main" spd="slow" advTm="194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 bwMode="auto">
          <a:xfrm>
            <a:off x="6012240" y="1349580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6516216" y="2033596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4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16" name="직선 화살표 연결선 65"/>
          <p:cNvCxnSpPr/>
          <p:nvPr/>
        </p:nvCxnSpPr>
        <p:spPr bwMode="auto">
          <a:xfrm>
            <a:off x="6420131" y="1873481"/>
            <a:ext cx="83427" cy="112347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271793" y="1321106"/>
            <a:ext cx="13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work =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4478" y="3933056"/>
            <a:ext cx="3639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+mj-ea"/>
                <a:ea typeface="+mj-ea"/>
              </a:rPr>
              <a:t>node</a:t>
            </a:r>
            <a:r>
              <a:rPr lang="en-US" altLang="ko-KR" sz="1600" dirty="0" smtClean="0">
                <a:latin typeface="+mj-ea"/>
                <a:ea typeface="+mj-ea"/>
              </a:rPr>
              <a:t>: dynamic instruction with latency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478" y="4397042"/>
            <a:ext cx="3831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+mj-ea"/>
                <a:ea typeface="+mj-ea"/>
              </a:rPr>
              <a:t>edge</a:t>
            </a:r>
            <a:r>
              <a:rPr lang="en-US" altLang="ko-KR" sz="1600" dirty="0" smtClean="0">
                <a:latin typeface="+mj-ea"/>
                <a:ea typeface="+mj-ea"/>
              </a:rPr>
              <a:t>: dependence between instructions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478" y="5436513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+mj-ea"/>
                <a:ea typeface="+mj-ea"/>
              </a:rPr>
              <a:t>critical path length (cp)</a:t>
            </a:r>
            <a:r>
              <a:rPr lang="en-US" altLang="ko-KR" sz="1600" dirty="0" smtClean="0">
                <a:latin typeface="+mj-ea"/>
                <a:ea typeface="+mj-ea"/>
              </a:rPr>
              <a:t>: </a:t>
            </a:r>
            <a:br>
              <a:rPr lang="en-US" altLang="ko-KR" sz="1600" dirty="0" smtClean="0">
                <a:latin typeface="+mj-ea"/>
                <a:ea typeface="+mj-ea"/>
              </a:rPr>
            </a:br>
            <a:r>
              <a:rPr lang="en-US" altLang="ko-KR" sz="1600" dirty="0" smtClean="0">
                <a:latin typeface="+mj-ea"/>
                <a:ea typeface="+mj-ea"/>
              </a:rPr>
              <a:t>          minimum parallel execution time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478" y="4822349"/>
            <a:ext cx="3243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+mj-ea"/>
                <a:ea typeface="+mj-ea"/>
              </a:rPr>
              <a:t>work</a:t>
            </a:r>
            <a:r>
              <a:rPr lang="en-US" altLang="ko-KR" sz="1600" dirty="0" smtClean="0">
                <a:latin typeface="+mj-ea"/>
                <a:ea typeface="+mj-ea"/>
              </a:rPr>
              <a:t>: serial execution time, </a:t>
            </a:r>
            <a:br>
              <a:rPr lang="en-US" altLang="ko-KR" sz="1600" dirty="0" smtClean="0">
                <a:latin typeface="+mj-ea"/>
                <a:ea typeface="+mj-ea"/>
              </a:rPr>
            </a:br>
            <a:r>
              <a:rPr lang="en-US" altLang="ko-KR" sz="1600" dirty="0" smtClean="0">
                <a:latin typeface="+mj-ea"/>
                <a:ea typeface="+mj-ea"/>
              </a:rPr>
              <a:t>           total sum of node weights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8830" y="5345598"/>
            <a:ext cx="355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  <a:cs typeface="Courier New" pitchFamily="49" charset="0"/>
              </a:rPr>
              <a:t>Total-Parallelism =</a:t>
            </a:r>
            <a:endParaRPr lang="ko-KR" altLang="en-US" sz="2000" b="1" dirty="0">
              <a:latin typeface="+mj-ea"/>
              <a:ea typeface="+mj-ea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5646" y="513860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  <a:cs typeface="Courier New" pitchFamily="49" charset="0"/>
              </a:rPr>
              <a:t>work</a:t>
            </a:r>
            <a:endParaRPr lang="ko-KR" altLang="en-US" sz="2000" b="1" dirty="0">
              <a:latin typeface="+mj-ea"/>
              <a:ea typeface="+mj-ea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03558" y="5549170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+mj-ea"/>
                <a:ea typeface="+mj-ea"/>
                <a:cs typeface="Courier New" pitchFamily="49" charset="0"/>
              </a:rPr>
              <a:t>critical path length</a:t>
            </a:r>
            <a:endParaRPr lang="ko-KR" altLang="en-US" sz="2000" b="1" dirty="0">
              <a:latin typeface="+mj-ea"/>
              <a:ea typeface="+mj-ea"/>
              <a:cs typeface="Courier New" pitchFamily="49" charset="0"/>
            </a:endParaRPr>
          </a:p>
        </p:txBody>
      </p:sp>
      <p:cxnSp>
        <p:nvCxnSpPr>
          <p:cNvPr id="29" name="직선 연결선 28"/>
          <p:cNvCxnSpPr/>
          <p:nvPr/>
        </p:nvCxnSpPr>
        <p:spPr bwMode="auto">
          <a:xfrm>
            <a:off x="6514564" y="5549170"/>
            <a:ext cx="23762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오른쪽 화살표 34"/>
          <p:cNvSpPr/>
          <p:nvPr/>
        </p:nvSpPr>
        <p:spPr bwMode="auto">
          <a:xfrm>
            <a:off x="3851920" y="2060848"/>
            <a:ext cx="79208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 bwMode="auto">
          <a:xfrm>
            <a:off x="179512" y="4077072"/>
            <a:ext cx="4032448" cy="2736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8" name="직선 화살표 연결선 37"/>
          <p:cNvCxnSpPr/>
          <p:nvPr/>
        </p:nvCxnSpPr>
        <p:spPr bwMode="auto">
          <a:xfrm>
            <a:off x="2216028" y="1700808"/>
            <a:ext cx="50405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 rot="16200000" flipH="1">
            <a:off x="2216028" y="1700808"/>
            <a:ext cx="50405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562884" y="1681146"/>
            <a:ext cx="13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cp = 6</a:t>
            </a:r>
          </a:p>
        </p:txBody>
      </p:sp>
      <p:cxnSp>
        <p:nvCxnSpPr>
          <p:cNvPr id="45" name="직선 화살표 연결선 65"/>
          <p:cNvCxnSpPr/>
          <p:nvPr/>
        </p:nvCxnSpPr>
        <p:spPr bwMode="auto">
          <a:xfrm rot="5400000">
            <a:off x="7277286" y="1928982"/>
            <a:ext cx="351656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716963" cy="1143000"/>
          </a:xfrm>
        </p:spPr>
        <p:txBody>
          <a:bodyPr/>
          <a:lstStyle/>
          <a:p>
            <a:r>
              <a:rPr lang="en-US" sz="2800" dirty="0" smtClean="0"/>
              <a:t>How Does CPA Compute Critical Path?</a:t>
            </a:r>
            <a:endParaRPr lang="en-US" sz="2800" dirty="0"/>
          </a:p>
        </p:txBody>
      </p:sp>
      <p:sp>
        <p:nvSpPr>
          <p:cNvPr id="47" name="타원 46"/>
          <p:cNvSpPr/>
          <p:nvPr/>
        </p:nvSpPr>
        <p:spPr bwMode="auto">
          <a:xfrm>
            <a:off x="5544168" y="2033596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49" name="직선 화살표 연결선 10"/>
          <p:cNvCxnSpPr>
            <a:stCxn id="10" idx="3"/>
            <a:endCxn id="47" idx="0"/>
          </p:cNvCxnSpPr>
          <p:nvPr/>
        </p:nvCxnSpPr>
        <p:spPr bwMode="auto">
          <a:xfrm flipH="1">
            <a:off x="5814168" y="1810499"/>
            <a:ext cx="277153" cy="223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2" name="직선 화살표 연결선 10"/>
          <p:cNvCxnSpPr>
            <a:stCxn id="10" idx="5"/>
            <a:endCxn id="11" idx="0"/>
          </p:cNvCxnSpPr>
          <p:nvPr/>
        </p:nvCxnSpPr>
        <p:spPr bwMode="auto">
          <a:xfrm>
            <a:off x="6473159" y="1810499"/>
            <a:ext cx="313057" cy="223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187624" y="141277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la    $2, $ADDR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7916" y="178120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load  $3, $2(0)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7916" y="213285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$4, $2, #4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07916" y="249289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$4, $2(4)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직선 화살표 연결선 40"/>
          <p:cNvCxnSpPr/>
          <p:nvPr/>
        </p:nvCxnSpPr>
        <p:spPr bwMode="auto">
          <a:xfrm>
            <a:off x="2308031" y="2357572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2" name="타원 41"/>
          <p:cNvSpPr/>
          <p:nvPr/>
        </p:nvSpPr>
        <p:spPr bwMode="auto">
          <a:xfrm>
            <a:off x="5544168" y="2789740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50" name="직선 화살표 연결선 10"/>
          <p:cNvCxnSpPr>
            <a:stCxn id="47" idx="4"/>
            <a:endCxn id="42" idx="0"/>
          </p:cNvCxnSpPr>
          <p:nvPr/>
        </p:nvCxnSpPr>
        <p:spPr bwMode="auto">
          <a:xfrm>
            <a:off x="5814168" y="2573596"/>
            <a:ext cx="0" cy="21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87624" y="284364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$3, $2(8)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4" name="직선 화살표 연결선 53"/>
          <p:cNvCxnSpPr/>
          <p:nvPr/>
        </p:nvCxnSpPr>
        <p:spPr bwMode="auto">
          <a:xfrm>
            <a:off x="2146076" y="2042520"/>
            <a:ext cx="0" cy="954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8" name="타원 57"/>
          <p:cNvSpPr/>
          <p:nvPr/>
        </p:nvSpPr>
        <p:spPr bwMode="auto">
          <a:xfrm>
            <a:off x="6516216" y="2816992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59" name="직선 화살표 연결선 10"/>
          <p:cNvCxnSpPr>
            <a:stCxn id="11" idx="4"/>
            <a:endCxn id="58" idx="0"/>
          </p:cNvCxnSpPr>
          <p:nvPr/>
        </p:nvCxnSpPr>
        <p:spPr bwMode="auto">
          <a:xfrm>
            <a:off x="6786216" y="2573596"/>
            <a:ext cx="0" cy="243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9" name="구름 모양 설명선 84"/>
          <p:cNvSpPr/>
          <p:nvPr/>
        </p:nvSpPr>
        <p:spPr bwMode="auto">
          <a:xfrm>
            <a:off x="6140016" y="3605747"/>
            <a:ext cx="2627784" cy="1119397"/>
          </a:xfrm>
          <a:prstGeom prst="cloudCallout">
            <a:avLst>
              <a:gd name="adj1" fmla="val -40956"/>
              <a:gd name="adj2" fmla="val -74254"/>
            </a:avLst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Total-Parallelism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= 1.33</a:t>
            </a:r>
            <a:endParaRPr kumimoji="0" lang="ko-KR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0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1"/>
    </mc:Choice>
    <mc:Fallback xmlns="">
      <p:transition xmlns:p14="http://schemas.microsoft.com/office/powerpoint/2010/main" spd="slow" advTm="107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6" name="타원 5"/>
          <p:cNvSpPr/>
          <p:nvPr/>
        </p:nvSpPr>
        <p:spPr bwMode="auto">
          <a:xfrm>
            <a:off x="1477397" y="4005632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타원 6"/>
          <p:cNvSpPr/>
          <p:nvPr/>
        </p:nvSpPr>
        <p:spPr bwMode="auto">
          <a:xfrm>
            <a:off x="1477397" y="4581696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477397" y="5805832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0" name="직선 화살표 연결선 9"/>
          <p:cNvCxnSpPr>
            <a:stCxn id="6" idx="4"/>
            <a:endCxn id="7" idx="0"/>
          </p:cNvCxnSpPr>
          <p:nvPr/>
        </p:nvCxnSpPr>
        <p:spPr bwMode="auto">
          <a:xfrm rot="5400000">
            <a:off x="1549405" y="4473684"/>
            <a:ext cx="2160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직선 화살표 연결선 10"/>
          <p:cNvCxnSpPr>
            <a:stCxn id="7" idx="4"/>
          </p:cNvCxnSpPr>
          <p:nvPr/>
        </p:nvCxnSpPr>
        <p:spPr bwMode="auto">
          <a:xfrm rot="5400000">
            <a:off x="1549405" y="5049748"/>
            <a:ext cx="2160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직선 화살표 연결선 11"/>
          <p:cNvCxnSpPr>
            <a:endCxn id="9" idx="0"/>
          </p:cNvCxnSpPr>
          <p:nvPr/>
        </p:nvCxnSpPr>
        <p:spPr bwMode="auto">
          <a:xfrm rot="5400000">
            <a:off x="1513401" y="5661816"/>
            <a:ext cx="28803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타원 16"/>
          <p:cNvSpPr/>
          <p:nvPr/>
        </p:nvSpPr>
        <p:spPr bwMode="auto">
          <a:xfrm>
            <a:off x="6012040" y="4293664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타원 17"/>
          <p:cNvSpPr/>
          <p:nvPr/>
        </p:nvSpPr>
        <p:spPr bwMode="auto">
          <a:xfrm>
            <a:off x="5472040" y="4896552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타원 18"/>
          <p:cNvSpPr/>
          <p:nvPr/>
        </p:nvSpPr>
        <p:spPr bwMode="auto">
          <a:xfrm>
            <a:off x="6012040" y="4896552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타원 20"/>
          <p:cNvSpPr/>
          <p:nvPr/>
        </p:nvSpPr>
        <p:spPr bwMode="auto">
          <a:xfrm>
            <a:off x="7092040" y="4896552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타원 21"/>
          <p:cNvSpPr/>
          <p:nvPr/>
        </p:nvSpPr>
        <p:spPr bwMode="auto">
          <a:xfrm>
            <a:off x="5472040" y="5517800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타원 22"/>
          <p:cNvSpPr/>
          <p:nvPr/>
        </p:nvSpPr>
        <p:spPr bwMode="auto">
          <a:xfrm>
            <a:off x="6012040" y="5517800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타원 24"/>
          <p:cNvSpPr/>
          <p:nvPr/>
        </p:nvSpPr>
        <p:spPr bwMode="auto">
          <a:xfrm>
            <a:off x="7092040" y="5517800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타원 26"/>
          <p:cNvSpPr/>
          <p:nvPr/>
        </p:nvSpPr>
        <p:spPr bwMode="auto">
          <a:xfrm>
            <a:off x="4932040" y="4896552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타원 27"/>
          <p:cNvSpPr/>
          <p:nvPr/>
        </p:nvSpPr>
        <p:spPr bwMode="auto">
          <a:xfrm>
            <a:off x="4932040" y="5517800"/>
            <a:ext cx="360040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5" name="직선 화살표 연결선 29"/>
          <p:cNvCxnSpPr>
            <a:stCxn id="13" idx="3"/>
            <a:endCxn id="14" idx="0"/>
          </p:cNvCxnSpPr>
          <p:nvPr/>
        </p:nvCxnSpPr>
        <p:spPr bwMode="auto">
          <a:xfrm rot="5400000">
            <a:off x="5710627" y="4542411"/>
            <a:ext cx="295575" cy="4127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직선 화살표 연결선 30"/>
          <p:cNvCxnSpPr>
            <a:stCxn id="13" idx="4"/>
            <a:endCxn id="15" idx="0"/>
          </p:cNvCxnSpPr>
          <p:nvPr/>
        </p:nvCxnSpPr>
        <p:spPr bwMode="auto">
          <a:xfrm rot="5400000">
            <a:off x="6070636" y="4775128"/>
            <a:ext cx="24284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직선 화살표 연결선 36"/>
          <p:cNvCxnSpPr>
            <a:stCxn id="13" idx="5"/>
            <a:endCxn id="17" idx="0"/>
          </p:cNvCxnSpPr>
          <p:nvPr/>
        </p:nvCxnSpPr>
        <p:spPr bwMode="auto">
          <a:xfrm rot="16200000" flipH="1">
            <a:off x="6647919" y="4272410"/>
            <a:ext cx="295575" cy="9527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직선 화살표 연결선 40"/>
          <p:cNvCxnSpPr>
            <a:stCxn id="13" idx="3"/>
            <a:endCxn id="23" idx="7"/>
          </p:cNvCxnSpPr>
          <p:nvPr/>
        </p:nvCxnSpPr>
        <p:spPr bwMode="auto">
          <a:xfrm rot="5400000">
            <a:off x="5477909" y="4362421"/>
            <a:ext cx="348302" cy="825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직선 화살표 연결선 44"/>
          <p:cNvCxnSpPr>
            <a:stCxn id="15" idx="4"/>
            <a:endCxn id="19" idx="0"/>
          </p:cNvCxnSpPr>
          <p:nvPr/>
        </p:nvCxnSpPr>
        <p:spPr bwMode="auto">
          <a:xfrm rot="5400000">
            <a:off x="6061456" y="5387196"/>
            <a:ext cx="261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직선 화살표 연결선 50"/>
          <p:cNvCxnSpPr>
            <a:stCxn id="17" idx="4"/>
            <a:endCxn id="21" idx="0"/>
          </p:cNvCxnSpPr>
          <p:nvPr/>
        </p:nvCxnSpPr>
        <p:spPr bwMode="auto">
          <a:xfrm rot="5400000">
            <a:off x="7141456" y="5387196"/>
            <a:ext cx="261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직선 화살표 연결선 53"/>
          <p:cNvCxnSpPr>
            <a:stCxn id="14" idx="4"/>
            <a:endCxn id="18" idx="0"/>
          </p:cNvCxnSpPr>
          <p:nvPr/>
        </p:nvCxnSpPr>
        <p:spPr bwMode="auto">
          <a:xfrm rot="5400000">
            <a:off x="5521456" y="5387196"/>
            <a:ext cx="261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직선 화살표 연결선 56"/>
          <p:cNvCxnSpPr>
            <a:stCxn id="23" idx="4"/>
            <a:endCxn id="24" idx="0"/>
          </p:cNvCxnSpPr>
          <p:nvPr/>
        </p:nvCxnSpPr>
        <p:spPr bwMode="auto">
          <a:xfrm rot="5400000">
            <a:off x="4981456" y="5387196"/>
            <a:ext cx="261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직선 화살표 연결선 65"/>
          <p:cNvCxnSpPr/>
          <p:nvPr/>
        </p:nvCxnSpPr>
        <p:spPr bwMode="auto">
          <a:xfrm rot="5400000">
            <a:off x="793831" y="5120110"/>
            <a:ext cx="20888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직선 화살표 연결선 67"/>
          <p:cNvCxnSpPr/>
          <p:nvPr/>
        </p:nvCxnSpPr>
        <p:spPr bwMode="auto">
          <a:xfrm rot="5400000">
            <a:off x="5508501" y="5156795"/>
            <a:ext cx="1728192" cy="79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직사각형 33"/>
          <p:cNvSpPr/>
          <p:nvPr/>
        </p:nvSpPr>
        <p:spPr bwMode="auto">
          <a:xfrm>
            <a:off x="1043608" y="3356993"/>
            <a:ext cx="1296144" cy="2880320"/>
          </a:xfrm>
          <a:prstGeom prst="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직사각형 33"/>
          <p:cNvSpPr/>
          <p:nvPr/>
        </p:nvSpPr>
        <p:spPr bwMode="auto">
          <a:xfrm>
            <a:off x="4716016" y="3356992"/>
            <a:ext cx="3024336" cy="2880320"/>
          </a:xfrm>
          <a:prstGeom prst="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2" name="구름 모양 설명선 84"/>
          <p:cNvSpPr/>
          <p:nvPr/>
        </p:nvSpPr>
        <p:spPr bwMode="auto">
          <a:xfrm>
            <a:off x="2483768" y="3965787"/>
            <a:ext cx="2088232" cy="1119397"/>
          </a:xfrm>
          <a:prstGeom prst="cloudCallout">
            <a:avLst>
              <a:gd name="adj1" fmla="val -67551"/>
              <a:gd name="adj2" fmla="val 28076"/>
            </a:avLst>
          </a:prstGeom>
          <a:solidFill>
            <a:schemeClr val="tx2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i="1" dirty="0" smtClean="0">
                <a:solidFill>
                  <a:schemeClr val="bg1"/>
                </a:solidFill>
                <a:latin typeface="Times New Roman" charset="0"/>
              </a:rPr>
              <a:t>All</a:t>
            </a:r>
            <a:r>
              <a:rPr lang="en-US" altLang="ko-KR" sz="1600" dirty="0" smtClean="0">
                <a:solidFill>
                  <a:schemeClr val="bg1"/>
                </a:solidFill>
                <a:latin typeface="Times New Roman" charset="0"/>
              </a:rPr>
              <a:t> the 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work </a:t>
            </a:r>
            <a:b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</a:br>
            <a:r>
              <a:rPr kumimoji="0" lang="en-US" altLang="ko-KR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on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the critical path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3" name="구름 모양 설명선 85"/>
          <p:cNvSpPr/>
          <p:nvPr/>
        </p:nvSpPr>
        <p:spPr bwMode="auto">
          <a:xfrm>
            <a:off x="7020272" y="3501008"/>
            <a:ext cx="1872208" cy="1080120"/>
          </a:xfrm>
          <a:prstGeom prst="cloudCallout">
            <a:avLst>
              <a:gd name="adj1" fmla="val -63166"/>
              <a:gd name="adj2" fmla="val 35922"/>
            </a:avLst>
          </a:prstGeom>
          <a:solidFill>
            <a:schemeClr val="tx2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Most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i="1" dirty="0" smtClean="0">
                <a:solidFill>
                  <a:schemeClr val="bg1"/>
                </a:solidFill>
                <a:latin typeface="Times New Roman" charset="0"/>
              </a:rPr>
              <a:t>off</a:t>
            </a:r>
            <a:r>
              <a:rPr lang="en-US" altLang="ko-KR" sz="1600" dirty="0" smtClean="0">
                <a:solidFill>
                  <a:schemeClr val="bg1"/>
                </a:solidFill>
                <a:latin typeface="Times New Roman" charset="0"/>
              </a:rPr>
              <a:t> the critical path</a:t>
            </a:r>
            <a:endParaRPr kumimoji="0" lang="ko-KR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3888" y="2564904"/>
            <a:ext cx="237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Total-Parallelism</a:t>
            </a:r>
            <a:endParaRPr lang="ko-KR" alt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32029" y="262762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Min 1.0</a:t>
            </a:r>
            <a:endParaRPr lang="ko-KR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292860" y="3356992"/>
            <a:ext cx="90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Totally </a:t>
            </a:r>
            <a:br>
              <a:rPr lang="en-US" altLang="ko-KR" dirty="0" smtClean="0">
                <a:latin typeface="+mj-ea"/>
                <a:ea typeface="+mj-ea"/>
              </a:rPr>
            </a:br>
            <a:r>
              <a:rPr lang="en-US" altLang="ko-KR" dirty="0" smtClean="0">
                <a:latin typeface="+mj-ea"/>
                <a:ea typeface="+mj-ea"/>
              </a:rPr>
              <a:t>Serial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44208" y="50131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</a:t>
            </a:r>
            <a:endParaRPr lang="ko-KR" alt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333381" y="51571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……</a:t>
            </a:r>
            <a:endParaRPr lang="ko-KR" altLang="en-US" dirty="0"/>
          </a:p>
        </p:txBody>
      </p:sp>
      <p:sp>
        <p:nvSpPr>
          <p:cNvPr id="85" name="오른쪽 화살표 84"/>
          <p:cNvSpPr/>
          <p:nvPr/>
        </p:nvSpPr>
        <p:spPr bwMode="auto">
          <a:xfrm>
            <a:off x="1043608" y="1916832"/>
            <a:ext cx="7416824" cy="792088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179512" y="269776"/>
            <a:ext cx="8716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Total-Parallelism Metric: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Captures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the </a:t>
            </a:r>
            <a:r>
              <a:rPr lang="en-US" sz="2800" kern="0" dirty="0" smtClean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Ideal Speedup of a Program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60843" y="349171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Highly Parallel</a:t>
            </a:r>
            <a:endParaRPr lang="ko-KR" altLang="en-US" dirty="0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0"/>
    </mc:Choice>
    <mc:Fallback xmlns="">
      <p:transition xmlns:p14="http://schemas.microsoft.com/office/powerpoint/2010/main" spd="slow" advTm="275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40" grpId="0" animBg="1"/>
      <p:bldP spid="42" grpId="0" animBg="1"/>
      <p:bldP spid="43" grpId="0" animBg="1"/>
      <p:bldP spid="7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716963" cy="1143000"/>
          </a:xfrm>
        </p:spPr>
        <p:txBody>
          <a:bodyPr/>
          <a:lstStyle/>
          <a:p>
            <a:r>
              <a:rPr lang="en-US" dirty="0" smtClean="0"/>
              <a:t>Why CPA is a Good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800"/>
            <a:ext cx="8716963" cy="4572000"/>
          </a:xfrm>
        </p:spPr>
        <p:txBody>
          <a:bodyPr/>
          <a:lstStyle/>
          <a:p>
            <a:r>
              <a:rPr lang="en-US" dirty="0" smtClean="0"/>
              <a:t>Works on original, unmodified serial programs</a:t>
            </a:r>
          </a:p>
          <a:p>
            <a:endParaRPr lang="en-US" dirty="0" smtClean="0"/>
          </a:p>
          <a:p>
            <a:r>
              <a:rPr lang="en-US" dirty="0" smtClean="0"/>
              <a:t>Provides an approximate </a:t>
            </a:r>
            <a:r>
              <a:rPr lang="en-US" dirty="0" err="1" smtClean="0"/>
              <a:t>upperbound</a:t>
            </a:r>
            <a:r>
              <a:rPr lang="en-US" dirty="0" smtClean="0"/>
              <a:t> in speedup, after applying typical parallelization transformations</a:t>
            </a:r>
          </a:p>
          <a:p>
            <a:pPr lvl="1"/>
            <a:r>
              <a:rPr lang="en-US" dirty="0" smtClean="0"/>
              <a:t>e.g. loop interchange, loop fusion, index-set splitting, 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Output is invariant of serial expression of program</a:t>
            </a:r>
          </a:p>
          <a:p>
            <a:pPr lvl="1"/>
            <a:r>
              <a:rPr lang="en-US" dirty="0" smtClean="0"/>
              <a:t>Reordering of two independent statements does not change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69"/>
    </mc:Choice>
    <mc:Fallback xmlns="">
      <p:transition xmlns:p14="http://schemas.microsoft.com/office/powerpoint/2010/main" spd="slow" advTm="439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CPA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Employed to Characterize Parallelism in Research</a:t>
            </a:r>
          </a:p>
          <a:p>
            <a:pPr lvl="1"/>
            <a:r>
              <a:rPr lang="en-US" dirty="0" smtClean="0"/>
              <a:t>COMET [Kumar ‘88]: Fortran statement level</a:t>
            </a:r>
          </a:p>
          <a:p>
            <a:pPr lvl="1"/>
            <a:r>
              <a:rPr lang="en-US" dirty="0" smtClean="0"/>
              <a:t>Paragraph [Austin ‘92]: Instruction level</a:t>
            </a:r>
          </a:p>
          <a:p>
            <a:pPr lvl="1"/>
            <a:r>
              <a:rPr lang="en-US" dirty="0" smtClean="0"/>
              <a:t>Limit studies for ILP-exploiting processors </a:t>
            </a:r>
            <a:br>
              <a:rPr lang="en-US" dirty="0" smtClean="0"/>
            </a:br>
            <a:r>
              <a:rPr lang="en-US" dirty="0" smtClean="0"/>
              <a:t>[Wall, Lam ‘92]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Not widely used in programmer-facing parallelization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3"/>
    </mc:Choice>
    <mc:Fallback xmlns="">
      <p:transition xmlns:p14="http://schemas.microsoft.com/office/powerpoint/2010/main" spd="slow" advTm="153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269776"/>
            <a:ext cx="8716963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/>
              <a:t>Why isn’t CPA commonly used in programmer-facing tools?</a:t>
            </a:r>
            <a:endParaRPr lang="ko-KR" altLang="en-US" sz="3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05594"/>
              </p:ext>
            </p:extLst>
          </p:nvPr>
        </p:nvGraphicFramePr>
        <p:xfrm>
          <a:off x="1259632" y="1988840"/>
          <a:ext cx="1368152" cy="313943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Benchmark</a:t>
                      </a:r>
                    </a:p>
                    <a:p>
                      <a:pPr algn="ctr" latinLnBrk="1"/>
                      <a:endParaRPr lang="en-US" altLang="ko-K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ep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life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is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sp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unstruct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sha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1874"/>
              </p:ext>
            </p:extLst>
          </p:nvPr>
        </p:nvGraphicFramePr>
        <p:xfrm>
          <a:off x="2627784" y="1992849"/>
          <a:ext cx="1728192" cy="313943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Speedup 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(16 cores)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15.0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12.6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4.4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4.0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3.1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2.1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15962"/>
              </p:ext>
            </p:extLst>
          </p:nvPr>
        </p:nvGraphicFramePr>
        <p:xfrm>
          <a:off x="6084168" y="1988457"/>
          <a:ext cx="1584176" cy="313943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Optimism</a:t>
                      </a:r>
                      <a:br>
                        <a:rPr lang="en-US" altLang="ko-KR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Ratio</a:t>
                      </a:r>
                      <a:br>
                        <a:rPr lang="en-US" altLang="ko-KR" dirty="0" smtClean="0">
                          <a:solidFill>
                            <a:schemeClr val="bg1"/>
                          </a:solidFill>
                        </a:rPr>
                      </a:b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648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9228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295503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47482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1112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2.3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72200" y="2150665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Optimism</a:t>
            </a:r>
          </a:p>
          <a:p>
            <a:pPr algn="ctr"/>
            <a:r>
              <a:rPr lang="en-US" altLang="ko-KR" b="1" dirty="0" smtClean="0"/>
              <a:t>Ratio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558052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latin typeface="Arial"/>
                <a:cs typeface="Arial"/>
              </a:rPr>
              <a:t>CPA estimated speedups do not </a:t>
            </a:r>
          </a:p>
          <a:p>
            <a:r>
              <a:rPr lang="en-US" sz="3200" i="1" dirty="0" smtClean="0">
                <a:solidFill>
                  <a:srgbClr val="C00000"/>
                </a:solidFill>
                <a:latin typeface="Arial"/>
                <a:cs typeface="Arial"/>
              </a:rPr>
              <a:t>correlate with real-world speedups.</a:t>
            </a:r>
            <a:endParaRPr lang="en-US" sz="3200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graphicFrame>
        <p:nvGraphicFramePr>
          <p:cNvPr id="11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24877"/>
              </p:ext>
            </p:extLst>
          </p:nvPr>
        </p:nvGraphicFramePr>
        <p:xfrm>
          <a:off x="4355976" y="1988840"/>
          <a:ext cx="1728192" cy="313943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28192"/>
              </a:tblGrid>
              <a:tr h="8999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CPA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Estimated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Speedup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9722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116278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1300216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189928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3447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4.8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17"/>
    </mc:Choice>
    <mc:Fallback xmlns="">
      <p:transition xmlns:p14="http://schemas.microsoft.com/office/powerpoint/2010/main" spd="slow" advTm="506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3200" dirty="0" smtClean="0"/>
              <a:t>CPA Problem #1:</a:t>
            </a:r>
            <a:br>
              <a:rPr lang="en-US" sz="3200" dirty="0" smtClean="0"/>
            </a:br>
            <a:r>
              <a:rPr lang="en-US" sz="2600" dirty="0" smtClean="0"/>
              <a:t>Data-flow Style Execution Model Is Unrealistic</a:t>
            </a:r>
            <a:endParaRPr lang="en-US" sz="2600" dirty="0"/>
          </a:p>
        </p:txBody>
      </p:sp>
      <p:sp>
        <p:nvSpPr>
          <p:cNvPr id="339" name="TextBox 338"/>
          <p:cNvSpPr txBox="1"/>
          <p:nvPr/>
        </p:nvSpPr>
        <p:spPr>
          <a:xfrm>
            <a:off x="838200" y="1689517"/>
            <a:ext cx="1351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oid outer( 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{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middle();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3657600" y="1676400"/>
            <a:ext cx="15181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void middle( 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{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….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inner();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6248400" y="1600200"/>
            <a:ext cx="24491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void inner( 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….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parallel </a:t>
            </a:r>
            <a:r>
              <a:rPr lang="en-US" dirty="0" err="1" smtClean="0">
                <a:solidFill>
                  <a:srgbClr val="008000"/>
                </a:solidFill>
              </a:rPr>
              <a:t>doall</a:t>
            </a:r>
            <a:r>
              <a:rPr lang="en-US" dirty="0" smtClean="0">
                <a:solidFill>
                  <a:srgbClr val="008000"/>
                </a:solidFill>
              </a:rPr>
              <a:t> for-loop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reduction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}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295400" y="3581400"/>
            <a:ext cx="6477000" cy="1815683"/>
            <a:chOff x="1295400" y="3594517"/>
            <a:chExt cx="6477000" cy="1815683"/>
          </a:xfrm>
          <a:solidFill>
            <a:srgbClr val="00B050"/>
          </a:solidFill>
        </p:grpSpPr>
        <p:grpSp>
          <p:nvGrpSpPr>
            <p:cNvPr id="2" name="Group 706"/>
            <p:cNvGrpSpPr/>
            <p:nvPr/>
          </p:nvGrpSpPr>
          <p:grpSpPr>
            <a:xfrm>
              <a:off x="1295400" y="3594517"/>
              <a:ext cx="6477000" cy="1815683"/>
              <a:chOff x="381000" y="76200"/>
              <a:chExt cx="6477000" cy="1815683"/>
            </a:xfrm>
            <a:grpFill/>
          </p:grpSpPr>
          <p:sp>
            <p:nvSpPr>
              <p:cNvPr id="595" name="Oval 594"/>
              <p:cNvSpPr/>
              <p:nvPr/>
            </p:nvSpPr>
            <p:spPr bwMode="auto">
              <a:xfrm>
                <a:off x="409249" y="1158607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/>
              <p:cNvSpPr/>
              <p:nvPr/>
            </p:nvSpPr>
            <p:spPr bwMode="auto">
              <a:xfrm>
                <a:off x="727903" y="1158607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/>
              <p:cNvSpPr/>
              <p:nvPr/>
            </p:nvSpPr>
            <p:spPr bwMode="auto">
              <a:xfrm>
                <a:off x="1046558" y="1158607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/>
              <p:nvPr/>
            </p:nvSpPr>
            <p:spPr bwMode="auto">
              <a:xfrm>
                <a:off x="1428943" y="1237536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 bwMode="auto">
              <a:xfrm>
                <a:off x="1875060" y="1298642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/>
              <p:cNvSpPr/>
              <p:nvPr/>
            </p:nvSpPr>
            <p:spPr bwMode="auto">
              <a:xfrm>
                <a:off x="2484929" y="1388870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1" name="Straight Arrow Connector 600"/>
              <p:cNvCxnSpPr>
                <a:stCxn id="595" idx="6"/>
                <a:endCxn id="596" idx="1"/>
              </p:cNvCxnSpPr>
              <p:nvPr/>
            </p:nvCxnSpPr>
            <p:spPr bwMode="auto">
              <a:xfrm flipV="1">
                <a:off x="564150" y="1182693"/>
                <a:ext cx="186438" cy="58151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2" name="Straight Arrow Connector 601"/>
              <p:cNvCxnSpPr>
                <a:stCxn id="596" idx="6"/>
                <a:endCxn id="597" idx="2"/>
              </p:cNvCxnSpPr>
              <p:nvPr/>
            </p:nvCxnSpPr>
            <p:spPr bwMode="auto">
              <a:xfrm>
                <a:off x="882804" y="1240844"/>
                <a:ext cx="163753" cy="1273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3" name="Straight Arrow Connector 602"/>
              <p:cNvCxnSpPr>
                <a:stCxn id="597" idx="6"/>
                <a:endCxn id="598" idx="1"/>
              </p:cNvCxnSpPr>
              <p:nvPr/>
            </p:nvCxnSpPr>
            <p:spPr bwMode="auto">
              <a:xfrm>
                <a:off x="1201459" y="1240844"/>
                <a:ext cx="250169" cy="2077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4" name="Straight Arrow Connector 603"/>
              <p:cNvCxnSpPr>
                <a:stCxn id="598" idx="6"/>
                <a:endCxn id="599" idx="1"/>
              </p:cNvCxnSpPr>
              <p:nvPr/>
            </p:nvCxnSpPr>
            <p:spPr bwMode="auto">
              <a:xfrm>
                <a:off x="1583844" y="1319773"/>
                <a:ext cx="313900" cy="29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5" name="Straight Arrow Connector 604"/>
              <p:cNvCxnSpPr>
                <a:stCxn id="599" idx="6"/>
              </p:cNvCxnSpPr>
              <p:nvPr/>
            </p:nvCxnSpPr>
            <p:spPr bwMode="auto">
              <a:xfrm>
                <a:off x="2029961" y="1380879"/>
                <a:ext cx="477653" cy="32077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06" name="Oval 605"/>
              <p:cNvSpPr/>
              <p:nvPr/>
            </p:nvSpPr>
            <p:spPr bwMode="auto">
              <a:xfrm>
                <a:off x="381000" y="1434064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/>
              <p:cNvSpPr/>
              <p:nvPr/>
            </p:nvSpPr>
            <p:spPr bwMode="auto">
              <a:xfrm>
                <a:off x="690803" y="1466959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/>
              <p:cNvSpPr/>
              <p:nvPr/>
            </p:nvSpPr>
            <p:spPr bwMode="auto">
              <a:xfrm>
                <a:off x="1000606" y="1476553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/>
              <p:cNvSpPr/>
              <p:nvPr/>
            </p:nvSpPr>
            <p:spPr bwMode="auto">
              <a:xfrm>
                <a:off x="1434331" y="1542343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/>
              <p:cNvSpPr/>
              <p:nvPr/>
            </p:nvSpPr>
            <p:spPr bwMode="auto">
              <a:xfrm>
                <a:off x="1791855" y="1542343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/>
              <p:cNvSpPr/>
              <p:nvPr/>
            </p:nvSpPr>
            <p:spPr bwMode="auto">
              <a:xfrm>
                <a:off x="2101658" y="1664327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2" name="Straight Arrow Connector 611"/>
              <p:cNvCxnSpPr>
                <a:stCxn id="606" idx="6"/>
                <a:endCxn id="607" idx="1"/>
              </p:cNvCxnSpPr>
              <p:nvPr/>
            </p:nvCxnSpPr>
            <p:spPr bwMode="auto">
              <a:xfrm flipV="1">
                <a:off x="535901" y="1491045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3" name="Straight Arrow Connector 612"/>
              <p:cNvCxnSpPr>
                <a:stCxn id="607" idx="6"/>
                <a:endCxn id="608" idx="2"/>
              </p:cNvCxnSpPr>
              <p:nvPr/>
            </p:nvCxnSpPr>
            <p:spPr bwMode="auto">
              <a:xfrm>
                <a:off x="845705" y="1549196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4" name="Straight Arrow Connector 613"/>
              <p:cNvCxnSpPr>
                <a:stCxn id="608" idx="6"/>
                <a:endCxn id="609" idx="1"/>
              </p:cNvCxnSpPr>
              <p:nvPr/>
            </p:nvCxnSpPr>
            <p:spPr bwMode="auto">
              <a:xfrm>
                <a:off x="1155508" y="1558790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5" name="Straight Arrow Connector 614"/>
              <p:cNvCxnSpPr>
                <a:stCxn id="609" idx="6"/>
                <a:endCxn id="610" idx="1"/>
              </p:cNvCxnSpPr>
              <p:nvPr/>
            </p:nvCxnSpPr>
            <p:spPr bwMode="auto">
              <a:xfrm flipV="1">
                <a:off x="1589232" y="1566430"/>
                <a:ext cx="225308" cy="581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6" name="Straight Arrow Connector 615"/>
              <p:cNvCxnSpPr>
                <a:stCxn id="610" idx="6"/>
                <a:endCxn id="611" idx="1"/>
              </p:cNvCxnSpPr>
              <p:nvPr/>
            </p:nvCxnSpPr>
            <p:spPr bwMode="auto">
              <a:xfrm>
                <a:off x="1946756" y="1624579"/>
                <a:ext cx="177586" cy="63835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7" name="Straight Arrow Connector 616"/>
              <p:cNvCxnSpPr>
                <a:stCxn id="611" idx="6"/>
                <a:endCxn id="600" idx="3"/>
              </p:cNvCxnSpPr>
              <p:nvPr/>
            </p:nvCxnSpPr>
            <p:spPr bwMode="auto">
              <a:xfrm flipV="1">
                <a:off x="2256559" y="1529256"/>
                <a:ext cx="251055" cy="21730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18" name="Oval 617"/>
              <p:cNvSpPr/>
              <p:nvPr/>
            </p:nvSpPr>
            <p:spPr bwMode="auto">
              <a:xfrm>
                <a:off x="4913746" y="1379917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/>
              <p:cNvSpPr/>
              <p:nvPr/>
            </p:nvSpPr>
            <p:spPr bwMode="auto">
              <a:xfrm>
                <a:off x="5223549" y="1412811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/>
              <p:cNvSpPr/>
              <p:nvPr/>
            </p:nvSpPr>
            <p:spPr bwMode="auto">
              <a:xfrm>
                <a:off x="5533352" y="1422406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/>
              <p:cNvSpPr/>
              <p:nvPr/>
            </p:nvSpPr>
            <p:spPr bwMode="auto">
              <a:xfrm>
                <a:off x="5967077" y="1488195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/>
              <p:cNvSpPr/>
              <p:nvPr/>
            </p:nvSpPr>
            <p:spPr bwMode="auto">
              <a:xfrm>
                <a:off x="6400800" y="1488195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/>
              <p:cNvSpPr/>
              <p:nvPr/>
            </p:nvSpPr>
            <p:spPr bwMode="auto">
              <a:xfrm>
                <a:off x="6703099" y="1295400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4" name="Straight Arrow Connector 623"/>
              <p:cNvCxnSpPr>
                <a:stCxn id="618" idx="6"/>
                <a:endCxn id="619" idx="1"/>
              </p:cNvCxnSpPr>
              <p:nvPr/>
            </p:nvCxnSpPr>
            <p:spPr bwMode="auto">
              <a:xfrm flipV="1">
                <a:off x="5068647" y="1436898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5" name="Straight Arrow Connector 624"/>
              <p:cNvCxnSpPr>
                <a:stCxn id="619" idx="6"/>
                <a:endCxn id="620" idx="2"/>
              </p:cNvCxnSpPr>
              <p:nvPr/>
            </p:nvCxnSpPr>
            <p:spPr bwMode="auto">
              <a:xfrm>
                <a:off x="5378450" y="1495048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6" name="Straight Arrow Connector 625"/>
              <p:cNvCxnSpPr>
                <a:stCxn id="620" idx="6"/>
                <a:endCxn id="621" idx="1"/>
              </p:cNvCxnSpPr>
              <p:nvPr/>
            </p:nvCxnSpPr>
            <p:spPr bwMode="auto">
              <a:xfrm>
                <a:off x="5688254" y="1504642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7" name="Straight Arrow Connector 626"/>
              <p:cNvCxnSpPr>
                <a:stCxn id="621" idx="6"/>
                <a:endCxn id="622" idx="1"/>
              </p:cNvCxnSpPr>
              <p:nvPr/>
            </p:nvCxnSpPr>
            <p:spPr bwMode="auto">
              <a:xfrm flipV="1">
                <a:off x="6121978" y="1512282"/>
                <a:ext cx="301507" cy="58151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8" name="Straight Arrow Connector 627"/>
              <p:cNvCxnSpPr>
                <a:stCxn id="622" idx="6"/>
                <a:endCxn id="623" idx="3"/>
              </p:cNvCxnSpPr>
              <p:nvPr/>
            </p:nvCxnSpPr>
            <p:spPr bwMode="auto">
              <a:xfrm flipV="1">
                <a:off x="6555701" y="1435786"/>
                <a:ext cx="170083" cy="13464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29" name="Oval 628"/>
              <p:cNvSpPr/>
              <p:nvPr/>
            </p:nvSpPr>
            <p:spPr bwMode="auto">
              <a:xfrm>
                <a:off x="2831023" y="1497147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/>
              <p:cNvSpPr/>
              <p:nvPr/>
            </p:nvSpPr>
            <p:spPr bwMode="auto">
              <a:xfrm>
                <a:off x="3140827" y="1530042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/>
              <p:nvPr/>
            </p:nvSpPr>
            <p:spPr bwMode="auto">
              <a:xfrm>
                <a:off x="3450629" y="1539636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/>
              <p:cNvSpPr/>
              <p:nvPr/>
            </p:nvSpPr>
            <p:spPr bwMode="auto">
              <a:xfrm>
                <a:off x="3884354" y="1605425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/>
              <p:cNvSpPr/>
              <p:nvPr/>
            </p:nvSpPr>
            <p:spPr bwMode="auto">
              <a:xfrm>
                <a:off x="4318078" y="1605425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/>
              <p:cNvSpPr/>
              <p:nvPr/>
            </p:nvSpPr>
            <p:spPr bwMode="auto">
              <a:xfrm>
                <a:off x="4627881" y="1727410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5" name="Straight Arrow Connector 634"/>
              <p:cNvCxnSpPr>
                <a:stCxn id="629" idx="6"/>
                <a:endCxn id="630" idx="1"/>
              </p:cNvCxnSpPr>
              <p:nvPr/>
            </p:nvCxnSpPr>
            <p:spPr bwMode="auto">
              <a:xfrm flipV="1">
                <a:off x="2985924" y="1554128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36" name="Straight Arrow Connector 635"/>
              <p:cNvCxnSpPr>
                <a:stCxn id="630" idx="6"/>
                <a:endCxn id="631" idx="2"/>
              </p:cNvCxnSpPr>
              <p:nvPr/>
            </p:nvCxnSpPr>
            <p:spPr bwMode="auto">
              <a:xfrm>
                <a:off x="3295728" y="1612279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37" name="Straight Arrow Connector 636"/>
              <p:cNvCxnSpPr>
                <a:stCxn id="631" idx="6"/>
                <a:endCxn id="632" idx="1"/>
              </p:cNvCxnSpPr>
              <p:nvPr/>
            </p:nvCxnSpPr>
            <p:spPr bwMode="auto">
              <a:xfrm>
                <a:off x="3605531" y="1621873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38" name="Straight Arrow Connector 637"/>
              <p:cNvCxnSpPr>
                <a:stCxn id="632" idx="6"/>
                <a:endCxn id="633" idx="1"/>
              </p:cNvCxnSpPr>
              <p:nvPr/>
            </p:nvCxnSpPr>
            <p:spPr bwMode="auto">
              <a:xfrm flipV="1">
                <a:off x="4039255" y="1629512"/>
                <a:ext cx="301507" cy="58151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39" name="Straight Arrow Connector 638"/>
              <p:cNvCxnSpPr>
                <a:stCxn id="633" idx="6"/>
                <a:endCxn id="634" idx="1"/>
              </p:cNvCxnSpPr>
              <p:nvPr/>
            </p:nvCxnSpPr>
            <p:spPr bwMode="auto">
              <a:xfrm>
                <a:off x="4472979" y="1687662"/>
                <a:ext cx="177586" cy="63835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40" name="Straight Arrow Connector 639"/>
              <p:cNvCxnSpPr>
                <a:stCxn id="634" idx="7"/>
                <a:endCxn id="618" idx="4"/>
              </p:cNvCxnSpPr>
              <p:nvPr/>
            </p:nvCxnSpPr>
            <p:spPr bwMode="auto">
              <a:xfrm rot="5400000" flipH="1" flipV="1">
                <a:off x="4772094" y="1532394"/>
                <a:ext cx="207107" cy="2311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41" name="Straight Arrow Connector 640"/>
              <p:cNvCxnSpPr>
                <a:endCxn id="629" idx="2"/>
              </p:cNvCxnSpPr>
              <p:nvPr/>
            </p:nvCxnSpPr>
            <p:spPr bwMode="auto">
              <a:xfrm>
                <a:off x="2639830" y="1471107"/>
                <a:ext cx="191193" cy="108277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42" name="Oval 641"/>
              <p:cNvSpPr/>
              <p:nvPr/>
            </p:nvSpPr>
            <p:spPr bwMode="auto">
              <a:xfrm>
                <a:off x="3056467" y="1202723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/>
              <p:cNvSpPr/>
              <p:nvPr/>
            </p:nvSpPr>
            <p:spPr bwMode="auto">
              <a:xfrm>
                <a:off x="3366271" y="1235618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/>
              <p:cNvSpPr/>
              <p:nvPr/>
            </p:nvSpPr>
            <p:spPr bwMode="auto">
              <a:xfrm>
                <a:off x="3676073" y="124521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/>
              <p:cNvSpPr/>
              <p:nvPr/>
            </p:nvSpPr>
            <p:spPr bwMode="auto">
              <a:xfrm>
                <a:off x="4109798" y="13110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/>
              <p:cNvSpPr/>
              <p:nvPr/>
            </p:nvSpPr>
            <p:spPr bwMode="auto">
              <a:xfrm>
                <a:off x="4493299" y="12348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7" name="Straight Arrow Connector 646"/>
              <p:cNvCxnSpPr>
                <a:stCxn id="642" idx="6"/>
                <a:endCxn id="643" idx="1"/>
              </p:cNvCxnSpPr>
              <p:nvPr/>
            </p:nvCxnSpPr>
            <p:spPr bwMode="auto">
              <a:xfrm flipV="1">
                <a:off x="3211369" y="1259704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48" name="Straight Arrow Connector 647"/>
              <p:cNvCxnSpPr>
                <a:stCxn id="643" idx="6"/>
                <a:endCxn id="644" idx="2"/>
              </p:cNvCxnSpPr>
              <p:nvPr/>
            </p:nvCxnSpPr>
            <p:spPr bwMode="auto">
              <a:xfrm>
                <a:off x="3521172" y="1317854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49" name="Straight Arrow Connector 648"/>
              <p:cNvCxnSpPr>
                <a:stCxn id="644" idx="6"/>
                <a:endCxn id="645" idx="1"/>
              </p:cNvCxnSpPr>
              <p:nvPr/>
            </p:nvCxnSpPr>
            <p:spPr bwMode="auto">
              <a:xfrm>
                <a:off x="3830975" y="1327448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0" name="Straight Arrow Connector 649"/>
              <p:cNvCxnSpPr>
                <a:stCxn id="597" idx="6"/>
                <a:endCxn id="673" idx="2"/>
              </p:cNvCxnSpPr>
              <p:nvPr/>
            </p:nvCxnSpPr>
            <p:spPr bwMode="auto">
              <a:xfrm flipV="1">
                <a:off x="1201459" y="338512"/>
                <a:ext cx="320040" cy="902332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1" name="Straight Arrow Connector 650"/>
              <p:cNvCxnSpPr>
                <a:stCxn id="645" idx="6"/>
                <a:endCxn id="646" idx="2"/>
              </p:cNvCxnSpPr>
              <p:nvPr/>
            </p:nvCxnSpPr>
            <p:spPr bwMode="auto">
              <a:xfrm flipV="1">
                <a:off x="4264699" y="1317039"/>
                <a:ext cx="228600" cy="762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52" name="Oval 651"/>
              <p:cNvSpPr/>
              <p:nvPr/>
            </p:nvSpPr>
            <p:spPr bwMode="auto">
              <a:xfrm>
                <a:off x="3056467" y="974123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/>
              <p:cNvSpPr/>
              <p:nvPr/>
            </p:nvSpPr>
            <p:spPr bwMode="auto">
              <a:xfrm>
                <a:off x="3366271" y="1007018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/>
              <p:cNvSpPr/>
              <p:nvPr/>
            </p:nvSpPr>
            <p:spPr bwMode="auto">
              <a:xfrm>
                <a:off x="3676073" y="101661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/>
              <p:cNvSpPr/>
              <p:nvPr/>
            </p:nvSpPr>
            <p:spPr bwMode="auto">
              <a:xfrm>
                <a:off x="4109798" y="10824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6" name="Straight Arrow Connector 655"/>
              <p:cNvCxnSpPr>
                <a:stCxn id="652" idx="6"/>
                <a:endCxn id="653" idx="1"/>
              </p:cNvCxnSpPr>
              <p:nvPr/>
            </p:nvCxnSpPr>
            <p:spPr bwMode="auto">
              <a:xfrm flipV="1">
                <a:off x="3211369" y="1031104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7" name="Straight Arrow Connector 656"/>
              <p:cNvCxnSpPr>
                <a:stCxn id="653" idx="6"/>
                <a:endCxn id="654" idx="2"/>
              </p:cNvCxnSpPr>
              <p:nvPr/>
            </p:nvCxnSpPr>
            <p:spPr bwMode="auto">
              <a:xfrm>
                <a:off x="3521172" y="1089254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8" name="Straight Arrow Connector 657"/>
              <p:cNvCxnSpPr>
                <a:stCxn id="654" idx="6"/>
                <a:endCxn id="655" idx="1"/>
              </p:cNvCxnSpPr>
              <p:nvPr/>
            </p:nvCxnSpPr>
            <p:spPr bwMode="auto">
              <a:xfrm>
                <a:off x="3830975" y="1098848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59" name="Oval 658"/>
              <p:cNvSpPr/>
              <p:nvPr/>
            </p:nvSpPr>
            <p:spPr bwMode="auto">
              <a:xfrm>
                <a:off x="3056467" y="794048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/>
              <p:cNvSpPr/>
              <p:nvPr/>
            </p:nvSpPr>
            <p:spPr bwMode="auto">
              <a:xfrm>
                <a:off x="3366271" y="826943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/>
              <p:cNvSpPr/>
              <p:nvPr/>
            </p:nvSpPr>
            <p:spPr bwMode="auto">
              <a:xfrm>
                <a:off x="3676073" y="836537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/>
              <p:cNvSpPr/>
              <p:nvPr/>
            </p:nvSpPr>
            <p:spPr bwMode="auto">
              <a:xfrm>
                <a:off x="4109798" y="902327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3" name="Straight Arrow Connector 662"/>
              <p:cNvCxnSpPr>
                <a:stCxn id="659" idx="6"/>
                <a:endCxn id="660" idx="1"/>
              </p:cNvCxnSpPr>
              <p:nvPr/>
            </p:nvCxnSpPr>
            <p:spPr bwMode="auto">
              <a:xfrm flipV="1">
                <a:off x="3211369" y="851029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64" name="Straight Arrow Connector 663"/>
              <p:cNvCxnSpPr>
                <a:stCxn id="660" idx="6"/>
                <a:endCxn id="661" idx="2"/>
              </p:cNvCxnSpPr>
              <p:nvPr/>
            </p:nvCxnSpPr>
            <p:spPr bwMode="auto">
              <a:xfrm>
                <a:off x="3521172" y="909179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65" name="Straight Arrow Connector 664"/>
              <p:cNvCxnSpPr>
                <a:stCxn id="661" idx="6"/>
                <a:endCxn id="662" idx="1"/>
              </p:cNvCxnSpPr>
              <p:nvPr/>
            </p:nvCxnSpPr>
            <p:spPr bwMode="auto">
              <a:xfrm>
                <a:off x="3830975" y="918773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66" name="Oval 665"/>
              <p:cNvSpPr/>
              <p:nvPr/>
            </p:nvSpPr>
            <p:spPr bwMode="auto">
              <a:xfrm>
                <a:off x="1521037" y="460527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/>
              <p:nvPr/>
            </p:nvSpPr>
            <p:spPr bwMode="auto">
              <a:xfrm>
                <a:off x="1830841" y="49342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/>
              <p:cNvSpPr/>
              <p:nvPr/>
            </p:nvSpPr>
            <p:spPr bwMode="auto">
              <a:xfrm>
                <a:off x="2140643" y="503016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/>
              <p:cNvSpPr/>
              <p:nvPr/>
            </p:nvSpPr>
            <p:spPr bwMode="auto">
              <a:xfrm>
                <a:off x="2574368" y="568806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0" name="Straight Arrow Connector 669"/>
              <p:cNvCxnSpPr>
                <a:stCxn id="666" idx="6"/>
                <a:endCxn id="667" idx="1"/>
              </p:cNvCxnSpPr>
              <p:nvPr/>
            </p:nvCxnSpPr>
            <p:spPr bwMode="auto">
              <a:xfrm flipV="1">
                <a:off x="1675939" y="517508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71" name="Straight Arrow Connector 670"/>
              <p:cNvCxnSpPr>
                <a:stCxn id="667" idx="6"/>
                <a:endCxn id="668" idx="2"/>
              </p:cNvCxnSpPr>
              <p:nvPr/>
            </p:nvCxnSpPr>
            <p:spPr bwMode="auto">
              <a:xfrm>
                <a:off x="1985742" y="575658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72" name="Straight Arrow Connector 671"/>
              <p:cNvCxnSpPr>
                <a:stCxn id="668" idx="6"/>
                <a:endCxn id="669" idx="1"/>
              </p:cNvCxnSpPr>
              <p:nvPr/>
            </p:nvCxnSpPr>
            <p:spPr bwMode="auto">
              <a:xfrm>
                <a:off x="2295545" y="585252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73" name="Oval 672"/>
              <p:cNvSpPr/>
              <p:nvPr/>
            </p:nvSpPr>
            <p:spPr bwMode="auto">
              <a:xfrm>
                <a:off x="1521499" y="256275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/>
              <p:cNvSpPr/>
              <p:nvPr/>
            </p:nvSpPr>
            <p:spPr bwMode="auto">
              <a:xfrm>
                <a:off x="1831303" y="289170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/>
              <p:cNvSpPr/>
              <p:nvPr/>
            </p:nvSpPr>
            <p:spPr bwMode="auto">
              <a:xfrm>
                <a:off x="2141105" y="298764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/>
              <p:nvPr/>
            </p:nvSpPr>
            <p:spPr bwMode="auto">
              <a:xfrm>
                <a:off x="2574830" y="364554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7" name="Straight Arrow Connector 676"/>
              <p:cNvCxnSpPr>
                <a:stCxn id="673" idx="6"/>
                <a:endCxn id="674" idx="1"/>
              </p:cNvCxnSpPr>
              <p:nvPr/>
            </p:nvCxnSpPr>
            <p:spPr bwMode="auto">
              <a:xfrm flipV="1">
                <a:off x="1676401" y="313256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78" name="Straight Arrow Connector 677"/>
              <p:cNvCxnSpPr>
                <a:stCxn id="674" idx="6"/>
                <a:endCxn id="675" idx="2"/>
              </p:cNvCxnSpPr>
              <p:nvPr/>
            </p:nvCxnSpPr>
            <p:spPr bwMode="auto">
              <a:xfrm>
                <a:off x="1986204" y="371406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79" name="Straight Arrow Connector 678"/>
              <p:cNvCxnSpPr>
                <a:stCxn id="675" idx="6"/>
                <a:endCxn id="676" idx="1"/>
              </p:cNvCxnSpPr>
              <p:nvPr/>
            </p:nvCxnSpPr>
            <p:spPr bwMode="auto">
              <a:xfrm>
                <a:off x="2296007" y="381000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80" name="Oval 679"/>
              <p:cNvSpPr/>
              <p:nvPr/>
            </p:nvSpPr>
            <p:spPr bwMode="auto">
              <a:xfrm>
                <a:off x="1521499" y="76200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 bwMode="auto">
              <a:xfrm>
                <a:off x="1831303" y="109095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/>
              <p:cNvSpPr/>
              <p:nvPr/>
            </p:nvSpPr>
            <p:spPr bwMode="auto">
              <a:xfrm>
                <a:off x="2141105" y="118689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/>
              <p:cNvSpPr/>
              <p:nvPr/>
            </p:nvSpPr>
            <p:spPr bwMode="auto">
              <a:xfrm>
                <a:off x="2574830" y="184479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4" name="Straight Arrow Connector 683"/>
              <p:cNvCxnSpPr>
                <a:stCxn id="680" idx="6"/>
                <a:endCxn id="681" idx="1"/>
              </p:cNvCxnSpPr>
              <p:nvPr/>
            </p:nvCxnSpPr>
            <p:spPr bwMode="auto">
              <a:xfrm flipV="1">
                <a:off x="1676401" y="133181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5" name="Straight Arrow Connector 684"/>
              <p:cNvCxnSpPr>
                <a:stCxn id="681" idx="6"/>
                <a:endCxn id="682" idx="2"/>
              </p:cNvCxnSpPr>
              <p:nvPr/>
            </p:nvCxnSpPr>
            <p:spPr bwMode="auto">
              <a:xfrm>
                <a:off x="1986204" y="191331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6" name="Straight Arrow Connector 685"/>
              <p:cNvCxnSpPr>
                <a:stCxn id="682" idx="6"/>
                <a:endCxn id="683" idx="1"/>
              </p:cNvCxnSpPr>
              <p:nvPr/>
            </p:nvCxnSpPr>
            <p:spPr bwMode="auto">
              <a:xfrm>
                <a:off x="2296007" y="200925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7" name="Straight Arrow Connector 686"/>
              <p:cNvCxnSpPr>
                <a:stCxn id="655" idx="6"/>
                <a:endCxn id="646" idx="1"/>
              </p:cNvCxnSpPr>
              <p:nvPr/>
            </p:nvCxnSpPr>
            <p:spPr bwMode="auto">
              <a:xfrm>
                <a:off x="4264699" y="1164639"/>
                <a:ext cx="251285" cy="942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8" name="Straight Arrow Connector 687"/>
              <p:cNvCxnSpPr>
                <a:stCxn id="669" idx="6"/>
                <a:endCxn id="692" idx="2"/>
              </p:cNvCxnSpPr>
              <p:nvPr/>
            </p:nvCxnSpPr>
            <p:spPr bwMode="auto">
              <a:xfrm>
                <a:off x="2729269" y="651043"/>
                <a:ext cx="1687830" cy="20879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9" name="Straight Arrow Connector 688"/>
              <p:cNvCxnSpPr>
                <a:stCxn id="676" idx="6"/>
                <a:endCxn id="690" idx="3"/>
              </p:cNvCxnSpPr>
              <p:nvPr/>
            </p:nvCxnSpPr>
            <p:spPr bwMode="auto">
              <a:xfrm flipV="1">
                <a:off x="2729731" y="404392"/>
                <a:ext cx="248322" cy="4239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90" name="Oval 689"/>
              <p:cNvSpPr/>
              <p:nvPr/>
            </p:nvSpPr>
            <p:spPr bwMode="auto">
              <a:xfrm>
                <a:off x="2955368" y="264006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1" name="Straight Arrow Connector 690"/>
              <p:cNvCxnSpPr>
                <a:stCxn id="683" idx="6"/>
                <a:endCxn id="690" idx="2"/>
              </p:cNvCxnSpPr>
              <p:nvPr/>
            </p:nvCxnSpPr>
            <p:spPr bwMode="auto">
              <a:xfrm>
                <a:off x="2729731" y="266716"/>
                <a:ext cx="225637" cy="79527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92" name="Oval 691"/>
              <p:cNvSpPr/>
              <p:nvPr/>
            </p:nvSpPr>
            <p:spPr bwMode="auto">
              <a:xfrm>
                <a:off x="4417099" y="7776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3" name="Straight Arrow Connector 692"/>
              <p:cNvCxnSpPr>
                <a:stCxn id="662" idx="6"/>
                <a:endCxn id="692" idx="3"/>
              </p:cNvCxnSpPr>
              <p:nvPr/>
            </p:nvCxnSpPr>
            <p:spPr bwMode="auto">
              <a:xfrm flipV="1">
                <a:off x="4264699" y="917988"/>
                <a:ext cx="175085" cy="6657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94" name="Straight Arrow Connector 693"/>
              <p:cNvCxnSpPr>
                <a:stCxn id="690" idx="5"/>
                <a:endCxn id="695" idx="1"/>
              </p:cNvCxnSpPr>
              <p:nvPr/>
            </p:nvCxnSpPr>
            <p:spPr bwMode="auto">
              <a:xfrm rot="16200000" flipH="1">
                <a:off x="3717436" y="-225460"/>
                <a:ext cx="244897" cy="15046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95" name="Oval 694"/>
              <p:cNvSpPr/>
              <p:nvPr/>
            </p:nvSpPr>
            <p:spPr bwMode="auto">
              <a:xfrm>
                <a:off x="4569499" y="6252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6" name="Straight Arrow Connector 695"/>
              <p:cNvCxnSpPr>
                <a:stCxn id="692" idx="6"/>
                <a:endCxn id="695" idx="4"/>
              </p:cNvCxnSpPr>
              <p:nvPr/>
            </p:nvCxnSpPr>
            <p:spPr bwMode="auto">
              <a:xfrm flipV="1">
                <a:off x="4572000" y="789675"/>
                <a:ext cx="74950" cy="7016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97" name="Oval 696"/>
              <p:cNvSpPr/>
              <p:nvPr/>
            </p:nvSpPr>
            <p:spPr bwMode="auto">
              <a:xfrm>
                <a:off x="4721899" y="9300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8" name="Straight Arrow Connector 697"/>
              <p:cNvCxnSpPr>
                <a:stCxn id="646" idx="5"/>
                <a:endCxn id="697" idx="4"/>
              </p:cNvCxnSpPr>
              <p:nvPr/>
            </p:nvCxnSpPr>
            <p:spPr bwMode="auto">
              <a:xfrm rot="5400000" flipH="1" flipV="1">
                <a:off x="4572075" y="1147914"/>
                <a:ext cx="280713" cy="173835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99" name="Straight Arrow Connector 698"/>
              <p:cNvCxnSpPr>
                <a:stCxn id="695" idx="5"/>
                <a:endCxn id="697" idx="0"/>
              </p:cNvCxnSpPr>
              <p:nvPr/>
            </p:nvCxnSpPr>
            <p:spPr bwMode="auto">
              <a:xfrm rot="16200000" flipH="1">
                <a:off x="4668325" y="798977"/>
                <a:ext cx="164414" cy="97635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0" name="Straight Arrow Connector 699"/>
              <p:cNvCxnSpPr>
                <a:stCxn id="597" idx="6"/>
                <a:endCxn id="680" idx="3"/>
              </p:cNvCxnSpPr>
              <p:nvPr/>
            </p:nvCxnSpPr>
            <p:spPr bwMode="auto">
              <a:xfrm flipV="1">
                <a:off x="1201459" y="216586"/>
                <a:ext cx="342725" cy="102425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1" name="Straight Arrow Connector 700"/>
              <p:cNvCxnSpPr>
                <a:stCxn id="597" idx="6"/>
                <a:endCxn id="666" idx="2"/>
              </p:cNvCxnSpPr>
              <p:nvPr/>
            </p:nvCxnSpPr>
            <p:spPr bwMode="auto">
              <a:xfrm flipV="1">
                <a:off x="1201459" y="542764"/>
                <a:ext cx="319578" cy="69808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2" name="Straight Arrow Connector 701"/>
              <p:cNvCxnSpPr>
                <a:stCxn id="629" idx="7"/>
                <a:endCxn id="659" idx="2"/>
              </p:cNvCxnSpPr>
              <p:nvPr/>
            </p:nvCxnSpPr>
            <p:spPr bwMode="auto">
              <a:xfrm rot="5400000" flipH="1" flipV="1">
                <a:off x="2687379" y="1152146"/>
                <a:ext cx="644949" cy="9322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3" name="Straight Arrow Connector 702"/>
              <p:cNvCxnSpPr>
                <a:stCxn id="629" idx="7"/>
                <a:endCxn id="652" idx="2"/>
              </p:cNvCxnSpPr>
              <p:nvPr/>
            </p:nvCxnSpPr>
            <p:spPr bwMode="auto">
              <a:xfrm rot="5400000" flipH="1" flipV="1">
                <a:off x="2777416" y="1242183"/>
                <a:ext cx="464874" cy="9322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4" name="Straight Arrow Connector 703"/>
              <p:cNvCxnSpPr>
                <a:stCxn id="629" idx="7"/>
                <a:endCxn id="642" idx="2"/>
              </p:cNvCxnSpPr>
              <p:nvPr/>
            </p:nvCxnSpPr>
            <p:spPr bwMode="auto">
              <a:xfrm rot="5400000" flipH="1" flipV="1">
                <a:off x="2891716" y="1356483"/>
                <a:ext cx="236274" cy="9322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43" name="Straight Arrow Connector 342"/>
            <p:cNvCxnSpPr>
              <a:stCxn id="697" idx="6"/>
              <a:endCxn id="623" idx="2"/>
            </p:cNvCxnSpPr>
            <p:nvPr/>
          </p:nvCxnSpPr>
          <p:spPr bwMode="auto">
            <a:xfrm>
              <a:off x="5791200" y="4530556"/>
              <a:ext cx="1826299" cy="365398"/>
            </a:xfrm>
            <a:prstGeom prst="straightConnector1">
              <a:avLst/>
            </a:prstGeom>
            <a:grpFill/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48" name="Straight Arrow Connector 347"/>
          <p:cNvCxnSpPr/>
          <p:nvPr/>
        </p:nvCxnSpPr>
        <p:spPr bwMode="auto">
          <a:xfrm flipV="1">
            <a:off x="4953000" y="1905001"/>
            <a:ext cx="1143000" cy="761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327611" y="5982379"/>
            <a:ext cx="8780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Difficult to map this onto </a:t>
            </a:r>
            <a:br>
              <a:rPr lang="en-US" sz="2400" i="1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</a:br>
            <a:r>
              <a:rPr lang="en-US" sz="2400" i="1" dirty="0" smtClean="0">
                <a:solidFill>
                  <a:srgbClr val="800000"/>
                </a:solidFill>
                <a:latin typeface="Arial"/>
                <a:cs typeface="Arial"/>
                <a:sym typeface="Wingdings"/>
              </a:rPr>
              <a:t>von Neumann machine and imperative programming language </a:t>
            </a:r>
            <a:endParaRPr lang="en-US" sz="2400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499303" y="4177078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709162" y="3692613"/>
            <a:ext cx="6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275856" y="3284984"/>
            <a:ext cx="0" cy="23042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275856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Invoke middle</a:t>
            </a:r>
            <a:endParaRPr lang="en-US" i="1" dirty="0"/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5796136" y="3284984"/>
            <a:ext cx="0" cy="23042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5796136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Invoke inner</a:t>
            </a:r>
            <a:endParaRPr lang="en-US" i="1" dirty="0"/>
          </a:p>
        </p:txBody>
      </p:sp>
      <p:cxnSp>
        <p:nvCxnSpPr>
          <p:cNvPr id="131" name="Straight Arrow Connector 347"/>
          <p:cNvCxnSpPr/>
          <p:nvPr/>
        </p:nvCxnSpPr>
        <p:spPr bwMode="auto">
          <a:xfrm flipV="1">
            <a:off x="2348731" y="1905000"/>
            <a:ext cx="1143000" cy="761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2"/>
    </mc:Choice>
    <mc:Fallback xmlns="">
      <p:transition xmlns:p14="http://schemas.microsoft.com/office/powerpoint/2010/main" spd="slow" advTm="580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165304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395536" y="4839816"/>
            <a:ext cx="1656000" cy="792088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rial"/>
                <a:cs typeface="Arial"/>
              </a:rPr>
              <a:t>Overhead</a:t>
            </a:r>
            <a:endParaRPr lang="ko-KR" altLang="en-US" dirty="0">
              <a:latin typeface="Arial"/>
              <a:cs typeface="Arial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395536" y="2204864"/>
            <a:ext cx="1656184" cy="79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rial"/>
                <a:cs typeface="Arial"/>
              </a:rPr>
              <a:t>Exploitability</a:t>
            </a:r>
            <a:endParaRPr lang="ko-KR" alt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227636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/>
                <a:cs typeface="Arial"/>
              </a:rPr>
              <a:t>What type of parallelism is supported by the target platform?</a:t>
            </a:r>
          </a:p>
          <a:p>
            <a:r>
              <a:rPr lang="en-US" altLang="ko-KR" sz="2000" dirty="0" smtClean="0">
                <a:latin typeface="Arial"/>
                <a:cs typeface="Arial"/>
              </a:rPr>
              <a:t>  </a:t>
            </a:r>
            <a:r>
              <a:rPr lang="en-US" altLang="ko-KR" dirty="0" smtClean="0">
                <a:latin typeface="Arial"/>
                <a:cs typeface="Arial"/>
              </a:rPr>
              <a:t>e.g. </a:t>
            </a:r>
            <a:r>
              <a:rPr lang="en-US" altLang="ko-KR" dirty="0">
                <a:latin typeface="Arial"/>
                <a:cs typeface="Arial"/>
              </a:rPr>
              <a:t>Thread Level (TLP</a:t>
            </a:r>
            <a:r>
              <a:rPr lang="en-US" altLang="ko-KR" dirty="0" smtClean="0">
                <a:latin typeface="Arial"/>
                <a:cs typeface="Arial"/>
              </a:rPr>
              <a:t>), Data Level (DLP), </a:t>
            </a:r>
            <a:r>
              <a:rPr lang="en-US" altLang="ko-KR" dirty="0">
                <a:latin typeface="Arial"/>
                <a:cs typeface="Arial"/>
              </a:rPr>
              <a:t>Instruction Level (ILP</a:t>
            </a:r>
            <a:r>
              <a:rPr lang="en-US" altLang="ko-KR" dirty="0" smtClean="0">
                <a:latin typeface="Arial"/>
                <a:cs typeface="Arial"/>
              </a:rPr>
              <a:t>)</a:t>
            </a:r>
            <a:endParaRPr lang="ko-KR" alt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3759423"/>
            <a:ext cx="577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/>
                <a:cs typeface="Arial"/>
              </a:rPr>
              <a:t>How many cores are available for parallelization?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395536" y="3573016"/>
            <a:ext cx="1656000" cy="792000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rial"/>
                <a:cs typeface="Arial"/>
              </a:rPr>
              <a:t>Resource</a:t>
            </a:r>
            <a:br>
              <a:rPr lang="en-US" altLang="ko-KR" dirty="0" smtClean="0">
                <a:latin typeface="Arial"/>
                <a:cs typeface="Arial"/>
              </a:rPr>
            </a:br>
            <a:r>
              <a:rPr lang="en-US" altLang="ko-KR" dirty="0" smtClean="0">
                <a:latin typeface="Arial"/>
                <a:cs typeface="Arial"/>
              </a:rPr>
              <a:t>Constraints</a:t>
            </a:r>
            <a:endParaRPr lang="ko-KR" alt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4898618"/>
            <a:ext cx="6072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/>
                <a:cs typeface="Arial"/>
              </a:rPr>
              <a:t>Do overheads eclipse the benefit of the parallelism?</a:t>
            </a:r>
            <a:br>
              <a:rPr lang="en-US" altLang="ko-KR" sz="2000" dirty="0" smtClean="0">
                <a:latin typeface="Arial"/>
                <a:cs typeface="Arial"/>
              </a:rPr>
            </a:br>
            <a:r>
              <a:rPr lang="en-US" altLang="ko-KR" sz="2000" dirty="0" smtClean="0">
                <a:latin typeface="Arial"/>
                <a:cs typeface="Arial"/>
              </a:rPr>
              <a:t>   e.g. scheduling, communication, synchronization</a:t>
            </a:r>
            <a:endParaRPr lang="ko-KR" altLang="en-US" sz="2000" dirty="0"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3200" dirty="0" smtClean="0"/>
              <a:t>CPA Problem #2:</a:t>
            </a:r>
            <a:br>
              <a:rPr lang="en-US" sz="3200" dirty="0" smtClean="0"/>
            </a:br>
            <a:r>
              <a:rPr lang="en-US" altLang="ko-KR" sz="2600" dirty="0" smtClean="0"/>
              <a:t>Key </a:t>
            </a:r>
            <a:r>
              <a:rPr lang="en-US" sz="2600" dirty="0" smtClean="0"/>
              <a:t>Parallelization Constraints Are Ignored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66"/>
    </mc:Choice>
    <mc:Fallback xmlns="">
      <p:transition xmlns:p14="http://schemas.microsoft.com/office/powerpoint/2010/main" spd="slow" advTm="642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n"/>
            </a:pPr>
            <a:r>
              <a:rPr lang="en-US" sz="2800" dirty="0"/>
              <a:t>Background: Critical Path </a:t>
            </a:r>
            <a:r>
              <a:rPr lang="en-US" sz="2800" dirty="0" smtClean="0"/>
              <a:t>Analysis</a:t>
            </a:r>
            <a:endParaRPr lang="en-US" sz="2800" dirty="0"/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n"/>
            </a:pPr>
            <a:r>
              <a:rPr lang="en-US" sz="2800" b="1" dirty="0" smtClean="0">
                <a:solidFill>
                  <a:srgbClr val="C00000"/>
                </a:solidFill>
              </a:rPr>
              <a:t>How Kismet Works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95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8"/>
    </mc:Choice>
    <mc:Fallback xmlns="">
      <p:transition xmlns:p14="http://schemas.microsoft.com/office/powerpoint/2010/main" spd="slow" advTm="100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Questions in Parallel Software Engineering</a:t>
            </a:r>
            <a:endParaRPr lang="ko-KR" altLang="en-US" sz="28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915472" y="6248400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03120" y="1517883"/>
            <a:ext cx="6763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I heard about these new-fangled multicore chips. </a:t>
            </a:r>
            <a:br>
              <a:rPr lang="en-US" altLang="ko-KR" sz="2400" dirty="0" smtClean="0"/>
            </a:br>
            <a:r>
              <a:rPr lang="en-US" altLang="ko-KR" sz="2400" dirty="0" smtClean="0"/>
              <a:t>How much faster will PowerPoint be with 128 cores?</a:t>
            </a:r>
            <a:endParaRPr lang="ko-KR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103120" y="2670011"/>
            <a:ext cx="673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We wasted 3 months for 0.5% parallel speedup. </a:t>
            </a:r>
          </a:p>
          <a:p>
            <a:r>
              <a:rPr lang="en-US" altLang="ko-KR" sz="2400" dirty="0" smtClean="0"/>
              <a:t>Can’t we get parallel performance estimates earlier?</a:t>
            </a:r>
            <a:endParaRPr lang="ko-KR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103120" y="3861048"/>
            <a:ext cx="5690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How can I set the parallel performance goals</a:t>
            </a:r>
            <a:br>
              <a:rPr lang="en-US" altLang="ko-KR" sz="2400" dirty="0" smtClean="0"/>
            </a:br>
            <a:r>
              <a:rPr lang="en-US" altLang="ko-KR" sz="2400" dirty="0" smtClean="0"/>
              <a:t>for my intern, </a:t>
            </a:r>
            <a:r>
              <a:rPr lang="en-US" altLang="ko-KR" sz="2400" dirty="0" err="1" smtClean="0"/>
              <a:t>Asok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103120" y="4941168"/>
            <a:ext cx="5538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Dilbert asked me to achieve 128X speedup.</a:t>
            </a:r>
            <a:br>
              <a:rPr lang="en-US" altLang="ko-KR" sz="2400" dirty="0" smtClean="0"/>
            </a:br>
            <a:r>
              <a:rPr lang="en-US" altLang="ko-KR" sz="2400" dirty="0" smtClean="0"/>
              <a:t>How can I convince him it is impossible</a:t>
            </a:r>
            <a:br>
              <a:rPr lang="en-US" altLang="ko-KR" sz="2400" dirty="0" smtClean="0"/>
            </a:br>
            <a:r>
              <a:rPr lang="en-US" altLang="ko-KR" sz="2400" dirty="0" smtClean="0"/>
              <a:t>without changing the algorithm?</a:t>
            </a: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7920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38" y="5085184"/>
            <a:ext cx="933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933056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669186"/>
            <a:ext cx="771109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54"/>
    </mc:Choice>
    <mc:Fallback xmlns="">
      <p:transition xmlns:p14="http://schemas.microsoft.com/office/powerpoint/2010/main" spd="slow" advTm="794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3"/>
          <p:cNvSpPr/>
          <p:nvPr/>
        </p:nvSpPr>
        <p:spPr bwMode="auto">
          <a:xfrm>
            <a:off x="3995936" y="1988840"/>
            <a:ext cx="4536504" cy="41044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직사각형 33"/>
          <p:cNvSpPr/>
          <p:nvPr/>
        </p:nvSpPr>
        <p:spPr bwMode="auto">
          <a:xfrm>
            <a:off x="4237417" y="2708920"/>
            <a:ext cx="1872208" cy="30963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</p:txBody>
      </p:sp>
      <p:sp>
        <p:nvSpPr>
          <p:cNvPr id="31" name="직사각형 30"/>
          <p:cNvSpPr/>
          <p:nvPr/>
        </p:nvSpPr>
        <p:spPr bwMode="auto">
          <a:xfrm>
            <a:off x="6462776" y="2743238"/>
            <a:ext cx="1872208" cy="30963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75" y="485800"/>
            <a:ext cx="8716963" cy="1143000"/>
          </a:xfrm>
        </p:spPr>
        <p:txBody>
          <a:bodyPr/>
          <a:lstStyle/>
          <a:p>
            <a:r>
              <a:rPr lang="en-US" sz="2800" dirty="0" smtClean="0"/>
              <a:t>Kismet Extends CPA </a:t>
            </a:r>
            <a:br>
              <a:rPr lang="en-US" sz="2800" dirty="0" smtClean="0"/>
            </a:br>
            <a:r>
              <a:rPr lang="en-US" sz="2800" dirty="0" smtClean="0"/>
              <a:t>to Provide Practical Speedup Estimates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82205" y="2973432"/>
            <a:ext cx="1776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/>
              <a:t>Parallelization</a:t>
            </a:r>
            <a:br>
              <a:rPr lang="en-US" altLang="ko-KR" sz="2000" b="1" dirty="0" smtClean="0"/>
            </a:br>
            <a:r>
              <a:rPr lang="en-US" altLang="ko-KR" sz="2000" b="1" dirty="0" smtClean="0"/>
              <a:t>Planner</a:t>
            </a:r>
            <a:endParaRPr lang="ko-KR" alt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02175" y="2132856"/>
            <a:ext cx="112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Kismet</a:t>
            </a:r>
            <a:endParaRPr lang="ko-KR" altLang="en-US" sz="2400" b="1" dirty="0"/>
          </a:p>
        </p:txBody>
      </p:sp>
      <p:sp>
        <p:nvSpPr>
          <p:cNvPr id="78850" name="AutoShape 2" descr="data:image/jpg;base64,/9j/4AAQSkZJRgABAQAAAQABAAD/2wCEAAkGBhQQEBAQEBIQEBIVEBAPDw8QEBAUDw8PFRAVFBQQFBIXGyYeFxkkGRIUHy8gIycpLCwsFR4xNTAqNSYrLCkBCQoKDgwOGg8PGikfHxwqKSksLCkpKSopKSkpKSwpKSkpKSksKSkpKSkpKSkpKSksKSkpLCkpKSkpLCksLC01LP/AABEIAMMBAwMBIgACEQEDEQH/xAAcAAAABwEBAAAAAAAAAAAAAAAAAQIDBAUHBgj/xABCEAABAwIDBAgDBgUCBQUAAAABAAIRAwQSITEFBkFRBxMiYXGBobEykdEUUmJywfAjQoKispLhJDNDU2MVFmSD8f/EABoBAAIDAQEAAAAAAAAAAAAAAAAEAgMFAQb/xAAoEQACAQQCAQQCAgMAAAAAAAAAAQIDBBEhEjEFEyIyQTNxFVEjQoH/2gAMAwEAAhEDEQA/ANvlCUSCADlCUSCADlESjRFAAlHKJBAByhKJBAByhKJBAByhKJBAYAUJQQUcsM4CM8Eh9TDnw4pZHkqDee7qNYRTHiRMjMaKmvU9OHJk6cOciY/eOkHYS8A85Ee6dZtykf8AqM/1D6rNH2pOZzJ1HBEKJGgjwXnn5Zpm7DxcZxzk1Nl8w6PH+oJ0P5GfNZWKr25h7x4J2ntatwq1Pmr4+aX+yK34iS+LNQNXx8kAfFZw3eOsMuscfMrrt3rmq+mDV18T3p+38iqzxGLEa9lOkstouZQg555eybxTzTpdl3LQTTEd/YTXfL1JVTeb2W9Gr1VStSaYnN7RGcQZKG823G2dvUrEgEMcWDm4NJA9F5o23tZ1zXqV6meJziBrAJmE1CnyKJVMHp6lvDbvPZuKDvy1Wn9VKZdB/wALh5FeT6F3UYJY9zT+EwrK33vvKfw3VbwxmFJ0GRVbB6ka6EmpU0g/NedrLpUvaWrus/O9y0foz37rbTqVm1adNopsY6QXcXEcfBVzp8USp1Ms0USgjBQVIxkJBBBdOAhGCixJJCAFY0IlBrckCgAQggCggA5RFJcEYKADGWqBQOaMCEAJQB5oVHxHeUgiShvCyR22K6wSiNYKo23t1tuBliMxExGufouXvN7alTJhwd2R/RZtXyMKY/RtJVOjt7m8a0EkiPFUm0d66DGlpdPdBhce9r3mXOPjkku2Y2Ze2e+Ssm48r63sS0adPxyjuTHbfa1Oo4hgwzoACpIEpuw2cAZps85+qfecu+SsKr7ZdD8ZKOhEcITbqY0DZMp5gc50MEmF0uxNg4e1U1Ocfspi2tpV5YSKq91GitkDY27TX4XvEcYhda2nAgaI2MDQlL19tbRtY62edr15VGEAlOGXcgQm/YZp7vYrhJGM9MW03PrttmuOFrW1I4T2gszdbO5Lr9+bnHe1HcQS3yDnKixrWoxWDMqSeSq6ojghgVrPckOpgnNXaIZZVzGui2zoO2ZhtH14/wCYXMnnheVjd5RAaT4e69GdHezPs9hSpxEOe4/1GUjcMboo6ZsRoglhBID2AiCixIsZSsK6cBARiEnChhQAC1DNFiQxFGMHRSISgCjxLjeQaBKIhEjC5iX2RwkEMphHnHeiJQD1LpaBNCGTxVZtvbQpNyILuXLJDbe2hSbDSC45ZLlbO2qXNScznnMwBKxby9cn6VLbNG3t1j1Z9EetUNV2J0ucdOWukealW+xqroim4DnkuusdkMptGQJ4zBzUuMPZiScxGgSlLxVSp7qrGKnkEtU0c3bbrE51HADlBVjbbv02mcJPfJhPv2vRbU6upWph4kYC4A/JTmV2uEtOIc2rUoeOpUX8ciE76pP7GvsoGjQuFdRdUquY3tHEdBpmu/e8aSB46qDa7OZSMxBJJk95VN5YerJcUToXPFNkCzsGWlN1WpmQ0kunIZThjms/2xvpVfXLqToaJwiBpOSd6Q96H1aht6QcKTTLnDi8SCMQPouMpE6Zr0thYwo0trZgXtzOrPOejtLTpBuQJc4Eflarm16UBH8Sk6eeJoWcscdEtz44J528GujP9eafZrVp0iW7h2nBnif9l0tSuBTxjTDiB7jmvPhrl9VlIDMnl3Sts27c9Vs+o77tuPRoWdVgoySRqUajlF5MC2zVLrmuTxrVPljKhylV6mJ73c3uPzKQnodC8uwi1KHIIkNM1IhsL7Ma1WjQGeMuEcTAleorOjhpsb+Bo9AvPXRzZGtta2JEtpudi5dqm6PZeigclmV3s0qS0GKYQQa5BLF4tIIQhLC6dCaCidUhJNTNHEoAIPlKBQSXLi2d7A8/sJHVnWfmkVKuGSTAVHdb5U2OLSCY4gSNfFL1buFHssp285/E6KfBE537C5R++zeDZ8QU07fojRg+RST8nTbGf4+tJaR17T4jxVPtrbraIy7R5NgkaaiVSnfio7Rjf7lEs7F91UOufxO8uB8lRX8hGovSo/ZZTtHSeavQdpbVLmoTw1Ls8McmnmuxsrBtJuFoz4mBPzTWzrFtFga0jjkYGanh51IHkmLOxdv73uTKbm6U3xXQNBEGf1XJ79b6s2fROIg1XNIptbEgGRJEg6hXG8O2vs9vVrAZtY8tGcFwYSAfkvM+8W2a17WfWqlxlxLWkkim0mcDZ0C24029mdKaj0MbQ3irVqz6zqlQPJklr3gCeWal2W+N1SgtuK57nVqhHylU2DLRJxJniuOyjlk0Kw6abynAcyi8DUua8u9XLQ9xeksbTdVpOplr6dMPJDQBBdGXaK88ly0joMf/ABr58Af8M3PwqKtxSaBtqLwdfd27XvqS1vxuOYHP3UKrsmmeAHgB9FOquzd3vJnuSAt6EfYjytSpLmys/wDQmcMXp9FBu9jOaJnLz+i6KVX7bqFtvUdPLj3rsklElSm5S2ctukzrdpW4dxeQY7mla90iXHV7OrjLOiWj5LLujCzx7QpOP8rp+bXLuemO7wWtJn3nvafDAsOpLlM9LCKUTGmu9pSkgao5TsehaXYpB2aTKS58SVFvCBLZo/QdYh9W7rEadTgPk8FbI8rgehfZfV7OZUPxVMWLn2ajwPdd8dVk1ns1Ka0BoyQSwESqLAYkRTcd6Iv8PmuOrFHE3/Q4KY80fmmTesGrgO5R6u1qQ1cPkVW60P7LVTm/olFxnn5pu5vmsaXE6aqrud6aLA4B2Y0EO+i5W4uqt2+MMmeyJEfNI3V+oe2ntsZo2bfunpEnbe3H1iWNybHA+WipRSEcczExxXZbJ3bptb2+0eI5HyKm31Khb03VHgNY1pc53a7LQJJjjkFn/wAfc3Humx5X9Gj7YLoz40sJgkjvIyQdgBjED5hcbv8A9Ixu6ho23Zt29kOH/UIJh8ObIyOi4kXbxAkxzV9PwMmsuRFea4t6N92Vsg1ndk9gfGcp7oHHRdFtDa9KwomQG/dAnPMTPLVYJsDfS/pkU6FZ0cG4aWYE8x4q32vtWvcOLq5L3ZQIaM4A4DuWx4zwypS5PZh+Q8nKrrJd3W+NepUdUbUcwHIAEZAeIUy06QbimO0TV/M6PYLkA6YMQlB/JellSjjDRgRqyTymdjvBv19otH0zTa0lrtHE/wAhE6d6yzgPCP8AdWO0r4fCNeKrycgqIwjF6GU5PbGwwHUf7pupZg9ykIipOMXsmm8lBciHQtR6E29m+d/8eI/+xZdd/GVq/QzTi1vHc6Th/ekO5L9jUvxv9HQ1Dn5pUpLka9KlpHk5POwEKm3rqRbOHh/kFcrnN8q0U2t5g+4VNfUGWWyzNFh0OWwNxWd90MPzlPdM19idSpERhdi+bVL6G7eKdw/m1keTiuc6WbrFtBzRoKdI+eErCisyPSPSONOXyQSSUJTy6F2KTF0ZbhHFzR/cE6pew7L7Rd0aA/mxO/0if0VVTosgtnondXZv2aypUhnhBPLVxP6q2a7ikdZDfIJdA5LJntmnBYiOByCNBcwdM1vdqVusqDFkKlQDsjQPKg1Lx5+Iq0uNlA1KjsWfWP7HH4zmlu2ZTY3rKjgGj4s4w8TJXknaXU5PTPTq9t4R+ii7RPFL6k8ZXK737/NZU6uywkNlpeS14cZ1Edy5n/3tcEjtMmfu5fKUxHxFzP7KJeXpR6Rrmz9nl2JwOGmI6x5EgclXbY3rYGGhZwKeYfUnFM66iRmueudqXl1bUw+DTAdBpUy3F2uYOeipjSc05z+XivR+M8QqXuqLLPM+Q8o7luMHg6ay3nr0T/DeGzqC0Gfmua313quryKT3dhpDoDWiXCRMjxT3WkAE5Zqov6ge45hbtSCfejHo1Jxkc+aLhw/3SHHPRXOEJu5txBKWUIIedVNju51zgvKZHJ/+JWr9WCIIWM7CrYLhh5YvZbQP0Hsn7JraRleS00yBU2KwjsjCNdSc1SbbsOppYweJERyC6sFUm9DP+HPdiPomasdZFKE3ySZwJdJkomogUYKzPs2/oW1EgEXFTZGPZQ3JlxWv9EgjZ1c/eFRvh2gseralbH0ZDDssnm+qPUJKO5r9jVX8T/RcE6IkSNemR5IOVye+7pdTHc79F1a4ffGtNUDkY+cJW6eIDdmveaZ0T2kWbXz8WLKOTisu32u+svqrvBvyJWv7mM6jZ9AnKOsJ83H6rDtoVsdaq4/9x/8AkVjUdyZv1NJEfFqfJCUEklNi4crr+iSw6zaTanCmHg9+KmVx86rVOg/Z38O5rkZl1MtPdDgUvXeIl9FZZqcyAPFOlMU3TPolNcs3tmj0h9uiCJhyRqWCOTOq1xFSoM462p+b4zx5LM9+d569So6gzE1gJGUgugkag5rR9pMIqVI/7j/njKzbfC0LawcAcxn4yVbTwyqs2uji3UyO48SUQd4KwqNB4SeMqFfUwBIy8Fe1jooi+XZpW5V51loxv3ZxebjEK/qWjHCMLY5wMXzXE9Glz2a7T+CP7l3IznwC3Ld8qSZ567i6dV4OZ3p2e1tIOZIzPHuXEg6rR9v2+KhUHJrneizqoIdHck7mDTyaFnPMcAAlFUflCUEhwVPehqOMlXRdgqjuK3Au9h7LDq+VTzW12tTExru4K2x+bQp5PcYskRmFVbyt/gP/ACu9layq7b7Zt6n5Xey06m4syaWpozVoRhEDw70YWNHcj0L+IoFESgEl6myMeyiqZkrZdwctksHOtWHssZccytm3L7OzKQ/8tQ/OEtQjyqbLrp8aWi1GnohKIHJBb6Z5Z6YMS4HeJ2K5cB99v6Lu6hyPgfZcFHWXgGsu9gEnfPEDRsI5mbHtCr1Ozah0w0wfmQsFqHtuP4ifVbT0h3oZYVmjLFTaB5FqxSVm0F2zYqvpA4oyPqiRPGQPemEUgLonvy+a3voxteo2ZbOIEvpy6NZDnALBWMxPpsGpqsHliEr0lZ2fVUadEZBggDzlJXEtYG6C2WFuIaJI4ynUyGZBCYSS0OPZLp6I03SdkPP3QXcnMHG7Qtu0+M+28/3FUd7sZlX42AmeS7u42c1xcWjOTPjKqbmyMwMlGEuLCpHkZ9f7i0nSWywn7oC5vaO4FUwGQ5vMuAOq1ura8DqkGzEJv1ExXg4nAbA3eNqYjI6nideXiuhLojmrc0QCBCl19jhwladpXSjgy76hl5OWvW4qdQc2ELMLoRUcOTiPkVsd5sYgdnnHBcHtHdlwNZ7h993DvKndVVJLBCzpuOTlZzQjNAiDGkZIgM5S8ZDmMFVffH5/RbDsSritmO4EH/IhZDtP4vb0Wp7pVSbOgPzz/rKnZP8Aysov1mlFly1yibZE29Ufgd7KadAom1M6NX8jvZakumYtJ+5GXuGZ8UYR1viPifdJCx4/Jnon8RUpL9JQRPPZKk2cXZRP4rad2RFjSH43H0CxV3FbVsHK1pDz9AqbX8hO8/EWEwEcojogFvY0eZYm5MNd+U+y4rdan1t9Tn8X+JXXbWqxSce4hcxuKz/imv5T6tKzL6WVg1/Gxzk6bpQvIt6TZzdjHyhZiu26SrvE6kz7pd6gLiEtSWEPT+QaLFwQQI91b9EPsutz7Dr7+iyJAa55/pIK32pWl5jRY/0Q2WK6q1zowVKfm5mS1y3bkCVmVpZY/RjgnmpkljPNRQ5PUqsCFQMEyk3IfvigipVMh5+6CAK2rScCSD/Mco70DXkQ9sfilSao1J5n3UNzC4zwXMAhirZTm3McD3KLUoxkrB5jSUkHHloULRx7KarQ0gZ8VPYDCK8oYNR5pdl2hkmKcsLAvWgpEcW+p+QVPtG2kkHQiD6rpqlAjVVV7bTornLJTCODi9o7rUn/AMsHnJ+q5++3IjOm+e7D9StEqW/NIbZBTU8hKBkNXc6sajS9hDROcjl4rud3aXVUGsI0mPNxK6W4tQBonLKxa5ukf/qtt58J5F7mHOnxf0VQdKiXx/hVfyO9leXGx8ObTJPioF/YPFJ4w6h3DuWm60eJixotS0ZJXHbd4n3SV0FTYbmio8j731VA5ok58VmZ3o3XqIRCS93ZKVh4puu3I8lOXRyL2ikI1W07Id/Apj8I9gsi2ZbY6g5TmtV3ZJNLPTMfJU2eXUC+eKRdMGXkgeHgiedI5InnRegxk8zvJWbxvi3d4gKs3Bpf8w8i2PkVI3vrRRjmQfVJ3JEUajucfqse8+WDe8euEclRvzXm7cOWH1aFzpU/eCvjuKjjxw+gVeq4dDM+8ikl+k8APVGkPdlHM4fMqc9IjHbNW6K7bBZVXcalWm8d4wrQWOyELltzLPq7S2b/AOEYvzLo2lZVTs0qfRNohSwoVJyktqQFWWEynogm6NaWjz90EAN1KZcSSIEnXjmmn9ydfiBOc5n3SC8cRC7g4MlkZ5ZqNWHEA+SmOIHfyUV5LjEQEYAZZXOrhLeUZp51s1wxMOHun6JXU5QmmAtPco7QPZHNVwMZnu4pm5uOyeyR3kKzr0BUEtycMz3hVr2F5jQDI98KyMyHAr6DC6SeeXgpBpABP07SJ4ZpL2R3q6Miqa2QLluWqesR2f3zSqkEEkadyb2c7E6OCE2mRlFOJJbTIk5nkjq0y5pmPBSTTgnkkluSZeWsinFI5i+smkOaW6gjILk9objtdLmOwnWCT9F3t0zNV1WjJgKnnxG5xTijMrvdirTzALxzaCVVXFu9rS1zHAngRmtl+y/y8Ew/YdN3acwH+kKxz5Ih6WGjMdk7JNNgJaQTOo712+wWRRw95Vi7ZTX5AAR3IW+y3NbDe9W2Mkpit+nw/wCg5eKMhLqMLNR6JIbOemS23VR56SktnK76uypt5j9VF2VtDqWBvcZ9U9vUwvrU2zMNd7qluXYQViXU8zPQWifpZZAuK2JxdzKbQGnzRKcF7Sxhyndn0cdei3X+NTJ8MQTEq13VpzdtPANn+oOChUeicFs2uyZhZh0giPBWlITBVVZXAc0EqzpuWXJ5kaMViJOpMTlVgw6pik5LrHI94hcOjtqzsjz9ygn7cdkeCNAC3M5Jp9GfiUh3Hko7jiMDRSycIb6Enso5w5EKZhjIJtwRkCIXg5DJIIjvUipSB8eKh15bk1DeQEioWu7P9XgpVWiCMTcuY5niorSQIOuqdpO5lQ4gMkD6ZJtzOSnVQHDs66KFW7OozVkXxIOGRivSkYTxSLCygwFIp0zqc5S7VnaVsZZZXKOEOOoEapBZkrB9Pio7xIJV3IWf9FDda+OSbbQjzUutRlxP71RClCiWbaI7bfmifpAUtmWuiS4AZBcOtPKK0UwATopdkzsz4pi4YXZKzoU4ARS9jycqpTjhjb7djviHoodxsxrgcOXorJ+qLqZzTSrNCcqMZLBxV9u528ZzyPJcht+xLWmAfId61a+bGSqKlk0iHtBS03yeR6EVGnwMdflzCKVpV7uhSq6NA/fiqG83CfBNN2KOBgfqmYT1gWcMHJSuo3PsZl3GZB7slUVtg1mHCWRJgkGcloG7uxy1jPyj2CoqTL6Ucl/s0EgDkr6k7RVVtbQVa0GpD7HfrBMpOTlU/B4mU3SbmndXz4LoEyg7sjz90acojsj98UEAB5xHLTijiMh5onUNS1ILyPiXTgshNuCU6rIHJE7IIAjugEk8UgUuKeAyQIQA0WZZqG+jnkVYu0TOFAEQFze1yyQp3oef4gS3ZmOCDqELgZHvs7dWmQmqDIemupLTLTmpTauMZ/GuZwRaySJmR3KM4cEy6thJB+JLpVuaujPKKnT2Rq9OE3glSKzpPcjYFYmcxgjOtpUW5ocQrIhRLgSV04VzaB14KzboE09kkKx6jILiZGSGW0JThpw1O9SUmoCJn7p+asbKktlJctxFIFBSS+BmNUulTVeRjGiF9mHglNsOasDRT7GdmFJywR45IFOyaAZbqIB7ylMsw1Sy3MeSXCqlLJbSjgjsop1jU+0JynS1VTLvsPDkha55our1KXbAhsROZXALCkMh++KCTRcYGR4+6CAJBCQWo0F0Bm4pjJEKY/ZKCCAHDTCT1YQQQAl1IfslEaQjT1KCCAG6dBueXHmUvqRy9SggunGMm3by9Sl0aDRw9SggoyBBXlu0gSPeVHoWreXqfqggiJ1inWrZ09SnG27eXqUEFYmVtBG3by9SmDaNnT1P1QQXckcAFo3l6n6qd1IgZe6NBCYNIHVDl6lN16AI048yggpZZBJEWrZs+76lJpWbeXq76oIKOS3A+LZvL1KNtu3l6lGgutnEhAtmzp6lKFu3l6lBBQZOAoUG8vUp1lEcvUoIKBIJ9EYdPUpbaY/ZKCCAH2NyQQQQB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4443193" y="2865710"/>
            <a:ext cx="146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Hierarchical</a:t>
            </a:r>
            <a:br>
              <a:rPr lang="en-US" altLang="ko-KR" b="1" dirty="0" smtClean="0"/>
            </a:br>
            <a:r>
              <a:rPr lang="en-US" altLang="ko-KR" b="1" dirty="0" smtClean="0"/>
              <a:t>Critical Path</a:t>
            </a:r>
            <a:br>
              <a:rPr lang="en-US" altLang="ko-KR" b="1" dirty="0" smtClean="0"/>
            </a:br>
            <a:r>
              <a:rPr lang="en-US" altLang="ko-KR" b="1" dirty="0" smtClean="0"/>
              <a:t>Analysis</a:t>
            </a:r>
            <a:endParaRPr lang="ko-KR" altLang="en-US" b="1" dirty="0"/>
          </a:p>
        </p:txBody>
      </p:sp>
      <p:sp>
        <p:nvSpPr>
          <p:cNvPr id="33" name="Rectangle 13"/>
          <p:cNvSpPr/>
          <p:nvPr/>
        </p:nvSpPr>
        <p:spPr bwMode="auto">
          <a:xfrm>
            <a:off x="616483" y="3249270"/>
            <a:ext cx="1728192" cy="14038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74578" y="3746510"/>
            <a:ext cx="79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2"/>
                </a:solidFill>
              </a:rPr>
              <a:t>CPA</a:t>
            </a:r>
            <a:endParaRPr lang="ko-KR" altLang="en-US" sz="2400" b="1" dirty="0">
              <a:solidFill>
                <a:schemeClr val="tx2"/>
              </a:solidFill>
            </a:endParaRPr>
          </a:p>
        </p:txBody>
      </p:sp>
      <p:sp>
        <p:nvSpPr>
          <p:cNvPr id="44" name="오른쪽 화살표 43"/>
          <p:cNvSpPr/>
          <p:nvPr/>
        </p:nvSpPr>
        <p:spPr bwMode="auto">
          <a:xfrm>
            <a:off x="2627784" y="3645024"/>
            <a:ext cx="1152128" cy="6480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45302" y="4398203"/>
            <a:ext cx="186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Measure parallelism </a:t>
            </a:r>
          </a:p>
          <a:p>
            <a:r>
              <a:rPr lang="en-US" sz="1600" dirty="0" smtClean="0"/>
              <a:t>with a hierarchical </a:t>
            </a:r>
            <a:br>
              <a:rPr lang="en-US" sz="1600" dirty="0" smtClean="0"/>
            </a:br>
            <a:r>
              <a:rPr lang="en-US" sz="1600" dirty="0" smtClean="0"/>
              <a:t>region model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524101" y="4440014"/>
            <a:ext cx="1864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Find the best </a:t>
            </a:r>
            <a:br>
              <a:rPr lang="en-US" sz="1600" dirty="0" smtClean="0"/>
            </a:br>
            <a:r>
              <a:rPr lang="en-US" sz="1600" dirty="0" smtClean="0"/>
              <a:t>parallelization </a:t>
            </a:r>
            <a:br>
              <a:rPr lang="en-US" sz="1600" dirty="0" smtClean="0"/>
            </a:br>
            <a:r>
              <a:rPr lang="en-US" sz="1600" dirty="0" smtClean="0"/>
              <a:t>strategy with target constraints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9"/>
    </mc:Choice>
    <mc:Fallback xmlns="">
      <p:transition xmlns:p14="http://schemas.microsoft.com/office/powerpoint/2010/main" spd="slow" advTm="231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traight Arrow Connector 347"/>
          <p:cNvCxnSpPr/>
          <p:nvPr/>
        </p:nvCxnSpPr>
        <p:spPr bwMode="auto">
          <a:xfrm flipV="1">
            <a:off x="2276872" y="1844824"/>
            <a:ext cx="1143000" cy="761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3200" dirty="0" smtClean="0"/>
              <a:t>Revisiting CPA Problem #1:</a:t>
            </a:r>
            <a:br>
              <a:rPr lang="en-US" sz="3200" dirty="0" smtClean="0"/>
            </a:br>
            <a:r>
              <a:rPr lang="en-US" sz="2600" dirty="0" smtClean="0"/>
              <a:t>Data-flow Style Execution Model Is Unrealistic</a:t>
            </a:r>
            <a:endParaRPr lang="en-US" sz="2600" dirty="0"/>
          </a:p>
        </p:txBody>
      </p:sp>
      <p:sp>
        <p:nvSpPr>
          <p:cNvPr id="339" name="TextBox 338"/>
          <p:cNvSpPr txBox="1"/>
          <p:nvPr/>
        </p:nvSpPr>
        <p:spPr>
          <a:xfrm>
            <a:off x="838200" y="1689517"/>
            <a:ext cx="1229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void top( 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{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middle();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3657600" y="1676400"/>
            <a:ext cx="15181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void middle( 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{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….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inner();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6248400" y="1600200"/>
            <a:ext cx="24491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void inner( 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….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parallel </a:t>
            </a:r>
            <a:r>
              <a:rPr lang="en-US" dirty="0" err="1" smtClean="0">
                <a:solidFill>
                  <a:srgbClr val="008000"/>
                </a:solidFill>
              </a:rPr>
              <a:t>doall</a:t>
            </a:r>
            <a:r>
              <a:rPr lang="en-US" dirty="0" smtClean="0">
                <a:solidFill>
                  <a:srgbClr val="008000"/>
                </a:solidFill>
              </a:rPr>
              <a:t> for-loop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reduction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}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295400" y="3581400"/>
            <a:ext cx="6477000" cy="1815683"/>
            <a:chOff x="1295400" y="3594517"/>
            <a:chExt cx="6477000" cy="1815683"/>
          </a:xfrm>
          <a:solidFill>
            <a:srgbClr val="00B050"/>
          </a:solidFill>
        </p:grpSpPr>
        <p:grpSp>
          <p:nvGrpSpPr>
            <p:cNvPr id="2" name="Group 706"/>
            <p:cNvGrpSpPr/>
            <p:nvPr/>
          </p:nvGrpSpPr>
          <p:grpSpPr>
            <a:xfrm>
              <a:off x="1295400" y="3594517"/>
              <a:ext cx="6477000" cy="1815683"/>
              <a:chOff x="381000" y="76200"/>
              <a:chExt cx="6477000" cy="1815683"/>
            </a:xfrm>
            <a:grpFill/>
          </p:grpSpPr>
          <p:sp>
            <p:nvSpPr>
              <p:cNvPr id="595" name="Oval 594"/>
              <p:cNvSpPr/>
              <p:nvPr/>
            </p:nvSpPr>
            <p:spPr bwMode="auto">
              <a:xfrm>
                <a:off x="409249" y="1158607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/>
              <p:cNvSpPr/>
              <p:nvPr/>
            </p:nvSpPr>
            <p:spPr bwMode="auto">
              <a:xfrm>
                <a:off x="727903" y="1158607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/>
              <p:cNvSpPr/>
              <p:nvPr/>
            </p:nvSpPr>
            <p:spPr bwMode="auto">
              <a:xfrm>
                <a:off x="1046558" y="1158607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/>
              <p:cNvSpPr/>
              <p:nvPr/>
            </p:nvSpPr>
            <p:spPr bwMode="auto">
              <a:xfrm>
                <a:off x="1428943" y="1237536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/>
              <p:cNvSpPr/>
              <p:nvPr/>
            </p:nvSpPr>
            <p:spPr bwMode="auto">
              <a:xfrm>
                <a:off x="1875060" y="1298642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/>
              <p:cNvSpPr/>
              <p:nvPr/>
            </p:nvSpPr>
            <p:spPr bwMode="auto">
              <a:xfrm>
                <a:off x="2484929" y="1388870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1" name="Straight Arrow Connector 600"/>
              <p:cNvCxnSpPr>
                <a:stCxn id="595" idx="6"/>
                <a:endCxn id="596" idx="1"/>
              </p:cNvCxnSpPr>
              <p:nvPr/>
            </p:nvCxnSpPr>
            <p:spPr bwMode="auto">
              <a:xfrm flipV="1">
                <a:off x="564150" y="1182693"/>
                <a:ext cx="186438" cy="58151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2" name="Straight Arrow Connector 601"/>
              <p:cNvCxnSpPr>
                <a:stCxn id="596" idx="6"/>
                <a:endCxn id="597" idx="2"/>
              </p:cNvCxnSpPr>
              <p:nvPr/>
            </p:nvCxnSpPr>
            <p:spPr bwMode="auto">
              <a:xfrm>
                <a:off x="882804" y="1240844"/>
                <a:ext cx="163753" cy="1273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3" name="Straight Arrow Connector 602"/>
              <p:cNvCxnSpPr>
                <a:stCxn id="597" idx="6"/>
                <a:endCxn id="598" idx="1"/>
              </p:cNvCxnSpPr>
              <p:nvPr/>
            </p:nvCxnSpPr>
            <p:spPr bwMode="auto">
              <a:xfrm>
                <a:off x="1201459" y="1240844"/>
                <a:ext cx="250169" cy="2077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4" name="Straight Arrow Connector 603"/>
              <p:cNvCxnSpPr>
                <a:stCxn id="598" idx="6"/>
                <a:endCxn id="599" idx="1"/>
              </p:cNvCxnSpPr>
              <p:nvPr/>
            </p:nvCxnSpPr>
            <p:spPr bwMode="auto">
              <a:xfrm>
                <a:off x="1583844" y="1319773"/>
                <a:ext cx="313900" cy="29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05" name="Straight Arrow Connector 604"/>
              <p:cNvCxnSpPr>
                <a:stCxn id="599" idx="6"/>
              </p:cNvCxnSpPr>
              <p:nvPr/>
            </p:nvCxnSpPr>
            <p:spPr bwMode="auto">
              <a:xfrm>
                <a:off x="2029961" y="1380879"/>
                <a:ext cx="477653" cy="32077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06" name="Oval 605"/>
              <p:cNvSpPr/>
              <p:nvPr/>
            </p:nvSpPr>
            <p:spPr bwMode="auto">
              <a:xfrm>
                <a:off x="381000" y="1434064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/>
              <p:cNvSpPr/>
              <p:nvPr/>
            </p:nvSpPr>
            <p:spPr bwMode="auto">
              <a:xfrm>
                <a:off x="690803" y="1466959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/>
              <p:cNvSpPr/>
              <p:nvPr/>
            </p:nvSpPr>
            <p:spPr bwMode="auto">
              <a:xfrm>
                <a:off x="1000606" y="1476553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/>
              <p:cNvSpPr/>
              <p:nvPr/>
            </p:nvSpPr>
            <p:spPr bwMode="auto">
              <a:xfrm>
                <a:off x="1434331" y="1542343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/>
              <p:cNvSpPr/>
              <p:nvPr/>
            </p:nvSpPr>
            <p:spPr bwMode="auto">
              <a:xfrm>
                <a:off x="1791855" y="1542343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/>
              <p:cNvSpPr/>
              <p:nvPr/>
            </p:nvSpPr>
            <p:spPr bwMode="auto">
              <a:xfrm>
                <a:off x="2101658" y="1664327"/>
                <a:ext cx="154901" cy="164473"/>
              </a:xfrm>
              <a:prstGeom prst="ellipse">
                <a:avLst/>
              </a:prstGeom>
              <a:solidFill>
                <a:srgbClr val="FF5D5D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2" name="Straight Arrow Connector 611"/>
              <p:cNvCxnSpPr>
                <a:stCxn id="606" idx="6"/>
                <a:endCxn id="607" idx="1"/>
              </p:cNvCxnSpPr>
              <p:nvPr/>
            </p:nvCxnSpPr>
            <p:spPr bwMode="auto">
              <a:xfrm flipV="1">
                <a:off x="535901" y="1491045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3" name="Straight Arrow Connector 612"/>
              <p:cNvCxnSpPr>
                <a:stCxn id="607" idx="6"/>
                <a:endCxn id="608" idx="2"/>
              </p:cNvCxnSpPr>
              <p:nvPr/>
            </p:nvCxnSpPr>
            <p:spPr bwMode="auto">
              <a:xfrm>
                <a:off x="845705" y="1549196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4" name="Straight Arrow Connector 613"/>
              <p:cNvCxnSpPr>
                <a:stCxn id="608" idx="6"/>
                <a:endCxn id="609" idx="1"/>
              </p:cNvCxnSpPr>
              <p:nvPr/>
            </p:nvCxnSpPr>
            <p:spPr bwMode="auto">
              <a:xfrm>
                <a:off x="1155508" y="1558790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5" name="Straight Arrow Connector 614"/>
              <p:cNvCxnSpPr>
                <a:stCxn id="609" idx="6"/>
                <a:endCxn id="610" idx="1"/>
              </p:cNvCxnSpPr>
              <p:nvPr/>
            </p:nvCxnSpPr>
            <p:spPr bwMode="auto">
              <a:xfrm flipV="1">
                <a:off x="1589232" y="1566430"/>
                <a:ext cx="225308" cy="581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6" name="Straight Arrow Connector 615"/>
              <p:cNvCxnSpPr>
                <a:stCxn id="610" idx="6"/>
                <a:endCxn id="611" idx="1"/>
              </p:cNvCxnSpPr>
              <p:nvPr/>
            </p:nvCxnSpPr>
            <p:spPr bwMode="auto">
              <a:xfrm>
                <a:off x="1946756" y="1624579"/>
                <a:ext cx="177586" cy="63835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17" name="Straight Arrow Connector 616"/>
              <p:cNvCxnSpPr>
                <a:stCxn id="611" idx="6"/>
                <a:endCxn id="600" idx="3"/>
              </p:cNvCxnSpPr>
              <p:nvPr/>
            </p:nvCxnSpPr>
            <p:spPr bwMode="auto">
              <a:xfrm flipV="1">
                <a:off x="2256559" y="1529256"/>
                <a:ext cx="251055" cy="21730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18" name="Oval 617"/>
              <p:cNvSpPr/>
              <p:nvPr/>
            </p:nvSpPr>
            <p:spPr bwMode="auto">
              <a:xfrm>
                <a:off x="4913746" y="1379917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/>
              <p:cNvSpPr/>
              <p:nvPr/>
            </p:nvSpPr>
            <p:spPr bwMode="auto">
              <a:xfrm>
                <a:off x="5223549" y="1412811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/>
              <p:cNvSpPr/>
              <p:nvPr/>
            </p:nvSpPr>
            <p:spPr bwMode="auto">
              <a:xfrm>
                <a:off x="5533352" y="1422406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/>
              <p:cNvSpPr/>
              <p:nvPr/>
            </p:nvSpPr>
            <p:spPr bwMode="auto">
              <a:xfrm>
                <a:off x="5967077" y="1488195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/>
              <p:cNvSpPr/>
              <p:nvPr/>
            </p:nvSpPr>
            <p:spPr bwMode="auto">
              <a:xfrm>
                <a:off x="6400800" y="1488195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/>
              <p:cNvSpPr/>
              <p:nvPr/>
            </p:nvSpPr>
            <p:spPr bwMode="auto">
              <a:xfrm>
                <a:off x="6703099" y="1295400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4" name="Straight Arrow Connector 623"/>
              <p:cNvCxnSpPr>
                <a:stCxn id="618" idx="6"/>
                <a:endCxn id="619" idx="1"/>
              </p:cNvCxnSpPr>
              <p:nvPr/>
            </p:nvCxnSpPr>
            <p:spPr bwMode="auto">
              <a:xfrm flipV="1">
                <a:off x="5068647" y="1436898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5" name="Straight Arrow Connector 624"/>
              <p:cNvCxnSpPr>
                <a:stCxn id="619" idx="6"/>
                <a:endCxn id="620" idx="2"/>
              </p:cNvCxnSpPr>
              <p:nvPr/>
            </p:nvCxnSpPr>
            <p:spPr bwMode="auto">
              <a:xfrm>
                <a:off x="5378450" y="1495048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6" name="Straight Arrow Connector 625"/>
              <p:cNvCxnSpPr>
                <a:stCxn id="620" idx="6"/>
                <a:endCxn id="621" idx="1"/>
              </p:cNvCxnSpPr>
              <p:nvPr/>
            </p:nvCxnSpPr>
            <p:spPr bwMode="auto">
              <a:xfrm>
                <a:off x="5688254" y="1504642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7" name="Straight Arrow Connector 626"/>
              <p:cNvCxnSpPr>
                <a:stCxn id="621" idx="6"/>
                <a:endCxn id="622" idx="1"/>
              </p:cNvCxnSpPr>
              <p:nvPr/>
            </p:nvCxnSpPr>
            <p:spPr bwMode="auto">
              <a:xfrm flipV="1">
                <a:off x="6121978" y="1512282"/>
                <a:ext cx="301507" cy="58151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8" name="Straight Arrow Connector 627"/>
              <p:cNvCxnSpPr>
                <a:stCxn id="622" idx="6"/>
                <a:endCxn id="623" idx="3"/>
              </p:cNvCxnSpPr>
              <p:nvPr/>
            </p:nvCxnSpPr>
            <p:spPr bwMode="auto">
              <a:xfrm flipV="1">
                <a:off x="6555701" y="1435786"/>
                <a:ext cx="170083" cy="13464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29" name="Oval 628"/>
              <p:cNvSpPr/>
              <p:nvPr/>
            </p:nvSpPr>
            <p:spPr bwMode="auto">
              <a:xfrm>
                <a:off x="2831023" y="1497147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/>
              <p:cNvSpPr/>
              <p:nvPr/>
            </p:nvSpPr>
            <p:spPr bwMode="auto">
              <a:xfrm>
                <a:off x="3140827" y="1530042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/>
              <p:nvPr/>
            </p:nvSpPr>
            <p:spPr bwMode="auto">
              <a:xfrm>
                <a:off x="3450629" y="1539636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/>
              <p:cNvSpPr/>
              <p:nvPr/>
            </p:nvSpPr>
            <p:spPr bwMode="auto">
              <a:xfrm>
                <a:off x="3884354" y="1605425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/>
              <p:cNvSpPr/>
              <p:nvPr/>
            </p:nvSpPr>
            <p:spPr bwMode="auto">
              <a:xfrm>
                <a:off x="4318078" y="1605425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/>
              <p:cNvSpPr/>
              <p:nvPr/>
            </p:nvSpPr>
            <p:spPr bwMode="auto">
              <a:xfrm>
                <a:off x="4627881" y="1727410"/>
                <a:ext cx="154901" cy="164473"/>
              </a:xfrm>
              <a:prstGeom prst="ellipse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5" name="Straight Arrow Connector 634"/>
              <p:cNvCxnSpPr>
                <a:stCxn id="629" idx="6"/>
                <a:endCxn id="630" idx="1"/>
              </p:cNvCxnSpPr>
              <p:nvPr/>
            </p:nvCxnSpPr>
            <p:spPr bwMode="auto">
              <a:xfrm flipV="1">
                <a:off x="2985924" y="1554128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36" name="Straight Arrow Connector 635"/>
              <p:cNvCxnSpPr>
                <a:stCxn id="630" idx="6"/>
                <a:endCxn id="631" idx="2"/>
              </p:cNvCxnSpPr>
              <p:nvPr/>
            </p:nvCxnSpPr>
            <p:spPr bwMode="auto">
              <a:xfrm>
                <a:off x="3295728" y="1612279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37" name="Straight Arrow Connector 636"/>
              <p:cNvCxnSpPr>
                <a:stCxn id="631" idx="6"/>
                <a:endCxn id="632" idx="1"/>
              </p:cNvCxnSpPr>
              <p:nvPr/>
            </p:nvCxnSpPr>
            <p:spPr bwMode="auto">
              <a:xfrm>
                <a:off x="3605531" y="1621873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38" name="Straight Arrow Connector 637"/>
              <p:cNvCxnSpPr>
                <a:stCxn id="632" idx="6"/>
                <a:endCxn id="633" idx="1"/>
              </p:cNvCxnSpPr>
              <p:nvPr/>
            </p:nvCxnSpPr>
            <p:spPr bwMode="auto">
              <a:xfrm flipV="1">
                <a:off x="4039255" y="1629512"/>
                <a:ext cx="301507" cy="58151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39" name="Straight Arrow Connector 638"/>
              <p:cNvCxnSpPr>
                <a:stCxn id="633" idx="6"/>
                <a:endCxn id="634" idx="1"/>
              </p:cNvCxnSpPr>
              <p:nvPr/>
            </p:nvCxnSpPr>
            <p:spPr bwMode="auto">
              <a:xfrm>
                <a:off x="4472979" y="1687662"/>
                <a:ext cx="177586" cy="63835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40" name="Straight Arrow Connector 639"/>
              <p:cNvCxnSpPr>
                <a:stCxn id="634" idx="7"/>
                <a:endCxn id="618" idx="4"/>
              </p:cNvCxnSpPr>
              <p:nvPr/>
            </p:nvCxnSpPr>
            <p:spPr bwMode="auto">
              <a:xfrm rot="5400000" flipH="1" flipV="1">
                <a:off x="4772094" y="1532394"/>
                <a:ext cx="207107" cy="2311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41" name="Straight Arrow Connector 640"/>
              <p:cNvCxnSpPr>
                <a:endCxn id="629" idx="2"/>
              </p:cNvCxnSpPr>
              <p:nvPr/>
            </p:nvCxnSpPr>
            <p:spPr bwMode="auto">
              <a:xfrm>
                <a:off x="2639830" y="1471107"/>
                <a:ext cx="191193" cy="108277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42" name="Oval 641"/>
              <p:cNvSpPr/>
              <p:nvPr/>
            </p:nvSpPr>
            <p:spPr bwMode="auto">
              <a:xfrm>
                <a:off x="3056467" y="1202723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/>
              <p:cNvSpPr/>
              <p:nvPr/>
            </p:nvSpPr>
            <p:spPr bwMode="auto">
              <a:xfrm>
                <a:off x="3366271" y="1235618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/>
              <p:cNvSpPr/>
              <p:nvPr/>
            </p:nvSpPr>
            <p:spPr bwMode="auto">
              <a:xfrm>
                <a:off x="3676073" y="124521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/>
              <p:cNvSpPr/>
              <p:nvPr/>
            </p:nvSpPr>
            <p:spPr bwMode="auto">
              <a:xfrm>
                <a:off x="4109798" y="13110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/>
              <p:cNvSpPr/>
              <p:nvPr/>
            </p:nvSpPr>
            <p:spPr bwMode="auto">
              <a:xfrm>
                <a:off x="4493299" y="12348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7" name="Straight Arrow Connector 646"/>
              <p:cNvCxnSpPr>
                <a:stCxn id="642" idx="6"/>
                <a:endCxn id="643" idx="1"/>
              </p:cNvCxnSpPr>
              <p:nvPr/>
            </p:nvCxnSpPr>
            <p:spPr bwMode="auto">
              <a:xfrm flipV="1">
                <a:off x="3211369" y="1259704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48" name="Straight Arrow Connector 647"/>
              <p:cNvCxnSpPr>
                <a:stCxn id="643" idx="6"/>
                <a:endCxn id="644" idx="2"/>
              </p:cNvCxnSpPr>
              <p:nvPr/>
            </p:nvCxnSpPr>
            <p:spPr bwMode="auto">
              <a:xfrm>
                <a:off x="3521172" y="1317854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49" name="Straight Arrow Connector 648"/>
              <p:cNvCxnSpPr>
                <a:stCxn id="644" idx="6"/>
                <a:endCxn id="645" idx="1"/>
              </p:cNvCxnSpPr>
              <p:nvPr/>
            </p:nvCxnSpPr>
            <p:spPr bwMode="auto">
              <a:xfrm>
                <a:off x="3830975" y="1327448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0" name="Straight Arrow Connector 649"/>
              <p:cNvCxnSpPr>
                <a:stCxn id="597" idx="6"/>
                <a:endCxn id="673" idx="2"/>
              </p:cNvCxnSpPr>
              <p:nvPr/>
            </p:nvCxnSpPr>
            <p:spPr bwMode="auto">
              <a:xfrm flipV="1">
                <a:off x="1201459" y="338512"/>
                <a:ext cx="320040" cy="902332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1" name="Straight Arrow Connector 650"/>
              <p:cNvCxnSpPr>
                <a:stCxn id="645" idx="6"/>
                <a:endCxn id="646" idx="2"/>
              </p:cNvCxnSpPr>
              <p:nvPr/>
            </p:nvCxnSpPr>
            <p:spPr bwMode="auto">
              <a:xfrm flipV="1">
                <a:off x="4264699" y="1317039"/>
                <a:ext cx="228600" cy="762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52" name="Oval 651"/>
              <p:cNvSpPr/>
              <p:nvPr/>
            </p:nvSpPr>
            <p:spPr bwMode="auto">
              <a:xfrm>
                <a:off x="3056467" y="974123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/>
              <p:cNvSpPr/>
              <p:nvPr/>
            </p:nvSpPr>
            <p:spPr bwMode="auto">
              <a:xfrm>
                <a:off x="3366271" y="1007018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/>
              <p:cNvSpPr/>
              <p:nvPr/>
            </p:nvSpPr>
            <p:spPr bwMode="auto">
              <a:xfrm>
                <a:off x="3676073" y="101661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/>
              <p:cNvSpPr/>
              <p:nvPr/>
            </p:nvSpPr>
            <p:spPr bwMode="auto">
              <a:xfrm>
                <a:off x="4109798" y="10824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6" name="Straight Arrow Connector 655"/>
              <p:cNvCxnSpPr>
                <a:stCxn id="652" idx="6"/>
                <a:endCxn id="653" idx="1"/>
              </p:cNvCxnSpPr>
              <p:nvPr/>
            </p:nvCxnSpPr>
            <p:spPr bwMode="auto">
              <a:xfrm flipV="1">
                <a:off x="3211369" y="1031104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7" name="Straight Arrow Connector 656"/>
              <p:cNvCxnSpPr>
                <a:stCxn id="653" idx="6"/>
                <a:endCxn id="654" idx="2"/>
              </p:cNvCxnSpPr>
              <p:nvPr/>
            </p:nvCxnSpPr>
            <p:spPr bwMode="auto">
              <a:xfrm>
                <a:off x="3521172" y="1089254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8" name="Straight Arrow Connector 657"/>
              <p:cNvCxnSpPr>
                <a:stCxn id="654" idx="6"/>
                <a:endCxn id="655" idx="1"/>
              </p:cNvCxnSpPr>
              <p:nvPr/>
            </p:nvCxnSpPr>
            <p:spPr bwMode="auto">
              <a:xfrm>
                <a:off x="3830975" y="1098848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59" name="Oval 658"/>
              <p:cNvSpPr/>
              <p:nvPr/>
            </p:nvSpPr>
            <p:spPr bwMode="auto">
              <a:xfrm>
                <a:off x="3056467" y="794048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/>
              <p:cNvSpPr/>
              <p:nvPr/>
            </p:nvSpPr>
            <p:spPr bwMode="auto">
              <a:xfrm>
                <a:off x="3366271" y="826943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/>
              <p:cNvSpPr/>
              <p:nvPr/>
            </p:nvSpPr>
            <p:spPr bwMode="auto">
              <a:xfrm>
                <a:off x="3676073" y="836537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/>
              <p:cNvSpPr/>
              <p:nvPr/>
            </p:nvSpPr>
            <p:spPr bwMode="auto">
              <a:xfrm>
                <a:off x="4109798" y="902327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3" name="Straight Arrow Connector 662"/>
              <p:cNvCxnSpPr>
                <a:stCxn id="659" idx="6"/>
                <a:endCxn id="660" idx="1"/>
              </p:cNvCxnSpPr>
              <p:nvPr/>
            </p:nvCxnSpPr>
            <p:spPr bwMode="auto">
              <a:xfrm flipV="1">
                <a:off x="3211369" y="851029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64" name="Straight Arrow Connector 663"/>
              <p:cNvCxnSpPr>
                <a:stCxn id="660" idx="6"/>
                <a:endCxn id="661" idx="2"/>
              </p:cNvCxnSpPr>
              <p:nvPr/>
            </p:nvCxnSpPr>
            <p:spPr bwMode="auto">
              <a:xfrm>
                <a:off x="3521172" y="909179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65" name="Straight Arrow Connector 664"/>
              <p:cNvCxnSpPr>
                <a:stCxn id="661" idx="6"/>
                <a:endCxn id="662" idx="1"/>
              </p:cNvCxnSpPr>
              <p:nvPr/>
            </p:nvCxnSpPr>
            <p:spPr bwMode="auto">
              <a:xfrm>
                <a:off x="3830975" y="918773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66" name="Oval 665"/>
              <p:cNvSpPr/>
              <p:nvPr/>
            </p:nvSpPr>
            <p:spPr bwMode="auto">
              <a:xfrm>
                <a:off x="1521037" y="460527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/>
              <p:nvPr/>
            </p:nvSpPr>
            <p:spPr bwMode="auto">
              <a:xfrm>
                <a:off x="1830841" y="49342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/>
              <p:cNvSpPr/>
              <p:nvPr/>
            </p:nvSpPr>
            <p:spPr bwMode="auto">
              <a:xfrm>
                <a:off x="2140643" y="503016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/>
              <p:cNvSpPr/>
              <p:nvPr/>
            </p:nvSpPr>
            <p:spPr bwMode="auto">
              <a:xfrm>
                <a:off x="2574368" y="568806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0" name="Straight Arrow Connector 669"/>
              <p:cNvCxnSpPr>
                <a:stCxn id="666" idx="6"/>
                <a:endCxn id="667" idx="1"/>
              </p:cNvCxnSpPr>
              <p:nvPr/>
            </p:nvCxnSpPr>
            <p:spPr bwMode="auto">
              <a:xfrm flipV="1">
                <a:off x="1675939" y="517508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71" name="Straight Arrow Connector 670"/>
              <p:cNvCxnSpPr>
                <a:stCxn id="667" idx="6"/>
                <a:endCxn id="668" idx="2"/>
              </p:cNvCxnSpPr>
              <p:nvPr/>
            </p:nvCxnSpPr>
            <p:spPr bwMode="auto">
              <a:xfrm>
                <a:off x="1985742" y="575658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72" name="Straight Arrow Connector 671"/>
              <p:cNvCxnSpPr>
                <a:stCxn id="668" idx="6"/>
                <a:endCxn id="669" idx="1"/>
              </p:cNvCxnSpPr>
              <p:nvPr/>
            </p:nvCxnSpPr>
            <p:spPr bwMode="auto">
              <a:xfrm>
                <a:off x="2295545" y="585252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73" name="Oval 672"/>
              <p:cNvSpPr/>
              <p:nvPr/>
            </p:nvSpPr>
            <p:spPr bwMode="auto">
              <a:xfrm>
                <a:off x="1521499" y="256275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/>
              <p:cNvSpPr/>
              <p:nvPr/>
            </p:nvSpPr>
            <p:spPr bwMode="auto">
              <a:xfrm>
                <a:off x="1831303" y="289170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/>
              <p:cNvSpPr/>
              <p:nvPr/>
            </p:nvSpPr>
            <p:spPr bwMode="auto">
              <a:xfrm>
                <a:off x="2141105" y="298764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/>
              <p:nvPr/>
            </p:nvSpPr>
            <p:spPr bwMode="auto">
              <a:xfrm>
                <a:off x="2574830" y="364554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7" name="Straight Arrow Connector 676"/>
              <p:cNvCxnSpPr>
                <a:stCxn id="673" idx="6"/>
                <a:endCxn id="674" idx="1"/>
              </p:cNvCxnSpPr>
              <p:nvPr/>
            </p:nvCxnSpPr>
            <p:spPr bwMode="auto">
              <a:xfrm flipV="1">
                <a:off x="1676401" y="313256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78" name="Straight Arrow Connector 677"/>
              <p:cNvCxnSpPr>
                <a:stCxn id="674" idx="6"/>
                <a:endCxn id="675" idx="2"/>
              </p:cNvCxnSpPr>
              <p:nvPr/>
            </p:nvCxnSpPr>
            <p:spPr bwMode="auto">
              <a:xfrm>
                <a:off x="1986204" y="371406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79" name="Straight Arrow Connector 678"/>
              <p:cNvCxnSpPr>
                <a:stCxn id="675" idx="6"/>
                <a:endCxn id="676" idx="1"/>
              </p:cNvCxnSpPr>
              <p:nvPr/>
            </p:nvCxnSpPr>
            <p:spPr bwMode="auto">
              <a:xfrm>
                <a:off x="2296007" y="381000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80" name="Oval 679"/>
              <p:cNvSpPr/>
              <p:nvPr/>
            </p:nvSpPr>
            <p:spPr bwMode="auto">
              <a:xfrm>
                <a:off x="1521499" y="76200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 bwMode="auto">
              <a:xfrm>
                <a:off x="1831303" y="109095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/>
              <p:cNvSpPr/>
              <p:nvPr/>
            </p:nvSpPr>
            <p:spPr bwMode="auto">
              <a:xfrm>
                <a:off x="2141105" y="118689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/>
              <p:cNvSpPr/>
              <p:nvPr/>
            </p:nvSpPr>
            <p:spPr bwMode="auto">
              <a:xfrm>
                <a:off x="2574830" y="184479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4" name="Straight Arrow Connector 683"/>
              <p:cNvCxnSpPr>
                <a:stCxn id="680" idx="6"/>
                <a:endCxn id="681" idx="1"/>
              </p:cNvCxnSpPr>
              <p:nvPr/>
            </p:nvCxnSpPr>
            <p:spPr bwMode="auto">
              <a:xfrm flipV="1">
                <a:off x="1676401" y="133181"/>
                <a:ext cx="177586" cy="2525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5" name="Straight Arrow Connector 684"/>
              <p:cNvCxnSpPr>
                <a:stCxn id="681" idx="6"/>
                <a:endCxn id="682" idx="2"/>
              </p:cNvCxnSpPr>
              <p:nvPr/>
            </p:nvCxnSpPr>
            <p:spPr bwMode="auto">
              <a:xfrm>
                <a:off x="1986204" y="191331"/>
                <a:ext cx="154901" cy="9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6" name="Straight Arrow Connector 685"/>
              <p:cNvCxnSpPr>
                <a:stCxn id="682" idx="6"/>
                <a:endCxn id="683" idx="1"/>
              </p:cNvCxnSpPr>
              <p:nvPr/>
            </p:nvCxnSpPr>
            <p:spPr bwMode="auto">
              <a:xfrm>
                <a:off x="2296007" y="200925"/>
                <a:ext cx="301507" cy="763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7" name="Straight Arrow Connector 686"/>
              <p:cNvCxnSpPr>
                <a:stCxn id="655" idx="6"/>
                <a:endCxn id="646" idx="1"/>
              </p:cNvCxnSpPr>
              <p:nvPr/>
            </p:nvCxnSpPr>
            <p:spPr bwMode="auto">
              <a:xfrm>
                <a:off x="4264699" y="1164639"/>
                <a:ext cx="251285" cy="9425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8" name="Straight Arrow Connector 687"/>
              <p:cNvCxnSpPr>
                <a:stCxn id="669" idx="6"/>
                <a:endCxn id="692" idx="2"/>
              </p:cNvCxnSpPr>
              <p:nvPr/>
            </p:nvCxnSpPr>
            <p:spPr bwMode="auto">
              <a:xfrm>
                <a:off x="2729269" y="651043"/>
                <a:ext cx="1687830" cy="20879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9" name="Straight Arrow Connector 688"/>
              <p:cNvCxnSpPr>
                <a:stCxn id="676" idx="6"/>
                <a:endCxn id="690" idx="3"/>
              </p:cNvCxnSpPr>
              <p:nvPr/>
            </p:nvCxnSpPr>
            <p:spPr bwMode="auto">
              <a:xfrm flipV="1">
                <a:off x="2729731" y="404392"/>
                <a:ext cx="248322" cy="42399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90" name="Oval 689"/>
              <p:cNvSpPr/>
              <p:nvPr/>
            </p:nvSpPr>
            <p:spPr bwMode="auto">
              <a:xfrm>
                <a:off x="2955368" y="264006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1" name="Straight Arrow Connector 690"/>
              <p:cNvCxnSpPr>
                <a:stCxn id="683" idx="6"/>
                <a:endCxn id="690" idx="2"/>
              </p:cNvCxnSpPr>
              <p:nvPr/>
            </p:nvCxnSpPr>
            <p:spPr bwMode="auto">
              <a:xfrm>
                <a:off x="2729731" y="266716"/>
                <a:ext cx="225637" cy="79527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92" name="Oval 691"/>
              <p:cNvSpPr/>
              <p:nvPr/>
            </p:nvSpPr>
            <p:spPr bwMode="auto">
              <a:xfrm>
                <a:off x="4417099" y="7776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3" name="Straight Arrow Connector 692"/>
              <p:cNvCxnSpPr>
                <a:stCxn id="662" idx="6"/>
                <a:endCxn id="692" idx="3"/>
              </p:cNvCxnSpPr>
              <p:nvPr/>
            </p:nvCxnSpPr>
            <p:spPr bwMode="auto">
              <a:xfrm flipV="1">
                <a:off x="4264699" y="917988"/>
                <a:ext cx="175085" cy="66576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94" name="Straight Arrow Connector 693"/>
              <p:cNvCxnSpPr>
                <a:stCxn id="690" idx="5"/>
                <a:endCxn id="695" idx="1"/>
              </p:cNvCxnSpPr>
              <p:nvPr/>
            </p:nvCxnSpPr>
            <p:spPr bwMode="auto">
              <a:xfrm rot="16200000" flipH="1">
                <a:off x="3717436" y="-225460"/>
                <a:ext cx="244897" cy="15046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95" name="Oval 694"/>
              <p:cNvSpPr/>
              <p:nvPr/>
            </p:nvSpPr>
            <p:spPr bwMode="auto">
              <a:xfrm>
                <a:off x="4569499" y="6252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6" name="Straight Arrow Connector 695"/>
              <p:cNvCxnSpPr>
                <a:stCxn id="692" idx="6"/>
                <a:endCxn id="695" idx="4"/>
              </p:cNvCxnSpPr>
              <p:nvPr/>
            </p:nvCxnSpPr>
            <p:spPr bwMode="auto">
              <a:xfrm flipV="1">
                <a:off x="4572000" y="789675"/>
                <a:ext cx="74950" cy="7016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97" name="Oval 696"/>
              <p:cNvSpPr/>
              <p:nvPr/>
            </p:nvSpPr>
            <p:spPr bwMode="auto">
              <a:xfrm>
                <a:off x="4721899" y="930002"/>
                <a:ext cx="154901" cy="164473"/>
              </a:xfrm>
              <a:prstGeom prst="ellipse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8" name="Straight Arrow Connector 697"/>
              <p:cNvCxnSpPr>
                <a:stCxn id="646" idx="5"/>
                <a:endCxn id="697" idx="4"/>
              </p:cNvCxnSpPr>
              <p:nvPr/>
            </p:nvCxnSpPr>
            <p:spPr bwMode="auto">
              <a:xfrm rot="5400000" flipH="1" flipV="1">
                <a:off x="4572075" y="1147914"/>
                <a:ext cx="280713" cy="173835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99" name="Straight Arrow Connector 698"/>
              <p:cNvCxnSpPr>
                <a:stCxn id="695" idx="5"/>
                <a:endCxn id="697" idx="0"/>
              </p:cNvCxnSpPr>
              <p:nvPr/>
            </p:nvCxnSpPr>
            <p:spPr bwMode="auto">
              <a:xfrm rot="16200000" flipH="1">
                <a:off x="4668325" y="798977"/>
                <a:ext cx="164414" cy="97635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0" name="Straight Arrow Connector 699"/>
              <p:cNvCxnSpPr>
                <a:stCxn id="597" idx="6"/>
                <a:endCxn id="680" idx="3"/>
              </p:cNvCxnSpPr>
              <p:nvPr/>
            </p:nvCxnSpPr>
            <p:spPr bwMode="auto">
              <a:xfrm flipV="1">
                <a:off x="1201459" y="216586"/>
                <a:ext cx="342725" cy="102425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1" name="Straight Arrow Connector 700"/>
              <p:cNvCxnSpPr>
                <a:stCxn id="597" idx="6"/>
                <a:endCxn id="666" idx="2"/>
              </p:cNvCxnSpPr>
              <p:nvPr/>
            </p:nvCxnSpPr>
            <p:spPr bwMode="auto">
              <a:xfrm flipV="1">
                <a:off x="1201459" y="542764"/>
                <a:ext cx="319578" cy="69808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2" name="Straight Arrow Connector 701"/>
              <p:cNvCxnSpPr>
                <a:stCxn id="629" idx="7"/>
                <a:endCxn id="659" idx="2"/>
              </p:cNvCxnSpPr>
              <p:nvPr/>
            </p:nvCxnSpPr>
            <p:spPr bwMode="auto">
              <a:xfrm rot="5400000" flipH="1" flipV="1">
                <a:off x="2687379" y="1152146"/>
                <a:ext cx="644949" cy="9322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3" name="Straight Arrow Connector 702"/>
              <p:cNvCxnSpPr>
                <a:stCxn id="629" idx="7"/>
                <a:endCxn id="652" idx="2"/>
              </p:cNvCxnSpPr>
              <p:nvPr/>
            </p:nvCxnSpPr>
            <p:spPr bwMode="auto">
              <a:xfrm rot="5400000" flipH="1" flipV="1">
                <a:off x="2777416" y="1242183"/>
                <a:ext cx="464874" cy="9322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04" name="Straight Arrow Connector 703"/>
              <p:cNvCxnSpPr>
                <a:stCxn id="629" idx="7"/>
                <a:endCxn id="642" idx="2"/>
              </p:cNvCxnSpPr>
              <p:nvPr/>
            </p:nvCxnSpPr>
            <p:spPr bwMode="auto">
              <a:xfrm rot="5400000" flipH="1" flipV="1">
                <a:off x="2891716" y="1356483"/>
                <a:ext cx="236274" cy="9322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43" name="Straight Arrow Connector 342"/>
            <p:cNvCxnSpPr>
              <a:stCxn id="697" idx="6"/>
              <a:endCxn id="623" idx="2"/>
            </p:cNvCxnSpPr>
            <p:nvPr/>
          </p:nvCxnSpPr>
          <p:spPr bwMode="auto">
            <a:xfrm>
              <a:off x="5791200" y="4530556"/>
              <a:ext cx="1826299" cy="365398"/>
            </a:xfrm>
            <a:prstGeom prst="straightConnector1">
              <a:avLst/>
            </a:prstGeom>
            <a:grpFill/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48" name="Straight Arrow Connector 347"/>
          <p:cNvCxnSpPr/>
          <p:nvPr/>
        </p:nvCxnSpPr>
        <p:spPr bwMode="auto">
          <a:xfrm flipV="1">
            <a:off x="4953000" y="1905001"/>
            <a:ext cx="1143000" cy="761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>
            <a:off x="620688" y="4014356"/>
            <a:ext cx="1143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620688" y="3645024"/>
            <a:ext cx="6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7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6"/>
    </mc:Choice>
    <mc:Fallback xmlns="">
      <p:transition xmlns:p14="http://schemas.microsoft.com/office/powerpoint/2010/main" spd="slow" advTm="137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716963" cy="1143000"/>
          </a:xfrm>
        </p:spPr>
        <p:txBody>
          <a:bodyPr/>
          <a:lstStyle/>
          <a:p>
            <a:r>
              <a:rPr lang="en-US" altLang="ko-KR" sz="2800" dirty="0" smtClean="0"/>
              <a:t>Hierarchical Critical Path Analysis (HCPA)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270248"/>
            <a:ext cx="8716963" cy="2230760"/>
          </a:xfrm>
          <a:noFill/>
        </p:spPr>
        <p:txBody>
          <a:bodyPr/>
          <a:lstStyle/>
          <a:p>
            <a:r>
              <a:rPr lang="en-US" altLang="ko-KR" sz="2400" dirty="0" smtClean="0"/>
              <a:t>Step 1. Model a program execution with hierarchical regions</a:t>
            </a:r>
            <a:endParaRPr lang="en-US" altLang="ko-KR" sz="2000" dirty="0" smtClean="0"/>
          </a:p>
          <a:p>
            <a:r>
              <a:rPr lang="en-US" altLang="ko-KR" sz="2400" dirty="0" smtClean="0"/>
              <a:t>Step 2. Recursively apply CPA to each nested region</a:t>
            </a:r>
          </a:p>
          <a:p>
            <a:r>
              <a:rPr lang="en-US" altLang="ko-KR" sz="2400" dirty="0" smtClean="0"/>
              <a:t>Step 3. Quantify self-parallelism</a:t>
            </a:r>
            <a:endParaRPr lang="en-US" altLang="ko-KR" sz="2000" dirty="0" smtClean="0"/>
          </a:p>
          <a:p>
            <a:pPr lvl="1"/>
            <a:endParaRPr lang="en-US" altLang="ko-KR" sz="2000" dirty="0" smtClean="0"/>
          </a:p>
        </p:txBody>
      </p:sp>
      <p:sp>
        <p:nvSpPr>
          <p:cNvPr id="30" name="직사각형 29"/>
          <p:cNvSpPr/>
          <p:nvPr/>
        </p:nvSpPr>
        <p:spPr bwMode="auto">
          <a:xfrm>
            <a:off x="5724128" y="3284984"/>
            <a:ext cx="1368152" cy="648072"/>
          </a:xfrm>
          <a:prstGeom prst="rect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loop </a:t>
            </a:r>
            <a:r>
              <a:rPr lang="en-US" altLang="ko-KR" sz="1400" dirty="0" err="1" smtClean="0">
                <a:latin typeface="+mn-ea"/>
                <a:cs typeface="Courier New" pitchFamily="49" charset="0"/>
              </a:rPr>
              <a:t>i</a:t>
            </a:r>
            <a:endParaRPr lang="en-US" altLang="ko-KR" sz="1400" dirty="0" smtClean="0">
              <a:latin typeface="+mn-ea"/>
              <a:cs typeface="Courier New" pitchFamily="49" charset="0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4760620" y="4149080"/>
            <a:ext cx="1296144" cy="576064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loop j</a:t>
            </a:r>
          </a:p>
        </p:txBody>
      </p:sp>
      <p:sp>
        <p:nvSpPr>
          <p:cNvPr id="32" name="직사각형 31"/>
          <p:cNvSpPr/>
          <p:nvPr/>
        </p:nvSpPr>
        <p:spPr bwMode="auto">
          <a:xfrm>
            <a:off x="6732240" y="4149080"/>
            <a:ext cx="1296144" cy="576064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loop k</a:t>
            </a:r>
          </a:p>
        </p:txBody>
      </p:sp>
      <p:sp>
        <p:nvSpPr>
          <p:cNvPr id="33" name="직사각형 32"/>
          <p:cNvSpPr/>
          <p:nvPr/>
        </p:nvSpPr>
        <p:spPr bwMode="auto">
          <a:xfrm>
            <a:off x="4788024" y="5157192"/>
            <a:ext cx="1224136" cy="576064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foo()</a:t>
            </a:r>
          </a:p>
        </p:txBody>
      </p:sp>
      <p:sp>
        <p:nvSpPr>
          <p:cNvPr id="34" name="직사각형 33"/>
          <p:cNvSpPr/>
          <p:nvPr/>
        </p:nvSpPr>
        <p:spPr bwMode="auto">
          <a:xfrm>
            <a:off x="6228184" y="5157192"/>
            <a:ext cx="1224136" cy="576064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bar1()</a:t>
            </a:r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7524328" y="5157192"/>
            <a:ext cx="1224136" cy="576064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bar2()</a:t>
            </a:r>
          </a:p>
        </p:txBody>
      </p:sp>
      <p:cxnSp>
        <p:nvCxnSpPr>
          <p:cNvPr id="36" name="직선 화살표 연결선 35"/>
          <p:cNvCxnSpPr>
            <a:stCxn id="32" idx="2"/>
            <a:endCxn id="35" idx="0"/>
          </p:cNvCxnSpPr>
          <p:nvPr/>
        </p:nvCxnSpPr>
        <p:spPr bwMode="auto">
          <a:xfrm rot="16200000" flipH="1">
            <a:off x="7542330" y="4563126"/>
            <a:ext cx="432048" cy="7560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직선 화살표 연결선 38"/>
          <p:cNvCxnSpPr>
            <a:stCxn id="32" idx="2"/>
            <a:endCxn id="34" idx="0"/>
          </p:cNvCxnSpPr>
          <p:nvPr/>
        </p:nvCxnSpPr>
        <p:spPr bwMode="auto">
          <a:xfrm rot="5400000">
            <a:off x="6894258" y="4671138"/>
            <a:ext cx="432048" cy="5400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" name="직선 화살표 연결선 41"/>
          <p:cNvCxnSpPr>
            <a:stCxn id="31" idx="2"/>
            <a:endCxn id="33" idx="0"/>
          </p:cNvCxnSpPr>
          <p:nvPr/>
        </p:nvCxnSpPr>
        <p:spPr bwMode="auto">
          <a:xfrm rot="5400000">
            <a:off x="5188368" y="4936868"/>
            <a:ext cx="432048" cy="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5" name="직선 화살표 연결선 44"/>
          <p:cNvCxnSpPr>
            <a:stCxn id="30" idx="2"/>
            <a:endCxn id="31" idx="0"/>
          </p:cNvCxnSpPr>
          <p:nvPr/>
        </p:nvCxnSpPr>
        <p:spPr bwMode="auto">
          <a:xfrm rot="5400000">
            <a:off x="5800436" y="3541312"/>
            <a:ext cx="216024" cy="9995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8" name="직선 화살표 연결선 47"/>
          <p:cNvCxnSpPr>
            <a:stCxn id="30" idx="2"/>
            <a:endCxn id="32" idx="0"/>
          </p:cNvCxnSpPr>
          <p:nvPr/>
        </p:nvCxnSpPr>
        <p:spPr bwMode="auto">
          <a:xfrm rot="16200000" flipH="1">
            <a:off x="6786246" y="3555014"/>
            <a:ext cx="216024" cy="9721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3" name="Rectangle 4"/>
          <p:cNvSpPr/>
          <p:nvPr/>
        </p:nvSpPr>
        <p:spPr bwMode="auto">
          <a:xfrm>
            <a:off x="296124" y="3140968"/>
            <a:ext cx="3096344" cy="2736304"/>
          </a:xfrm>
          <a:prstGeom prst="rect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"/>
          <p:cNvSpPr/>
          <p:nvPr/>
        </p:nvSpPr>
        <p:spPr bwMode="auto">
          <a:xfrm>
            <a:off x="584156" y="3501009"/>
            <a:ext cx="2495384" cy="864096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156" y="35010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(j=0 to 32)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6124" y="31409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 to 4)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8"/>
          <p:cNvSpPr/>
          <p:nvPr/>
        </p:nvSpPr>
        <p:spPr bwMode="auto">
          <a:xfrm>
            <a:off x="584156" y="4509120"/>
            <a:ext cx="2495384" cy="1224135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4156" y="45091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(k=0 to 2)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10"/>
          <p:cNvSpPr/>
          <p:nvPr/>
        </p:nvSpPr>
        <p:spPr bwMode="auto">
          <a:xfrm>
            <a:off x="872188" y="3861048"/>
            <a:ext cx="1127232" cy="4320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();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Rectangle 11"/>
          <p:cNvSpPr/>
          <p:nvPr/>
        </p:nvSpPr>
        <p:spPr bwMode="auto">
          <a:xfrm>
            <a:off x="872188" y="4848612"/>
            <a:ext cx="1127232" cy="36004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bar1();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11"/>
          <p:cNvSpPr/>
          <p:nvPr/>
        </p:nvSpPr>
        <p:spPr bwMode="auto">
          <a:xfrm>
            <a:off x="872188" y="5309718"/>
            <a:ext cx="1127232" cy="36004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bar2();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오른쪽 화살표 61"/>
          <p:cNvSpPr/>
          <p:nvPr/>
        </p:nvSpPr>
        <p:spPr bwMode="auto">
          <a:xfrm>
            <a:off x="3680500" y="4149080"/>
            <a:ext cx="792088" cy="576064"/>
          </a:xfrm>
          <a:prstGeom prst="rightArrow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10400" y="6428184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6165304"/>
            <a:ext cx="467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HCPA Step 1. Hierarchical Region Modeling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65"/>
    </mc:Choice>
    <mc:Fallback xmlns="">
      <p:transition xmlns:p14="http://schemas.microsoft.com/office/powerpoint/2010/main" spd="slow" advTm="292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Rectangle 705"/>
          <p:cNvSpPr/>
          <p:nvPr/>
        </p:nvSpPr>
        <p:spPr bwMode="auto">
          <a:xfrm>
            <a:off x="3560940" y="4149080"/>
            <a:ext cx="5475556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705"/>
          <p:cNvSpPr/>
          <p:nvPr/>
        </p:nvSpPr>
        <p:spPr bwMode="auto">
          <a:xfrm>
            <a:off x="7148920" y="764704"/>
            <a:ext cx="187759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/>
        </p:nvSpPr>
        <p:spPr bwMode="auto">
          <a:xfrm>
            <a:off x="4075091" y="2348880"/>
            <a:ext cx="4961405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92"/>
          <p:cNvGrpSpPr/>
          <p:nvPr/>
        </p:nvGrpSpPr>
        <p:grpSpPr>
          <a:xfrm>
            <a:off x="2662208" y="2492896"/>
            <a:ext cx="6148189" cy="1391610"/>
            <a:chOff x="381000" y="2791725"/>
            <a:chExt cx="8384501" cy="1815683"/>
          </a:xfrm>
        </p:grpSpPr>
        <p:sp>
          <p:nvSpPr>
            <p:cNvPr id="355" name="Oval 354"/>
            <p:cNvSpPr/>
            <p:nvPr/>
          </p:nvSpPr>
          <p:spPr bwMode="auto">
            <a:xfrm>
              <a:off x="2316750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 bwMode="auto">
            <a:xfrm>
              <a:off x="2635404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 bwMode="auto">
            <a:xfrm>
              <a:off x="2954059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 bwMode="auto">
            <a:xfrm>
              <a:off x="3336444" y="3953061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 bwMode="auto">
            <a:xfrm>
              <a:off x="3782561" y="401416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 bwMode="auto">
            <a:xfrm>
              <a:off x="4392430" y="410439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1" name="Straight Arrow Connector 360"/>
            <p:cNvCxnSpPr>
              <a:stCxn id="355" idx="6"/>
              <a:endCxn id="356" idx="1"/>
            </p:cNvCxnSpPr>
            <p:nvPr/>
          </p:nvCxnSpPr>
          <p:spPr bwMode="auto">
            <a:xfrm flipV="1">
              <a:off x="2471651" y="3898218"/>
              <a:ext cx="186438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2" name="Straight Arrow Connector 361"/>
            <p:cNvCxnSpPr>
              <a:stCxn id="356" idx="6"/>
              <a:endCxn id="357" idx="2"/>
            </p:cNvCxnSpPr>
            <p:nvPr/>
          </p:nvCxnSpPr>
          <p:spPr bwMode="auto">
            <a:xfrm>
              <a:off x="2790305" y="3956369"/>
              <a:ext cx="163753" cy="12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3" name="Straight Arrow Connector 362"/>
            <p:cNvCxnSpPr>
              <a:stCxn id="357" idx="6"/>
              <a:endCxn id="358" idx="1"/>
            </p:cNvCxnSpPr>
            <p:nvPr/>
          </p:nvCxnSpPr>
          <p:spPr bwMode="auto">
            <a:xfrm>
              <a:off x="3108960" y="3956369"/>
              <a:ext cx="250169" cy="207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4" name="Straight Arrow Connector 363"/>
            <p:cNvCxnSpPr>
              <a:stCxn id="358" idx="6"/>
              <a:endCxn id="359" idx="1"/>
            </p:cNvCxnSpPr>
            <p:nvPr/>
          </p:nvCxnSpPr>
          <p:spPr bwMode="auto">
            <a:xfrm>
              <a:off x="3491345" y="4035298"/>
              <a:ext cx="313900" cy="2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5" name="Straight Arrow Connector 364"/>
            <p:cNvCxnSpPr>
              <a:stCxn id="359" idx="6"/>
            </p:cNvCxnSpPr>
            <p:nvPr/>
          </p:nvCxnSpPr>
          <p:spPr bwMode="auto">
            <a:xfrm>
              <a:off x="3937462" y="4096404"/>
              <a:ext cx="477653" cy="320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6" name="Oval 365"/>
            <p:cNvSpPr/>
            <p:nvPr/>
          </p:nvSpPr>
          <p:spPr bwMode="auto">
            <a:xfrm>
              <a:off x="381000" y="4072637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 bwMode="auto">
            <a:xfrm>
              <a:off x="690803" y="4105532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 bwMode="auto">
            <a:xfrm>
              <a:off x="1000606" y="411512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 bwMode="auto">
            <a:xfrm>
              <a:off x="1434331" y="418091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 bwMode="auto">
            <a:xfrm>
              <a:off x="1791855" y="418091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2101658" y="4302900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2" name="Straight Arrow Connector 371"/>
            <p:cNvCxnSpPr>
              <a:stCxn id="366" idx="6"/>
              <a:endCxn id="367" idx="1"/>
            </p:cNvCxnSpPr>
            <p:nvPr/>
          </p:nvCxnSpPr>
          <p:spPr bwMode="auto">
            <a:xfrm flipV="1">
              <a:off x="535901" y="412961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3" name="Straight Arrow Connector 372"/>
            <p:cNvCxnSpPr>
              <a:stCxn id="367" idx="6"/>
              <a:endCxn id="368" idx="2"/>
            </p:cNvCxnSpPr>
            <p:nvPr/>
          </p:nvCxnSpPr>
          <p:spPr bwMode="auto">
            <a:xfrm>
              <a:off x="845705" y="418776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4" name="Straight Arrow Connector 373"/>
            <p:cNvCxnSpPr>
              <a:stCxn id="368" idx="6"/>
              <a:endCxn id="369" idx="1"/>
            </p:cNvCxnSpPr>
            <p:nvPr/>
          </p:nvCxnSpPr>
          <p:spPr bwMode="auto">
            <a:xfrm>
              <a:off x="1155508" y="419736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5" name="Straight Arrow Connector 374"/>
            <p:cNvCxnSpPr>
              <a:stCxn id="369" idx="6"/>
              <a:endCxn id="370" idx="1"/>
            </p:cNvCxnSpPr>
            <p:nvPr/>
          </p:nvCxnSpPr>
          <p:spPr bwMode="auto">
            <a:xfrm flipV="1">
              <a:off x="1589232" y="4205003"/>
              <a:ext cx="225308" cy="58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6" name="Straight Arrow Connector 375"/>
            <p:cNvCxnSpPr>
              <a:stCxn id="370" idx="6"/>
              <a:endCxn id="371" idx="1"/>
            </p:cNvCxnSpPr>
            <p:nvPr/>
          </p:nvCxnSpPr>
          <p:spPr bwMode="auto">
            <a:xfrm>
              <a:off x="1946756" y="4263152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7" name="Straight Arrow Connector 376"/>
            <p:cNvCxnSpPr>
              <a:stCxn id="371" idx="6"/>
              <a:endCxn id="360" idx="3"/>
            </p:cNvCxnSpPr>
            <p:nvPr/>
          </p:nvCxnSpPr>
          <p:spPr bwMode="auto">
            <a:xfrm flipV="1">
              <a:off x="2256559" y="4244781"/>
              <a:ext cx="2158556" cy="140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8" name="Oval 377"/>
            <p:cNvSpPr/>
            <p:nvPr/>
          </p:nvSpPr>
          <p:spPr bwMode="auto">
            <a:xfrm>
              <a:off x="6821247" y="409544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 bwMode="auto">
            <a:xfrm>
              <a:off x="7131050" y="412833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 bwMode="auto">
            <a:xfrm>
              <a:off x="7440853" y="413793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 bwMode="auto">
            <a:xfrm>
              <a:off x="7874578" y="42037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 bwMode="auto">
            <a:xfrm>
              <a:off x="8308301" y="42037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 bwMode="auto">
            <a:xfrm>
              <a:off x="8610600" y="416332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4" name="Straight Arrow Connector 383"/>
            <p:cNvCxnSpPr>
              <a:stCxn id="378" idx="6"/>
              <a:endCxn id="379" idx="1"/>
            </p:cNvCxnSpPr>
            <p:nvPr/>
          </p:nvCxnSpPr>
          <p:spPr bwMode="auto">
            <a:xfrm flipV="1">
              <a:off x="6976148" y="4152423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5" name="Straight Arrow Connector 384"/>
            <p:cNvCxnSpPr>
              <a:stCxn id="379" idx="6"/>
              <a:endCxn id="380" idx="2"/>
            </p:cNvCxnSpPr>
            <p:nvPr/>
          </p:nvCxnSpPr>
          <p:spPr bwMode="auto">
            <a:xfrm>
              <a:off x="7285951" y="4210573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6" name="Straight Arrow Connector 385"/>
            <p:cNvCxnSpPr>
              <a:stCxn id="380" idx="6"/>
              <a:endCxn id="381" idx="1"/>
            </p:cNvCxnSpPr>
            <p:nvPr/>
          </p:nvCxnSpPr>
          <p:spPr bwMode="auto">
            <a:xfrm>
              <a:off x="7595755" y="4220167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7" name="Straight Arrow Connector 386"/>
            <p:cNvCxnSpPr>
              <a:stCxn id="381" idx="6"/>
              <a:endCxn id="382" idx="1"/>
            </p:cNvCxnSpPr>
            <p:nvPr/>
          </p:nvCxnSpPr>
          <p:spPr bwMode="auto">
            <a:xfrm flipV="1">
              <a:off x="8029479" y="4227807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8" name="Straight Arrow Connector 387"/>
            <p:cNvCxnSpPr>
              <a:stCxn id="382" idx="6"/>
              <a:endCxn id="383" idx="2"/>
            </p:cNvCxnSpPr>
            <p:nvPr/>
          </p:nvCxnSpPr>
          <p:spPr bwMode="auto">
            <a:xfrm flipV="1">
              <a:off x="8463202" y="4245562"/>
              <a:ext cx="147398" cy="40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9" name="Oval 388"/>
            <p:cNvSpPr/>
            <p:nvPr/>
          </p:nvSpPr>
          <p:spPr bwMode="auto">
            <a:xfrm>
              <a:off x="4738524" y="421267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 bwMode="auto">
            <a:xfrm>
              <a:off x="5048328" y="424556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 bwMode="auto">
            <a:xfrm>
              <a:off x="5358130" y="4255161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 bwMode="auto">
            <a:xfrm>
              <a:off x="5791855" y="432095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 bwMode="auto">
            <a:xfrm>
              <a:off x="6225579" y="432095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 bwMode="auto">
            <a:xfrm>
              <a:off x="6535382" y="444293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5" name="Straight Arrow Connector 394"/>
            <p:cNvCxnSpPr>
              <a:stCxn id="389" idx="6"/>
              <a:endCxn id="390" idx="1"/>
            </p:cNvCxnSpPr>
            <p:nvPr/>
          </p:nvCxnSpPr>
          <p:spPr bwMode="auto">
            <a:xfrm flipV="1">
              <a:off x="4893425" y="4269653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6" name="Straight Arrow Connector 395"/>
            <p:cNvCxnSpPr>
              <a:stCxn id="390" idx="6"/>
              <a:endCxn id="391" idx="2"/>
            </p:cNvCxnSpPr>
            <p:nvPr/>
          </p:nvCxnSpPr>
          <p:spPr bwMode="auto">
            <a:xfrm>
              <a:off x="5203229" y="432780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7" name="Straight Arrow Connector 396"/>
            <p:cNvCxnSpPr>
              <a:stCxn id="391" idx="6"/>
              <a:endCxn id="392" idx="1"/>
            </p:cNvCxnSpPr>
            <p:nvPr/>
          </p:nvCxnSpPr>
          <p:spPr bwMode="auto">
            <a:xfrm>
              <a:off x="5513032" y="433739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8" name="Straight Arrow Connector 397"/>
            <p:cNvCxnSpPr>
              <a:stCxn id="392" idx="6"/>
              <a:endCxn id="393" idx="1"/>
            </p:cNvCxnSpPr>
            <p:nvPr/>
          </p:nvCxnSpPr>
          <p:spPr bwMode="auto">
            <a:xfrm flipV="1">
              <a:off x="5946756" y="4345037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9" name="Straight Arrow Connector 398"/>
            <p:cNvCxnSpPr>
              <a:stCxn id="393" idx="6"/>
              <a:endCxn id="394" idx="1"/>
            </p:cNvCxnSpPr>
            <p:nvPr/>
          </p:nvCxnSpPr>
          <p:spPr bwMode="auto">
            <a:xfrm>
              <a:off x="6380480" y="4403187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0" name="Straight Arrow Connector 399"/>
            <p:cNvCxnSpPr>
              <a:stCxn id="394" idx="7"/>
              <a:endCxn id="378" idx="4"/>
            </p:cNvCxnSpPr>
            <p:nvPr/>
          </p:nvCxnSpPr>
          <p:spPr bwMode="auto">
            <a:xfrm rot="5400000" flipH="1" flipV="1">
              <a:off x="6679595" y="4247919"/>
              <a:ext cx="207107" cy="231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1" name="Straight Arrow Connector 400"/>
            <p:cNvCxnSpPr>
              <a:endCxn id="389" idx="2"/>
            </p:cNvCxnSpPr>
            <p:nvPr/>
          </p:nvCxnSpPr>
          <p:spPr bwMode="auto">
            <a:xfrm>
              <a:off x="4547331" y="4186632"/>
              <a:ext cx="191193" cy="1082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2" name="Oval 401"/>
            <p:cNvSpPr/>
            <p:nvPr/>
          </p:nvSpPr>
          <p:spPr bwMode="auto">
            <a:xfrm>
              <a:off x="4963968" y="391824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 bwMode="auto">
            <a:xfrm>
              <a:off x="5273772" y="395114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 bwMode="auto">
            <a:xfrm>
              <a:off x="5583574" y="396073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 bwMode="auto">
            <a:xfrm>
              <a:off x="6017299" y="40265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 bwMode="auto">
            <a:xfrm>
              <a:off x="6400800" y="39503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7" name="Straight Arrow Connector 406"/>
            <p:cNvCxnSpPr>
              <a:stCxn id="402" idx="6"/>
              <a:endCxn id="403" idx="1"/>
            </p:cNvCxnSpPr>
            <p:nvPr/>
          </p:nvCxnSpPr>
          <p:spPr bwMode="auto">
            <a:xfrm flipV="1">
              <a:off x="5118870" y="3975229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8" name="Straight Arrow Connector 407"/>
            <p:cNvCxnSpPr>
              <a:stCxn id="403" idx="6"/>
              <a:endCxn id="404" idx="2"/>
            </p:cNvCxnSpPr>
            <p:nvPr/>
          </p:nvCxnSpPr>
          <p:spPr bwMode="auto">
            <a:xfrm>
              <a:off x="5428673" y="403337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9" name="Straight Arrow Connector 408"/>
            <p:cNvCxnSpPr>
              <a:stCxn id="404" idx="6"/>
              <a:endCxn id="405" idx="1"/>
            </p:cNvCxnSpPr>
            <p:nvPr/>
          </p:nvCxnSpPr>
          <p:spPr bwMode="auto">
            <a:xfrm>
              <a:off x="5738476" y="404297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0" name="Straight Arrow Connector 409"/>
            <p:cNvCxnSpPr>
              <a:stCxn id="357" idx="6"/>
              <a:endCxn id="433" idx="2"/>
            </p:cNvCxnSpPr>
            <p:nvPr/>
          </p:nvCxnSpPr>
          <p:spPr bwMode="auto">
            <a:xfrm flipV="1">
              <a:off x="3108960" y="3054037"/>
              <a:ext cx="320040" cy="9023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1" name="Straight Arrow Connector 410"/>
            <p:cNvCxnSpPr>
              <a:stCxn id="405" idx="6"/>
              <a:endCxn id="406" idx="2"/>
            </p:cNvCxnSpPr>
            <p:nvPr/>
          </p:nvCxnSpPr>
          <p:spPr bwMode="auto">
            <a:xfrm flipV="1">
              <a:off x="6172200" y="4032564"/>
              <a:ext cx="228600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2" name="Oval 411"/>
            <p:cNvSpPr/>
            <p:nvPr/>
          </p:nvSpPr>
          <p:spPr bwMode="auto">
            <a:xfrm>
              <a:off x="4963968" y="368964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 bwMode="auto">
            <a:xfrm>
              <a:off x="5273772" y="372254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 bwMode="auto">
            <a:xfrm>
              <a:off x="5583574" y="373213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 bwMode="auto">
            <a:xfrm>
              <a:off x="6017299" y="37979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6" name="Straight Arrow Connector 415"/>
            <p:cNvCxnSpPr>
              <a:stCxn id="412" idx="6"/>
              <a:endCxn id="413" idx="1"/>
            </p:cNvCxnSpPr>
            <p:nvPr/>
          </p:nvCxnSpPr>
          <p:spPr bwMode="auto">
            <a:xfrm flipV="1">
              <a:off x="5118870" y="3746629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7" name="Straight Arrow Connector 416"/>
            <p:cNvCxnSpPr>
              <a:stCxn id="413" idx="6"/>
              <a:endCxn id="414" idx="2"/>
            </p:cNvCxnSpPr>
            <p:nvPr/>
          </p:nvCxnSpPr>
          <p:spPr bwMode="auto">
            <a:xfrm>
              <a:off x="5428673" y="380477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8" name="Straight Arrow Connector 417"/>
            <p:cNvCxnSpPr>
              <a:stCxn id="414" idx="6"/>
              <a:endCxn id="415" idx="1"/>
            </p:cNvCxnSpPr>
            <p:nvPr/>
          </p:nvCxnSpPr>
          <p:spPr bwMode="auto">
            <a:xfrm>
              <a:off x="5738476" y="381437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9" name="Oval 418"/>
            <p:cNvSpPr/>
            <p:nvPr/>
          </p:nvSpPr>
          <p:spPr bwMode="auto">
            <a:xfrm>
              <a:off x="4963968" y="350957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 bwMode="auto">
            <a:xfrm>
              <a:off x="5273772" y="354246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 bwMode="auto">
            <a:xfrm>
              <a:off x="5583574" y="355206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 bwMode="auto">
            <a:xfrm>
              <a:off x="6017299" y="361785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>
              <a:stCxn id="419" idx="6"/>
              <a:endCxn id="420" idx="1"/>
            </p:cNvCxnSpPr>
            <p:nvPr/>
          </p:nvCxnSpPr>
          <p:spPr bwMode="auto">
            <a:xfrm flipV="1">
              <a:off x="5118870" y="3566554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4" name="Straight Arrow Connector 423"/>
            <p:cNvCxnSpPr>
              <a:stCxn id="420" idx="6"/>
              <a:endCxn id="421" idx="2"/>
            </p:cNvCxnSpPr>
            <p:nvPr/>
          </p:nvCxnSpPr>
          <p:spPr bwMode="auto">
            <a:xfrm>
              <a:off x="5428673" y="362470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5" name="Straight Arrow Connector 424"/>
            <p:cNvCxnSpPr>
              <a:stCxn id="421" idx="6"/>
              <a:endCxn id="422" idx="1"/>
            </p:cNvCxnSpPr>
            <p:nvPr/>
          </p:nvCxnSpPr>
          <p:spPr bwMode="auto">
            <a:xfrm>
              <a:off x="5738476" y="363429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6" name="Oval 425"/>
            <p:cNvSpPr/>
            <p:nvPr/>
          </p:nvSpPr>
          <p:spPr bwMode="auto">
            <a:xfrm>
              <a:off x="3428538" y="317605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 bwMode="auto">
            <a:xfrm>
              <a:off x="3738342" y="320894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 bwMode="auto">
            <a:xfrm>
              <a:off x="4048144" y="321854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 bwMode="auto">
            <a:xfrm>
              <a:off x="4481869" y="328433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0" name="Straight Arrow Connector 429"/>
            <p:cNvCxnSpPr>
              <a:stCxn id="426" idx="6"/>
              <a:endCxn id="427" idx="1"/>
            </p:cNvCxnSpPr>
            <p:nvPr/>
          </p:nvCxnSpPr>
          <p:spPr bwMode="auto">
            <a:xfrm flipV="1">
              <a:off x="3583440" y="3233033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1" name="Straight Arrow Connector 430"/>
            <p:cNvCxnSpPr>
              <a:stCxn id="427" idx="6"/>
              <a:endCxn id="428" idx="2"/>
            </p:cNvCxnSpPr>
            <p:nvPr/>
          </p:nvCxnSpPr>
          <p:spPr bwMode="auto">
            <a:xfrm>
              <a:off x="3893243" y="3291183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2" name="Straight Arrow Connector 431"/>
            <p:cNvCxnSpPr>
              <a:stCxn id="428" idx="6"/>
              <a:endCxn id="429" idx="1"/>
            </p:cNvCxnSpPr>
            <p:nvPr/>
          </p:nvCxnSpPr>
          <p:spPr bwMode="auto">
            <a:xfrm>
              <a:off x="4203046" y="3300777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3" name="Oval 432"/>
            <p:cNvSpPr/>
            <p:nvPr/>
          </p:nvSpPr>
          <p:spPr bwMode="auto">
            <a:xfrm>
              <a:off x="3429000" y="297180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>
              <a:off x="3738804" y="30046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 bwMode="auto">
            <a:xfrm>
              <a:off x="4048606" y="301428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 bwMode="auto">
            <a:xfrm>
              <a:off x="4482331" y="308007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7" name="Straight Arrow Connector 436"/>
            <p:cNvCxnSpPr>
              <a:stCxn id="433" idx="6"/>
              <a:endCxn id="434" idx="1"/>
            </p:cNvCxnSpPr>
            <p:nvPr/>
          </p:nvCxnSpPr>
          <p:spPr bwMode="auto">
            <a:xfrm flipV="1">
              <a:off x="3583902" y="3028781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8" name="Straight Arrow Connector 437"/>
            <p:cNvCxnSpPr>
              <a:stCxn id="434" idx="6"/>
              <a:endCxn id="435" idx="2"/>
            </p:cNvCxnSpPr>
            <p:nvPr/>
          </p:nvCxnSpPr>
          <p:spPr bwMode="auto">
            <a:xfrm>
              <a:off x="3893705" y="3086931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9" name="Straight Arrow Connector 438"/>
            <p:cNvCxnSpPr>
              <a:stCxn id="435" idx="6"/>
              <a:endCxn id="436" idx="1"/>
            </p:cNvCxnSpPr>
            <p:nvPr/>
          </p:nvCxnSpPr>
          <p:spPr bwMode="auto">
            <a:xfrm>
              <a:off x="4203508" y="3096525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0" name="Oval 439"/>
            <p:cNvSpPr/>
            <p:nvPr/>
          </p:nvSpPr>
          <p:spPr bwMode="auto">
            <a:xfrm>
              <a:off x="3429000" y="279172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 bwMode="auto">
            <a:xfrm>
              <a:off x="3738804" y="28246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 bwMode="auto">
            <a:xfrm>
              <a:off x="4048606" y="283421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 bwMode="auto">
            <a:xfrm>
              <a:off x="4482331" y="290000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4" name="Straight Arrow Connector 443"/>
            <p:cNvCxnSpPr>
              <a:stCxn id="440" idx="6"/>
              <a:endCxn id="441" idx="1"/>
            </p:cNvCxnSpPr>
            <p:nvPr/>
          </p:nvCxnSpPr>
          <p:spPr bwMode="auto">
            <a:xfrm flipV="1">
              <a:off x="3583902" y="2848706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5" name="Straight Arrow Connector 444"/>
            <p:cNvCxnSpPr>
              <a:stCxn id="441" idx="6"/>
              <a:endCxn id="442" idx="2"/>
            </p:cNvCxnSpPr>
            <p:nvPr/>
          </p:nvCxnSpPr>
          <p:spPr bwMode="auto">
            <a:xfrm>
              <a:off x="3893705" y="2906856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6" name="Straight Arrow Connector 445"/>
            <p:cNvCxnSpPr>
              <a:stCxn id="442" idx="6"/>
              <a:endCxn id="443" idx="1"/>
            </p:cNvCxnSpPr>
            <p:nvPr/>
          </p:nvCxnSpPr>
          <p:spPr bwMode="auto">
            <a:xfrm>
              <a:off x="4203508" y="2916450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7" name="Straight Arrow Connector 446"/>
            <p:cNvCxnSpPr>
              <a:stCxn id="415" idx="6"/>
              <a:endCxn id="406" idx="1"/>
            </p:cNvCxnSpPr>
            <p:nvPr/>
          </p:nvCxnSpPr>
          <p:spPr bwMode="auto">
            <a:xfrm>
              <a:off x="6172200" y="3880164"/>
              <a:ext cx="251285" cy="94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8" name="Straight Arrow Connector 447"/>
            <p:cNvCxnSpPr>
              <a:stCxn id="429" idx="6"/>
              <a:endCxn id="452" idx="2"/>
            </p:cNvCxnSpPr>
            <p:nvPr/>
          </p:nvCxnSpPr>
          <p:spPr bwMode="auto">
            <a:xfrm>
              <a:off x="4636770" y="3366568"/>
              <a:ext cx="1687830" cy="2087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9" name="Straight Arrow Connector 448"/>
            <p:cNvCxnSpPr>
              <a:stCxn id="436" idx="6"/>
              <a:endCxn id="450" idx="3"/>
            </p:cNvCxnSpPr>
            <p:nvPr/>
          </p:nvCxnSpPr>
          <p:spPr bwMode="auto">
            <a:xfrm flipV="1">
              <a:off x="4637232" y="3119917"/>
              <a:ext cx="248322" cy="423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0" name="Oval 449"/>
            <p:cNvSpPr/>
            <p:nvPr/>
          </p:nvSpPr>
          <p:spPr bwMode="auto">
            <a:xfrm>
              <a:off x="4862869" y="297953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1" name="Straight Arrow Connector 450"/>
            <p:cNvCxnSpPr>
              <a:stCxn id="443" idx="6"/>
              <a:endCxn id="450" idx="2"/>
            </p:cNvCxnSpPr>
            <p:nvPr/>
          </p:nvCxnSpPr>
          <p:spPr bwMode="auto">
            <a:xfrm>
              <a:off x="4637232" y="2982241"/>
              <a:ext cx="225637" cy="795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2" name="Oval 451"/>
            <p:cNvSpPr/>
            <p:nvPr/>
          </p:nvSpPr>
          <p:spPr bwMode="auto">
            <a:xfrm>
              <a:off x="6324600" y="34931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3" name="Straight Arrow Connector 452"/>
            <p:cNvCxnSpPr>
              <a:stCxn id="422" idx="6"/>
              <a:endCxn id="452" idx="3"/>
            </p:cNvCxnSpPr>
            <p:nvPr/>
          </p:nvCxnSpPr>
          <p:spPr bwMode="auto">
            <a:xfrm flipV="1">
              <a:off x="6172200" y="3633513"/>
              <a:ext cx="175085" cy="665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4" name="Straight Arrow Connector 453"/>
            <p:cNvCxnSpPr>
              <a:stCxn id="450" idx="5"/>
              <a:endCxn id="455" idx="1"/>
            </p:cNvCxnSpPr>
            <p:nvPr/>
          </p:nvCxnSpPr>
          <p:spPr bwMode="auto">
            <a:xfrm rot="16200000" flipH="1">
              <a:off x="5624937" y="2490065"/>
              <a:ext cx="244897" cy="1504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5" name="Oval 454"/>
            <p:cNvSpPr/>
            <p:nvPr/>
          </p:nvSpPr>
          <p:spPr bwMode="auto">
            <a:xfrm>
              <a:off x="6477000" y="33407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6" name="Straight Arrow Connector 455"/>
            <p:cNvCxnSpPr>
              <a:stCxn id="452" idx="6"/>
              <a:endCxn id="455" idx="4"/>
            </p:cNvCxnSpPr>
            <p:nvPr/>
          </p:nvCxnSpPr>
          <p:spPr bwMode="auto">
            <a:xfrm flipV="1">
              <a:off x="6479501" y="3505200"/>
              <a:ext cx="74950" cy="701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7" name="Oval 456"/>
            <p:cNvSpPr/>
            <p:nvPr/>
          </p:nvSpPr>
          <p:spPr bwMode="auto">
            <a:xfrm>
              <a:off x="6629400" y="36455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8" name="Straight Arrow Connector 457"/>
            <p:cNvCxnSpPr>
              <a:stCxn id="406" idx="5"/>
              <a:endCxn id="457" idx="4"/>
            </p:cNvCxnSpPr>
            <p:nvPr/>
          </p:nvCxnSpPr>
          <p:spPr bwMode="auto">
            <a:xfrm rot="5400000" flipH="1" flipV="1">
              <a:off x="6479576" y="3863439"/>
              <a:ext cx="280713" cy="17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9" name="Straight Arrow Connector 458"/>
            <p:cNvCxnSpPr>
              <a:stCxn id="455" idx="5"/>
              <a:endCxn id="457" idx="0"/>
            </p:cNvCxnSpPr>
            <p:nvPr/>
          </p:nvCxnSpPr>
          <p:spPr bwMode="auto">
            <a:xfrm rot="16200000" flipH="1">
              <a:off x="6575826" y="3514502"/>
              <a:ext cx="164414" cy="976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0" name="Straight Arrow Connector 459"/>
            <p:cNvCxnSpPr>
              <a:stCxn id="357" idx="6"/>
              <a:endCxn id="440" idx="3"/>
            </p:cNvCxnSpPr>
            <p:nvPr/>
          </p:nvCxnSpPr>
          <p:spPr bwMode="auto">
            <a:xfrm flipV="1">
              <a:off x="3108960" y="2932111"/>
              <a:ext cx="342725" cy="10242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1" name="Straight Arrow Connector 460"/>
            <p:cNvCxnSpPr>
              <a:stCxn id="357" idx="6"/>
              <a:endCxn id="426" idx="2"/>
            </p:cNvCxnSpPr>
            <p:nvPr/>
          </p:nvCxnSpPr>
          <p:spPr bwMode="auto">
            <a:xfrm flipV="1">
              <a:off x="3108960" y="3258289"/>
              <a:ext cx="319578" cy="698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2" name="Straight Arrow Connector 461"/>
            <p:cNvCxnSpPr>
              <a:stCxn id="389" idx="7"/>
              <a:endCxn id="419" idx="2"/>
            </p:cNvCxnSpPr>
            <p:nvPr/>
          </p:nvCxnSpPr>
          <p:spPr bwMode="auto">
            <a:xfrm rot="5400000" flipH="1" flipV="1">
              <a:off x="4594880" y="3867671"/>
              <a:ext cx="644949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3" name="Straight Arrow Connector 462"/>
            <p:cNvCxnSpPr>
              <a:stCxn id="389" idx="7"/>
              <a:endCxn id="412" idx="2"/>
            </p:cNvCxnSpPr>
            <p:nvPr/>
          </p:nvCxnSpPr>
          <p:spPr bwMode="auto">
            <a:xfrm rot="5400000" flipH="1" flipV="1">
              <a:off x="4684917" y="3957708"/>
              <a:ext cx="464874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4" name="Straight Arrow Connector 463"/>
            <p:cNvCxnSpPr>
              <a:stCxn id="389" idx="7"/>
              <a:endCxn id="402" idx="2"/>
            </p:cNvCxnSpPr>
            <p:nvPr/>
          </p:nvCxnSpPr>
          <p:spPr bwMode="auto">
            <a:xfrm rot="5400000" flipH="1" flipV="1">
              <a:off x="4799217" y="4072008"/>
              <a:ext cx="236274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469"/>
          <p:cNvGrpSpPr/>
          <p:nvPr/>
        </p:nvGrpSpPr>
        <p:grpSpPr>
          <a:xfrm>
            <a:off x="1907704" y="808352"/>
            <a:ext cx="7083896" cy="1310945"/>
            <a:chOff x="381000" y="2971800"/>
            <a:chExt cx="8587680" cy="1635608"/>
          </a:xfrm>
        </p:grpSpPr>
        <p:sp>
          <p:nvSpPr>
            <p:cNvPr id="471" name="Oval 470"/>
            <p:cNvSpPr/>
            <p:nvPr/>
          </p:nvSpPr>
          <p:spPr bwMode="auto">
            <a:xfrm>
              <a:off x="2316750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 bwMode="auto">
            <a:xfrm>
              <a:off x="2635404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 bwMode="auto">
            <a:xfrm>
              <a:off x="2954059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 bwMode="auto">
            <a:xfrm>
              <a:off x="3336444" y="3953061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 bwMode="auto">
            <a:xfrm>
              <a:off x="3782561" y="401416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 bwMode="auto">
            <a:xfrm>
              <a:off x="4392430" y="410439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7" name="Straight Arrow Connector 476"/>
            <p:cNvCxnSpPr>
              <a:stCxn id="471" idx="6"/>
              <a:endCxn id="472" idx="1"/>
            </p:cNvCxnSpPr>
            <p:nvPr/>
          </p:nvCxnSpPr>
          <p:spPr bwMode="auto">
            <a:xfrm flipV="1">
              <a:off x="2471651" y="3898218"/>
              <a:ext cx="186438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8" name="Straight Arrow Connector 477"/>
            <p:cNvCxnSpPr>
              <a:stCxn id="472" idx="6"/>
              <a:endCxn id="473" idx="2"/>
            </p:cNvCxnSpPr>
            <p:nvPr/>
          </p:nvCxnSpPr>
          <p:spPr bwMode="auto">
            <a:xfrm>
              <a:off x="2790305" y="3956369"/>
              <a:ext cx="163753" cy="12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9" name="Straight Arrow Connector 478"/>
            <p:cNvCxnSpPr>
              <a:stCxn id="473" idx="6"/>
              <a:endCxn id="474" idx="1"/>
            </p:cNvCxnSpPr>
            <p:nvPr/>
          </p:nvCxnSpPr>
          <p:spPr bwMode="auto">
            <a:xfrm>
              <a:off x="3108960" y="3956369"/>
              <a:ext cx="250169" cy="207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0" name="Straight Arrow Connector 479"/>
            <p:cNvCxnSpPr>
              <a:stCxn id="474" idx="6"/>
              <a:endCxn id="475" idx="1"/>
            </p:cNvCxnSpPr>
            <p:nvPr/>
          </p:nvCxnSpPr>
          <p:spPr bwMode="auto">
            <a:xfrm>
              <a:off x="3491345" y="4035298"/>
              <a:ext cx="313900" cy="2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1" name="Straight Arrow Connector 480"/>
            <p:cNvCxnSpPr>
              <a:stCxn id="475" idx="6"/>
            </p:cNvCxnSpPr>
            <p:nvPr/>
          </p:nvCxnSpPr>
          <p:spPr bwMode="auto">
            <a:xfrm>
              <a:off x="3937462" y="4096404"/>
              <a:ext cx="477653" cy="320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2" name="Oval 481"/>
            <p:cNvSpPr/>
            <p:nvPr/>
          </p:nvSpPr>
          <p:spPr bwMode="auto">
            <a:xfrm>
              <a:off x="381000" y="4072637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 bwMode="auto">
            <a:xfrm>
              <a:off x="690803" y="4105532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 bwMode="auto">
            <a:xfrm>
              <a:off x="1000606" y="411512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 bwMode="auto">
            <a:xfrm>
              <a:off x="1434331" y="418091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 bwMode="auto">
            <a:xfrm>
              <a:off x="1791855" y="418091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 bwMode="auto">
            <a:xfrm>
              <a:off x="2101658" y="4302900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8" name="Straight Arrow Connector 487"/>
            <p:cNvCxnSpPr>
              <a:stCxn id="482" idx="6"/>
              <a:endCxn id="483" idx="1"/>
            </p:cNvCxnSpPr>
            <p:nvPr/>
          </p:nvCxnSpPr>
          <p:spPr bwMode="auto">
            <a:xfrm flipV="1">
              <a:off x="535901" y="412961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9" name="Straight Arrow Connector 488"/>
            <p:cNvCxnSpPr>
              <a:stCxn id="483" idx="6"/>
              <a:endCxn id="484" idx="2"/>
            </p:cNvCxnSpPr>
            <p:nvPr/>
          </p:nvCxnSpPr>
          <p:spPr bwMode="auto">
            <a:xfrm>
              <a:off x="845705" y="418776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0" name="Straight Arrow Connector 489"/>
            <p:cNvCxnSpPr>
              <a:stCxn id="484" idx="6"/>
              <a:endCxn id="485" idx="1"/>
            </p:cNvCxnSpPr>
            <p:nvPr/>
          </p:nvCxnSpPr>
          <p:spPr bwMode="auto">
            <a:xfrm>
              <a:off x="1155508" y="419736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1" name="Straight Arrow Connector 490"/>
            <p:cNvCxnSpPr>
              <a:stCxn id="485" idx="6"/>
              <a:endCxn id="486" idx="1"/>
            </p:cNvCxnSpPr>
            <p:nvPr/>
          </p:nvCxnSpPr>
          <p:spPr bwMode="auto">
            <a:xfrm flipV="1">
              <a:off x="1589232" y="4205003"/>
              <a:ext cx="225308" cy="58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2" name="Straight Arrow Connector 491"/>
            <p:cNvCxnSpPr>
              <a:stCxn id="486" idx="6"/>
              <a:endCxn id="487" idx="1"/>
            </p:cNvCxnSpPr>
            <p:nvPr/>
          </p:nvCxnSpPr>
          <p:spPr bwMode="auto">
            <a:xfrm>
              <a:off x="1946756" y="4263152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3" name="Straight Arrow Connector 492"/>
            <p:cNvCxnSpPr>
              <a:stCxn id="487" idx="6"/>
              <a:endCxn id="476" idx="3"/>
            </p:cNvCxnSpPr>
            <p:nvPr/>
          </p:nvCxnSpPr>
          <p:spPr bwMode="auto">
            <a:xfrm flipV="1">
              <a:off x="2256559" y="4244781"/>
              <a:ext cx="2158556" cy="140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4" name="Oval 493"/>
            <p:cNvSpPr/>
            <p:nvPr/>
          </p:nvSpPr>
          <p:spPr bwMode="auto">
            <a:xfrm>
              <a:off x="6821247" y="409544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 bwMode="auto">
            <a:xfrm>
              <a:off x="7131050" y="412833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 bwMode="auto">
            <a:xfrm>
              <a:off x="7440853" y="413793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 bwMode="auto">
            <a:xfrm>
              <a:off x="7874578" y="42037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 bwMode="auto">
            <a:xfrm>
              <a:off x="8308301" y="42037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 bwMode="auto">
            <a:xfrm>
              <a:off x="8813779" y="41391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0" name="Straight Arrow Connector 499"/>
            <p:cNvCxnSpPr>
              <a:stCxn id="494" idx="6"/>
              <a:endCxn id="495" idx="1"/>
            </p:cNvCxnSpPr>
            <p:nvPr/>
          </p:nvCxnSpPr>
          <p:spPr bwMode="auto">
            <a:xfrm flipV="1">
              <a:off x="6976148" y="4152423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1" name="Straight Arrow Connector 500"/>
            <p:cNvCxnSpPr>
              <a:stCxn id="495" idx="6"/>
              <a:endCxn id="496" idx="2"/>
            </p:cNvCxnSpPr>
            <p:nvPr/>
          </p:nvCxnSpPr>
          <p:spPr bwMode="auto">
            <a:xfrm>
              <a:off x="7285951" y="4210573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2" name="Straight Arrow Connector 501"/>
            <p:cNvCxnSpPr>
              <a:stCxn id="496" idx="6"/>
              <a:endCxn id="497" idx="1"/>
            </p:cNvCxnSpPr>
            <p:nvPr/>
          </p:nvCxnSpPr>
          <p:spPr bwMode="auto">
            <a:xfrm>
              <a:off x="7595755" y="4220167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3" name="Straight Arrow Connector 502"/>
            <p:cNvCxnSpPr>
              <a:stCxn id="497" idx="6"/>
              <a:endCxn id="498" idx="1"/>
            </p:cNvCxnSpPr>
            <p:nvPr/>
          </p:nvCxnSpPr>
          <p:spPr bwMode="auto">
            <a:xfrm flipV="1">
              <a:off x="8029479" y="4227807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4" name="Straight Arrow Connector 503"/>
            <p:cNvCxnSpPr>
              <a:stCxn id="498" idx="6"/>
              <a:endCxn id="499" idx="0"/>
            </p:cNvCxnSpPr>
            <p:nvPr/>
          </p:nvCxnSpPr>
          <p:spPr bwMode="auto">
            <a:xfrm flipV="1">
              <a:off x="8463202" y="4139120"/>
              <a:ext cx="428028" cy="1468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5" name="Oval 504"/>
            <p:cNvSpPr/>
            <p:nvPr/>
          </p:nvSpPr>
          <p:spPr bwMode="auto">
            <a:xfrm>
              <a:off x="4738524" y="421267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 bwMode="auto">
            <a:xfrm>
              <a:off x="5048328" y="424556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 bwMode="auto">
            <a:xfrm>
              <a:off x="5358130" y="4255161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 bwMode="auto">
            <a:xfrm>
              <a:off x="5791855" y="432095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 bwMode="auto">
            <a:xfrm>
              <a:off x="6225579" y="432095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 bwMode="auto">
            <a:xfrm>
              <a:off x="6535382" y="444293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1" name="Straight Arrow Connector 510"/>
            <p:cNvCxnSpPr>
              <a:stCxn id="505" idx="6"/>
              <a:endCxn id="506" idx="1"/>
            </p:cNvCxnSpPr>
            <p:nvPr/>
          </p:nvCxnSpPr>
          <p:spPr bwMode="auto">
            <a:xfrm flipV="1">
              <a:off x="4893425" y="4269653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2" name="Straight Arrow Connector 511"/>
            <p:cNvCxnSpPr>
              <a:stCxn id="506" idx="6"/>
              <a:endCxn id="507" idx="2"/>
            </p:cNvCxnSpPr>
            <p:nvPr/>
          </p:nvCxnSpPr>
          <p:spPr bwMode="auto">
            <a:xfrm>
              <a:off x="5203229" y="432780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3" name="Straight Arrow Connector 512"/>
            <p:cNvCxnSpPr>
              <a:stCxn id="507" idx="6"/>
              <a:endCxn id="508" idx="1"/>
            </p:cNvCxnSpPr>
            <p:nvPr/>
          </p:nvCxnSpPr>
          <p:spPr bwMode="auto">
            <a:xfrm>
              <a:off x="5513032" y="433739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4" name="Straight Arrow Connector 513"/>
            <p:cNvCxnSpPr>
              <a:stCxn id="508" idx="6"/>
              <a:endCxn id="509" idx="1"/>
            </p:cNvCxnSpPr>
            <p:nvPr/>
          </p:nvCxnSpPr>
          <p:spPr bwMode="auto">
            <a:xfrm flipV="1">
              <a:off x="5946756" y="4345037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5" name="Straight Arrow Connector 514"/>
            <p:cNvCxnSpPr>
              <a:stCxn id="509" idx="6"/>
              <a:endCxn id="510" idx="1"/>
            </p:cNvCxnSpPr>
            <p:nvPr/>
          </p:nvCxnSpPr>
          <p:spPr bwMode="auto">
            <a:xfrm>
              <a:off x="6380480" y="4403187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6" name="Straight Arrow Connector 515"/>
            <p:cNvCxnSpPr>
              <a:stCxn id="510" idx="7"/>
              <a:endCxn id="494" idx="4"/>
            </p:cNvCxnSpPr>
            <p:nvPr/>
          </p:nvCxnSpPr>
          <p:spPr bwMode="auto">
            <a:xfrm rot="5400000" flipH="1" flipV="1">
              <a:off x="6679595" y="4247919"/>
              <a:ext cx="207107" cy="231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7" name="Straight Arrow Connector 516"/>
            <p:cNvCxnSpPr>
              <a:endCxn id="505" idx="2"/>
            </p:cNvCxnSpPr>
            <p:nvPr/>
          </p:nvCxnSpPr>
          <p:spPr bwMode="auto">
            <a:xfrm>
              <a:off x="4547331" y="4186632"/>
              <a:ext cx="191193" cy="1082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8" name="Oval 517"/>
            <p:cNvSpPr/>
            <p:nvPr/>
          </p:nvSpPr>
          <p:spPr bwMode="auto">
            <a:xfrm>
              <a:off x="6858000" y="392493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 bwMode="auto">
            <a:xfrm>
              <a:off x="7167804" y="395782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 bwMode="auto">
            <a:xfrm>
              <a:off x="7477606" y="396742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 bwMode="auto">
            <a:xfrm>
              <a:off x="7911331" y="403321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 bwMode="auto">
            <a:xfrm>
              <a:off x="8458200" y="39978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3" name="Straight Arrow Connector 522"/>
            <p:cNvCxnSpPr>
              <a:stCxn id="518" idx="6"/>
              <a:endCxn id="519" idx="1"/>
            </p:cNvCxnSpPr>
            <p:nvPr/>
          </p:nvCxnSpPr>
          <p:spPr bwMode="auto">
            <a:xfrm flipV="1">
              <a:off x="7012902" y="3981914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4" name="Straight Arrow Connector 523"/>
            <p:cNvCxnSpPr>
              <a:stCxn id="519" idx="6"/>
              <a:endCxn id="520" idx="2"/>
            </p:cNvCxnSpPr>
            <p:nvPr/>
          </p:nvCxnSpPr>
          <p:spPr bwMode="auto">
            <a:xfrm>
              <a:off x="7322705" y="404006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5" name="Straight Arrow Connector 524"/>
            <p:cNvCxnSpPr>
              <a:stCxn id="520" idx="6"/>
              <a:endCxn id="521" idx="1"/>
            </p:cNvCxnSpPr>
            <p:nvPr/>
          </p:nvCxnSpPr>
          <p:spPr bwMode="auto">
            <a:xfrm>
              <a:off x="7632508" y="404965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6" name="Straight Arrow Connector 525"/>
            <p:cNvCxnSpPr>
              <a:stCxn id="473" idx="6"/>
              <a:endCxn id="549" idx="2"/>
            </p:cNvCxnSpPr>
            <p:nvPr/>
          </p:nvCxnSpPr>
          <p:spPr bwMode="auto">
            <a:xfrm flipV="1">
              <a:off x="3108960" y="3234112"/>
              <a:ext cx="3762971" cy="7222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7" name="Straight Arrow Connector 526"/>
            <p:cNvCxnSpPr>
              <a:stCxn id="521" idx="6"/>
              <a:endCxn id="522" idx="2"/>
            </p:cNvCxnSpPr>
            <p:nvPr/>
          </p:nvCxnSpPr>
          <p:spPr bwMode="auto">
            <a:xfrm flipV="1">
              <a:off x="8066232" y="4080043"/>
              <a:ext cx="391968" cy="354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8" name="Oval 527"/>
            <p:cNvSpPr/>
            <p:nvPr/>
          </p:nvSpPr>
          <p:spPr bwMode="auto">
            <a:xfrm>
              <a:off x="6858462" y="372068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 bwMode="auto">
            <a:xfrm>
              <a:off x="7168266" y="375357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 bwMode="auto">
            <a:xfrm>
              <a:off x="7478068" y="376317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 bwMode="auto">
            <a:xfrm>
              <a:off x="7911793" y="382896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2" name="Straight Arrow Connector 531"/>
            <p:cNvCxnSpPr>
              <a:stCxn id="528" idx="6"/>
              <a:endCxn id="529" idx="1"/>
            </p:cNvCxnSpPr>
            <p:nvPr/>
          </p:nvCxnSpPr>
          <p:spPr bwMode="auto">
            <a:xfrm flipV="1">
              <a:off x="7013364" y="3777662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3" name="Straight Arrow Connector 532"/>
            <p:cNvCxnSpPr>
              <a:stCxn id="529" idx="6"/>
              <a:endCxn id="530" idx="2"/>
            </p:cNvCxnSpPr>
            <p:nvPr/>
          </p:nvCxnSpPr>
          <p:spPr bwMode="auto">
            <a:xfrm>
              <a:off x="7323167" y="3835812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4" name="Straight Arrow Connector 533"/>
            <p:cNvCxnSpPr>
              <a:stCxn id="530" idx="6"/>
              <a:endCxn id="531" idx="1"/>
            </p:cNvCxnSpPr>
            <p:nvPr/>
          </p:nvCxnSpPr>
          <p:spPr bwMode="auto">
            <a:xfrm>
              <a:off x="7632970" y="3845406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5" name="Oval 534"/>
            <p:cNvSpPr/>
            <p:nvPr/>
          </p:nvSpPr>
          <p:spPr bwMode="auto">
            <a:xfrm>
              <a:off x="6858462" y="35406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 bwMode="auto">
            <a:xfrm>
              <a:off x="7168266" y="357350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 bwMode="auto">
            <a:xfrm>
              <a:off x="7478068" y="35830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 bwMode="auto">
            <a:xfrm>
              <a:off x="7911793" y="364888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Straight Arrow Connector 538"/>
            <p:cNvCxnSpPr>
              <a:stCxn id="535" idx="6"/>
              <a:endCxn id="536" idx="1"/>
            </p:cNvCxnSpPr>
            <p:nvPr/>
          </p:nvCxnSpPr>
          <p:spPr bwMode="auto">
            <a:xfrm flipV="1">
              <a:off x="7013364" y="3597587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0" name="Straight Arrow Connector 539"/>
            <p:cNvCxnSpPr>
              <a:stCxn id="536" idx="6"/>
              <a:endCxn id="537" idx="2"/>
            </p:cNvCxnSpPr>
            <p:nvPr/>
          </p:nvCxnSpPr>
          <p:spPr bwMode="auto">
            <a:xfrm>
              <a:off x="7323167" y="3655737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1" name="Straight Arrow Connector 540"/>
            <p:cNvCxnSpPr>
              <a:stCxn id="537" idx="6"/>
              <a:endCxn id="538" idx="1"/>
            </p:cNvCxnSpPr>
            <p:nvPr/>
          </p:nvCxnSpPr>
          <p:spPr bwMode="auto">
            <a:xfrm>
              <a:off x="7632970" y="3665331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2" name="Oval 541"/>
            <p:cNvSpPr/>
            <p:nvPr/>
          </p:nvSpPr>
          <p:spPr bwMode="auto">
            <a:xfrm>
              <a:off x="6871469" y="33561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 bwMode="auto">
            <a:xfrm>
              <a:off x="7181273" y="338902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 bwMode="auto">
            <a:xfrm>
              <a:off x="7491075" y="339861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 bwMode="auto">
            <a:xfrm>
              <a:off x="7924800" y="34644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6" name="Straight Arrow Connector 545"/>
            <p:cNvCxnSpPr>
              <a:stCxn id="542" idx="6"/>
              <a:endCxn id="543" idx="1"/>
            </p:cNvCxnSpPr>
            <p:nvPr/>
          </p:nvCxnSpPr>
          <p:spPr bwMode="auto">
            <a:xfrm flipV="1">
              <a:off x="7026371" y="341310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7" name="Straight Arrow Connector 546"/>
            <p:cNvCxnSpPr>
              <a:stCxn id="543" idx="6"/>
              <a:endCxn id="544" idx="2"/>
            </p:cNvCxnSpPr>
            <p:nvPr/>
          </p:nvCxnSpPr>
          <p:spPr bwMode="auto">
            <a:xfrm>
              <a:off x="7336174" y="3471258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8" name="Straight Arrow Connector 547"/>
            <p:cNvCxnSpPr>
              <a:stCxn id="544" idx="6"/>
              <a:endCxn id="545" idx="1"/>
            </p:cNvCxnSpPr>
            <p:nvPr/>
          </p:nvCxnSpPr>
          <p:spPr bwMode="auto">
            <a:xfrm>
              <a:off x="7645977" y="3480852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9" name="Oval 548"/>
            <p:cNvSpPr/>
            <p:nvPr/>
          </p:nvSpPr>
          <p:spPr bwMode="auto">
            <a:xfrm>
              <a:off x="6871931" y="315187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 bwMode="auto">
            <a:xfrm>
              <a:off x="7181735" y="318477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 bwMode="auto">
            <a:xfrm>
              <a:off x="7491537" y="319436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 bwMode="auto">
            <a:xfrm>
              <a:off x="7925262" y="326015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3" name="Straight Arrow Connector 552"/>
            <p:cNvCxnSpPr>
              <a:stCxn id="549" idx="6"/>
              <a:endCxn id="550" idx="1"/>
            </p:cNvCxnSpPr>
            <p:nvPr/>
          </p:nvCxnSpPr>
          <p:spPr bwMode="auto">
            <a:xfrm flipV="1">
              <a:off x="7026833" y="3208856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4" name="Straight Arrow Connector 553"/>
            <p:cNvCxnSpPr>
              <a:stCxn id="550" idx="6"/>
              <a:endCxn id="551" idx="2"/>
            </p:cNvCxnSpPr>
            <p:nvPr/>
          </p:nvCxnSpPr>
          <p:spPr bwMode="auto">
            <a:xfrm>
              <a:off x="7336636" y="3267006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5" name="Straight Arrow Connector 554"/>
            <p:cNvCxnSpPr>
              <a:stCxn id="551" idx="6"/>
              <a:endCxn id="552" idx="1"/>
            </p:cNvCxnSpPr>
            <p:nvPr/>
          </p:nvCxnSpPr>
          <p:spPr bwMode="auto">
            <a:xfrm>
              <a:off x="7646439" y="3276600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6" name="Oval 555"/>
            <p:cNvSpPr/>
            <p:nvPr/>
          </p:nvSpPr>
          <p:spPr bwMode="auto">
            <a:xfrm>
              <a:off x="6871931" y="297180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 bwMode="auto">
            <a:xfrm>
              <a:off x="7181735" y="30046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 bwMode="auto">
            <a:xfrm>
              <a:off x="7491537" y="301428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 bwMode="auto">
            <a:xfrm>
              <a:off x="7925262" y="308007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0" name="Straight Arrow Connector 559"/>
            <p:cNvCxnSpPr>
              <a:stCxn id="556" idx="6"/>
              <a:endCxn id="557" idx="1"/>
            </p:cNvCxnSpPr>
            <p:nvPr/>
          </p:nvCxnSpPr>
          <p:spPr bwMode="auto">
            <a:xfrm flipV="1">
              <a:off x="7026833" y="3028781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1" name="Straight Arrow Connector 560"/>
            <p:cNvCxnSpPr>
              <a:stCxn id="557" idx="6"/>
              <a:endCxn id="558" idx="2"/>
            </p:cNvCxnSpPr>
            <p:nvPr/>
          </p:nvCxnSpPr>
          <p:spPr bwMode="auto">
            <a:xfrm>
              <a:off x="7336636" y="3086931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2" name="Straight Arrow Connector 561"/>
            <p:cNvCxnSpPr>
              <a:stCxn id="558" idx="6"/>
              <a:endCxn id="559" idx="1"/>
            </p:cNvCxnSpPr>
            <p:nvPr/>
          </p:nvCxnSpPr>
          <p:spPr bwMode="auto">
            <a:xfrm>
              <a:off x="7646439" y="3096525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3" name="Straight Arrow Connector 562"/>
            <p:cNvCxnSpPr>
              <a:stCxn id="531" idx="6"/>
              <a:endCxn id="522" idx="1"/>
            </p:cNvCxnSpPr>
            <p:nvPr/>
          </p:nvCxnSpPr>
          <p:spPr bwMode="auto">
            <a:xfrm>
              <a:off x="8066694" y="3911197"/>
              <a:ext cx="414191" cy="1106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4" name="Straight Arrow Connector 563"/>
            <p:cNvCxnSpPr>
              <a:stCxn id="545" idx="6"/>
              <a:endCxn id="568" idx="2"/>
            </p:cNvCxnSpPr>
            <p:nvPr/>
          </p:nvCxnSpPr>
          <p:spPr bwMode="auto">
            <a:xfrm>
              <a:off x="8079701" y="3546643"/>
              <a:ext cx="302299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5" name="Straight Arrow Connector 564"/>
            <p:cNvCxnSpPr>
              <a:stCxn id="552" idx="6"/>
              <a:endCxn id="566" idx="3"/>
            </p:cNvCxnSpPr>
            <p:nvPr/>
          </p:nvCxnSpPr>
          <p:spPr bwMode="auto">
            <a:xfrm flipV="1">
              <a:off x="8080163" y="3299992"/>
              <a:ext cx="248322" cy="423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6" name="Oval 565"/>
            <p:cNvSpPr/>
            <p:nvPr/>
          </p:nvSpPr>
          <p:spPr bwMode="auto">
            <a:xfrm>
              <a:off x="8305800" y="31596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7" name="Straight Arrow Connector 566"/>
            <p:cNvCxnSpPr>
              <a:stCxn id="559" idx="6"/>
              <a:endCxn id="566" idx="2"/>
            </p:cNvCxnSpPr>
            <p:nvPr/>
          </p:nvCxnSpPr>
          <p:spPr bwMode="auto">
            <a:xfrm>
              <a:off x="8080163" y="3162316"/>
              <a:ext cx="225637" cy="795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8" name="Oval 567"/>
            <p:cNvSpPr/>
            <p:nvPr/>
          </p:nvSpPr>
          <p:spPr bwMode="auto">
            <a:xfrm>
              <a:off x="8382000" y="35406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9" name="Straight Arrow Connector 568"/>
            <p:cNvCxnSpPr>
              <a:stCxn id="538" idx="6"/>
              <a:endCxn id="568" idx="3"/>
            </p:cNvCxnSpPr>
            <p:nvPr/>
          </p:nvCxnSpPr>
          <p:spPr bwMode="auto">
            <a:xfrm flipV="1">
              <a:off x="8066694" y="3680992"/>
              <a:ext cx="337991" cy="501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0" name="Straight Arrow Connector 569"/>
            <p:cNvCxnSpPr>
              <a:stCxn id="566" idx="5"/>
              <a:endCxn id="571" idx="1"/>
            </p:cNvCxnSpPr>
            <p:nvPr/>
          </p:nvCxnSpPr>
          <p:spPr bwMode="auto">
            <a:xfrm rot="16200000" flipH="1">
              <a:off x="8441400" y="3296607"/>
              <a:ext cx="112301" cy="1190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1" name="Oval 570"/>
            <p:cNvSpPr/>
            <p:nvPr/>
          </p:nvSpPr>
          <p:spPr bwMode="auto">
            <a:xfrm>
              <a:off x="8534400" y="33882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2" name="Straight Arrow Connector 571"/>
            <p:cNvCxnSpPr>
              <a:stCxn id="568" idx="6"/>
              <a:endCxn id="571" idx="4"/>
            </p:cNvCxnSpPr>
            <p:nvPr/>
          </p:nvCxnSpPr>
          <p:spPr bwMode="auto">
            <a:xfrm flipV="1">
              <a:off x="8536901" y="3552679"/>
              <a:ext cx="74950" cy="701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3" name="Oval 572"/>
            <p:cNvSpPr/>
            <p:nvPr/>
          </p:nvSpPr>
          <p:spPr bwMode="auto">
            <a:xfrm>
              <a:off x="8686800" y="36930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4" name="Straight Arrow Connector 573"/>
            <p:cNvCxnSpPr>
              <a:stCxn id="522" idx="5"/>
              <a:endCxn id="573" idx="4"/>
            </p:cNvCxnSpPr>
            <p:nvPr/>
          </p:nvCxnSpPr>
          <p:spPr bwMode="auto">
            <a:xfrm rot="5400000" flipH="1" flipV="1">
              <a:off x="8536976" y="3910918"/>
              <a:ext cx="280713" cy="17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5" name="Straight Arrow Connector 574"/>
            <p:cNvCxnSpPr>
              <a:stCxn id="571" idx="5"/>
              <a:endCxn id="573" idx="0"/>
            </p:cNvCxnSpPr>
            <p:nvPr/>
          </p:nvCxnSpPr>
          <p:spPr bwMode="auto">
            <a:xfrm rot="16200000" flipH="1">
              <a:off x="8633226" y="3561981"/>
              <a:ext cx="164414" cy="976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6" name="Straight Arrow Connector 575"/>
            <p:cNvCxnSpPr>
              <a:stCxn id="473" idx="6"/>
              <a:endCxn id="556" idx="3"/>
            </p:cNvCxnSpPr>
            <p:nvPr/>
          </p:nvCxnSpPr>
          <p:spPr bwMode="auto">
            <a:xfrm flipV="1">
              <a:off x="3108960" y="3112186"/>
              <a:ext cx="3785656" cy="8441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7" name="Straight Arrow Connector 576"/>
            <p:cNvCxnSpPr>
              <a:stCxn id="473" idx="6"/>
              <a:endCxn id="542" idx="2"/>
            </p:cNvCxnSpPr>
            <p:nvPr/>
          </p:nvCxnSpPr>
          <p:spPr bwMode="auto">
            <a:xfrm flipV="1">
              <a:off x="3108960" y="3438364"/>
              <a:ext cx="3762509" cy="5180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8" name="Straight Arrow Connector 577"/>
            <p:cNvCxnSpPr>
              <a:stCxn id="505" idx="7"/>
              <a:endCxn id="535" idx="2"/>
            </p:cNvCxnSpPr>
            <p:nvPr/>
          </p:nvCxnSpPr>
          <p:spPr bwMode="auto">
            <a:xfrm rot="5400000" flipH="1" flipV="1">
              <a:off x="5557643" y="2935940"/>
              <a:ext cx="613916" cy="19877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9" name="Straight Arrow Connector 578"/>
            <p:cNvCxnSpPr>
              <a:stCxn id="505" idx="7"/>
              <a:endCxn id="528" idx="2"/>
            </p:cNvCxnSpPr>
            <p:nvPr/>
          </p:nvCxnSpPr>
          <p:spPr bwMode="auto">
            <a:xfrm rot="5400000" flipH="1" flipV="1">
              <a:off x="5647681" y="3025978"/>
              <a:ext cx="433841" cy="19877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0" name="Straight Arrow Connector 579"/>
            <p:cNvCxnSpPr>
              <a:stCxn id="505" idx="7"/>
              <a:endCxn id="518" idx="2"/>
            </p:cNvCxnSpPr>
            <p:nvPr/>
          </p:nvCxnSpPr>
          <p:spPr bwMode="auto">
            <a:xfrm rot="5400000" flipH="1" flipV="1">
              <a:off x="5749576" y="3128335"/>
              <a:ext cx="229589" cy="19872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706"/>
          <p:cNvGrpSpPr/>
          <p:nvPr/>
        </p:nvGrpSpPr>
        <p:grpSpPr>
          <a:xfrm>
            <a:off x="3691430" y="4309738"/>
            <a:ext cx="5208221" cy="1334099"/>
            <a:chOff x="381000" y="76200"/>
            <a:chExt cx="6477000" cy="1815683"/>
          </a:xfrm>
        </p:grpSpPr>
        <p:sp>
          <p:nvSpPr>
            <p:cNvPr id="595" name="Oval 594"/>
            <p:cNvSpPr/>
            <p:nvPr/>
          </p:nvSpPr>
          <p:spPr bwMode="auto">
            <a:xfrm>
              <a:off x="409249" y="115860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 bwMode="auto">
            <a:xfrm>
              <a:off x="727903" y="115860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 bwMode="auto">
            <a:xfrm>
              <a:off x="1046558" y="115860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 bwMode="auto">
            <a:xfrm>
              <a:off x="1428943" y="1237536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 bwMode="auto">
            <a:xfrm>
              <a:off x="1875060" y="129864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 bwMode="auto">
            <a:xfrm>
              <a:off x="2484929" y="138887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1" name="Straight Arrow Connector 600"/>
            <p:cNvCxnSpPr>
              <a:stCxn id="595" idx="6"/>
              <a:endCxn id="596" idx="1"/>
            </p:cNvCxnSpPr>
            <p:nvPr/>
          </p:nvCxnSpPr>
          <p:spPr bwMode="auto">
            <a:xfrm flipV="1">
              <a:off x="564150" y="1182693"/>
              <a:ext cx="186438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2" name="Straight Arrow Connector 601"/>
            <p:cNvCxnSpPr>
              <a:stCxn id="596" idx="6"/>
              <a:endCxn id="597" idx="2"/>
            </p:cNvCxnSpPr>
            <p:nvPr/>
          </p:nvCxnSpPr>
          <p:spPr bwMode="auto">
            <a:xfrm>
              <a:off x="882804" y="1240844"/>
              <a:ext cx="163753" cy="12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3" name="Straight Arrow Connector 602"/>
            <p:cNvCxnSpPr>
              <a:stCxn id="597" idx="6"/>
              <a:endCxn id="598" idx="1"/>
            </p:cNvCxnSpPr>
            <p:nvPr/>
          </p:nvCxnSpPr>
          <p:spPr bwMode="auto">
            <a:xfrm>
              <a:off x="1201459" y="1240844"/>
              <a:ext cx="250169" cy="207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4" name="Straight Arrow Connector 603"/>
            <p:cNvCxnSpPr>
              <a:stCxn id="598" idx="6"/>
              <a:endCxn id="599" idx="1"/>
            </p:cNvCxnSpPr>
            <p:nvPr/>
          </p:nvCxnSpPr>
          <p:spPr bwMode="auto">
            <a:xfrm>
              <a:off x="1583844" y="1319773"/>
              <a:ext cx="313900" cy="2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5" name="Straight Arrow Connector 604"/>
            <p:cNvCxnSpPr>
              <a:stCxn id="599" idx="6"/>
            </p:cNvCxnSpPr>
            <p:nvPr/>
          </p:nvCxnSpPr>
          <p:spPr bwMode="auto">
            <a:xfrm>
              <a:off x="2029961" y="1380879"/>
              <a:ext cx="477653" cy="320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6" name="Oval 605"/>
            <p:cNvSpPr/>
            <p:nvPr/>
          </p:nvSpPr>
          <p:spPr bwMode="auto">
            <a:xfrm>
              <a:off x="381000" y="1434064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 bwMode="auto">
            <a:xfrm>
              <a:off x="690803" y="1466959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 bwMode="auto">
            <a:xfrm>
              <a:off x="1000606" y="1476553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 bwMode="auto">
            <a:xfrm>
              <a:off x="1434331" y="1542343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 bwMode="auto">
            <a:xfrm>
              <a:off x="1791855" y="1542343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 bwMode="auto">
            <a:xfrm>
              <a:off x="2101658" y="1664327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2" name="Straight Arrow Connector 611"/>
            <p:cNvCxnSpPr>
              <a:stCxn id="606" idx="6"/>
              <a:endCxn id="607" idx="1"/>
            </p:cNvCxnSpPr>
            <p:nvPr/>
          </p:nvCxnSpPr>
          <p:spPr bwMode="auto">
            <a:xfrm flipV="1">
              <a:off x="535901" y="1491045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3" name="Straight Arrow Connector 612"/>
            <p:cNvCxnSpPr>
              <a:stCxn id="607" idx="6"/>
              <a:endCxn id="608" idx="2"/>
            </p:cNvCxnSpPr>
            <p:nvPr/>
          </p:nvCxnSpPr>
          <p:spPr bwMode="auto">
            <a:xfrm>
              <a:off x="845705" y="1549196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4" name="Straight Arrow Connector 613"/>
            <p:cNvCxnSpPr>
              <a:stCxn id="608" idx="6"/>
              <a:endCxn id="609" idx="1"/>
            </p:cNvCxnSpPr>
            <p:nvPr/>
          </p:nvCxnSpPr>
          <p:spPr bwMode="auto">
            <a:xfrm>
              <a:off x="1155508" y="1558790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5" name="Straight Arrow Connector 614"/>
            <p:cNvCxnSpPr>
              <a:stCxn id="609" idx="6"/>
              <a:endCxn id="610" idx="1"/>
            </p:cNvCxnSpPr>
            <p:nvPr/>
          </p:nvCxnSpPr>
          <p:spPr bwMode="auto">
            <a:xfrm flipV="1">
              <a:off x="1589232" y="1566430"/>
              <a:ext cx="225308" cy="58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6" name="Straight Arrow Connector 615"/>
            <p:cNvCxnSpPr>
              <a:stCxn id="610" idx="6"/>
              <a:endCxn id="611" idx="1"/>
            </p:cNvCxnSpPr>
            <p:nvPr/>
          </p:nvCxnSpPr>
          <p:spPr bwMode="auto">
            <a:xfrm>
              <a:off x="1946756" y="1624579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7" name="Straight Arrow Connector 616"/>
            <p:cNvCxnSpPr>
              <a:stCxn id="611" idx="6"/>
              <a:endCxn id="600" idx="3"/>
            </p:cNvCxnSpPr>
            <p:nvPr/>
          </p:nvCxnSpPr>
          <p:spPr bwMode="auto">
            <a:xfrm flipV="1">
              <a:off x="2256559" y="1529256"/>
              <a:ext cx="251055" cy="2173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8" name="Oval 617"/>
            <p:cNvSpPr/>
            <p:nvPr/>
          </p:nvSpPr>
          <p:spPr bwMode="auto">
            <a:xfrm>
              <a:off x="4913746" y="137991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 bwMode="auto">
            <a:xfrm>
              <a:off x="5223549" y="141281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 bwMode="auto">
            <a:xfrm>
              <a:off x="5533352" y="14224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 bwMode="auto">
            <a:xfrm>
              <a:off x="5967077" y="14881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 bwMode="auto">
            <a:xfrm>
              <a:off x="6400800" y="14881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 bwMode="auto">
            <a:xfrm>
              <a:off x="6703099" y="127021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4" name="Straight Arrow Connector 623"/>
            <p:cNvCxnSpPr>
              <a:stCxn id="618" idx="6"/>
              <a:endCxn id="619" idx="1"/>
            </p:cNvCxnSpPr>
            <p:nvPr/>
          </p:nvCxnSpPr>
          <p:spPr bwMode="auto">
            <a:xfrm flipV="1">
              <a:off x="5068647" y="143689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5" name="Straight Arrow Connector 624"/>
            <p:cNvCxnSpPr>
              <a:stCxn id="619" idx="6"/>
              <a:endCxn id="620" idx="2"/>
            </p:cNvCxnSpPr>
            <p:nvPr/>
          </p:nvCxnSpPr>
          <p:spPr bwMode="auto">
            <a:xfrm>
              <a:off x="5378450" y="1495048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6" name="Straight Arrow Connector 625"/>
            <p:cNvCxnSpPr>
              <a:stCxn id="620" idx="6"/>
              <a:endCxn id="621" idx="1"/>
            </p:cNvCxnSpPr>
            <p:nvPr/>
          </p:nvCxnSpPr>
          <p:spPr bwMode="auto">
            <a:xfrm>
              <a:off x="5688254" y="1504642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7" name="Straight Arrow Connector 626"/>
            <p:cNvCxnSpPr>
              <a:stCxn id="621" idx="6"/>
              <a:endCxn id="622" idx="1"/>
            </p:cNvCxnSpPr>
            <p:nvPr/>
          </p:nvCxnSpPr>
          <p:spPr bwMode="auto">
            <a:xfrm flipV="1">
              <a:off x="6121978" y="1512282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8" name="Straight Arrow Connector 627"/>
            <p:cNvCxnSpPr>
              <a:stCxn id="622" idx="6"/>
              <a:endCxn id="623" idx="4"/>
            </p:cNvCxnSpPr>
            <p:nvPr/>
          </p:nvCxnSpPr>
          <p:spPr bwMode="auto">
            <a:xfrm flipV="1">
              <a:off x="6555701" y="1434683"/>
              <a:ext cx="224849" cy="1357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9" name="Oval 628"/>
            <p:cNvSpPr/>
            <p:nvPr/>
          </p:nvSpPr>
          <p:spPr bwMode="auto">
            <a:xfrm>
              <a:off x="2831023" y="149714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 bwMode="auto">
            <a:xfrm>
              <a:off x="3140827" y="153004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 bwMode="auto">
            <a:xfrm>
              <a:off x="3450629" y="1539636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 bwMode="auto">
            <a:xfrm>
              <a:off x="3884354" y="160542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 bwMode="auto">
            <a:xfrm>
              <a:off x="4318078" y="160542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 bwMode="auto">
            <a:xfrm>
              <a:off x="4627881" y="172741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5" name="Straight Arrow Connector 634"/>
            <p:cNvCxnSpPr>
              <a:stCxn id="629" idx="6"/>
              <a:endCxn id="630" idx="1"/>
            </p:cNvCxnSpPr>
            <p:nvPr/>
          </p:nvCxnSpPr>
          <p:spPr bwMode="auto">
            <a:xfrm flipV="1">
              <a:off x="2985924" y="155412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6" name="Straight Arrow Connector 635"/>
            <p:cNvCxnSpPr>
              <a:stCxn id="630" idx="6"/>
              <a:endCxn id="631" idx="2"/>
            </p:cNvCxnSpPr>
            <p:nvPr/>
          </p:nvCxnSpPr>
          <p:spPr bwMode="auto">
            <a:xfrm>
              <a:off x="3295728" y="161227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7" name="Straight Arrow Connector 636"/>
            <p:cNvCxnSpPr>
              <a:stCxn id="631" idx="6"/>
              <a:endCxn id="632" idx="1"/>
            </p:cNvCxnSpPr>
            <p:nvPr/>
          </p:nvCxnSpPr>
          <p:spPr bwMode="auto">
            <a:xfrm>
              <a:off x="3605531" y="162187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8" name="Straight Arrow Connector 637"/>
            <p:cNvCxnSpPr>
              <a:stCxn id="632" idx="6"/>
              <a:endCxn id="633" idx="1"/>
            </p:cNvCxnSpPr>
            <p:nvPr/>
          </p:nvCxnSpPr>
          <p:spPr bwMode="auto">
            <a:xfrm flipV="1">
              <a:off x="4039255" y="1629512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9" name="Straight Arrow Connector 638"/>
            <p:cNvCxnSpPr>
              <a:stCxn id="633" idx="6"/>
              <a:endCxn id="634" idx="1"/>
            </p:cNvCxnSpPr>
            <p:nvPr/>
          </p:nvCxnSpPr>
          <p:spPr bwMode="auto">
            <a:xfrm>
              <a:off x="4472979" y="1687662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0" name="Straight Arrow Connector 639"/>
            <p:cNvCxnSpPr>
              <a:stCxn id="634" idx="7"/>
              <a:endCxn id="618" idx="4"/>
            </p:cNvCxnSpPr>
            <p:nvPr/>
          </p:nvCxnSpPr>
          <p:spPr bwMode="auto">
            <a:xfrm rot="5400000" flipH="1" flipV="1">
              <a:off x="4772094" y="1532394"/>
              <a:ext cx="207107" cy="231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1" name="Straight Arrow Connector 640"/>
            <p:cNvCxnSpPr>
              <a:endCxn id="629" idx="2"/>
            </p:cNvCxnSpPr>
            <p:nvPr/>
          </p:nvCxnSpPr>
          <p:spPr bwMode="auto">
            <a:xfrm>
              <a:off x="2639830" y="1471107"/>
              <a:ext cx="191193" cy="1082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2" name="Oval 641"/>
            <p:cNvSpPr/>
            <p:nvPr/>
          </p:nvSpPr>
          <p:spPr bwMode="auto">
            <a:xfrm>
              <a:off x="3056467" y="120272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 bwMode="auto">
            <a:xfrm>
              <a:off x="3366271" y="123561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 bwMode="auto">
            <a:xfrm>
              <a:off x="3676073" y="124521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 bwMode="auto">
            <a:xfrm>
              <a:off x="4109798" y="13110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 bwMode="auto">
            <a:xfrm>
              <a:off x="4493299" y="12348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7" name="Straight Arrow Connector 646"/>
            <p:cNvCxnSpPr>
              <a:stCxn id="642" idx="6"/>
              <a:endCxn id="643" idx="1"/>
            </p:cNvCxnSpPr>
            <p:nvPr/>
          </p:nvCxnSpPr>
          <p:spPr bwMode="auto">
            <a:xfrm flipV="1">
              <a:off x="3211369" y="1259704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8" name="Straight Arrow Connector 647"/>
            <p:cNvCxnSpPr>
              <a:stCxn id="643" idx="6"/>
              <a:endCxn id="644" idx="2"/>
            </p:cNvCxnSpPr>
            <p:nvPr/>
          </p:nvCxnSpPr>
          <p:spPr bwMode="auto">
            <a:xfrm>
              <a:off x="3521172" y="131785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9" name="Straight Arrow Connector 648"/>
            <p:cNvCxnSpPr>
              <a:stCxn id="644" idx="6"/>
              <a:endCxn id="645" idx="1"/>
            </p:cNvCxnSpPr>
            <p:nvPr/>
          </p:nvCxnSpPr>
          <p:spPr bwMode="auto">
            <a:xfrm>
              <a:off x="3830975" y="132744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0" name="Straight Arrow Connector 649"/>
            <p:cNvCxnSpPr>
              <a:stCxn id="597" idx="6"/>
              <a:endCxn id="673" idx="2"/>
            </p:cNvCxnSpPr>
            <p:nvPr/>
          </p:nvCxnSpPr>
          <p:spPr bwMode="auto">
            <a:xfrm flipV="1">
              <a:off x="1201459" y="338512"/>
              <a:ext cx="320040" cy="9023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1" name="Straight Arrow Connector 650"/>
            <p:cNvCxnSpPr>
              <a:stCxn id="645" idx="6"/>
              <a:endCxn id="646" idx="2"/>
            </p:cNvCxnSpPr>
            <p:nvPr/>
          </p:nvCxnSpPr>
          <p:spPr bwMode="auto">
            <a:xfrm flipV="1">
              <a:off x="4264699" y="1317039"/>
              <a:ext cx="228600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2" name="Oval 651"/>
            <p:cNvSpPr/>
            <p:nvPr/>
          </p:nvSpPr>
          <p:spPr bwMode="auto">
            <a:xfrm>
              <a:off x="3056467" y="97412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 bwMode="auto">
            <a:xfrm>
              <a:off x="3366271" y="100701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 bwMode="auto">
            <a:xfrm>
              <a:off x="3676073" y="101661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 bwMode="auto">
            <a:xfrm>
              <a:off x="4109798" y="10824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6" name="Straight Arrow Connector 655"/>
            <p:cNvCxnSpPr>
              <a:stCxn id="652" idx="6"/>
              <a:endCxn id="653" idx="1"/>
            </p:cNvCxnSpPr>
            <p:nvPr/>
          </p:nvCxnSpPr>
          <p:spPr bwMode="auto">
            <a:xfrm flipV="1">
              <a:off x="3211369" y="1031104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7" name="Straight Arrow Connector 656"/>
            <p:cNvCxnSpPr>
              <a:stCxn id="653" idx="6"/>
              <a:endCxn id="654" idx="2"/>
            </p:cNvCxnSpPr>
            <p:nvPr/>
          </p:nvCxnSpPr>
          <p:spPr bwMode="auto">
            <a:xfrm>
              <a:off x="3521172" y="108925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8" name="Straight Arrow Connector 657"/>
            <p:cNvCxnSpPr>
              <a:stCxn id="654" idx="6"/>
              <a:endCxn id="655" idx="1"/>
            </p:cNvCxnSpPr>
            <p:nvPr/>
          </p:nvCxnSpPr>
          <p:spPr bwMode="auto">
            <a:xfrm>
              <a:off x="3830975" y="109884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9" name="Oval 658"/>
            <p:cNvSpPr/>
            <p:nvPr/>
          </p:nvSpPr>
          <p:spPr bwMode="auto">
            <a:xfrm>
              <a:off x="3056467" y="79404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 bwMode="auto">
            <a:xfrm>
              <a:off x="3366271" y="82694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 bwMode="auto">
            <a:xfrm>
              <a:off x="3676073" y="83653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 bwMode="auto">
            <a:xfrm>
              <a:off x="4109798" y="9023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3" name="Straight Arrow Connector 662"/>
            <p:cNvCxnSpPr>
              <a:stCxn id="659" idx="6"/>
              <a:endCxn id="660" idx="1"/>
            </p:cNvCxnSpPr>
            <p:nvPr/>
          </p:nvCxnSpPr>
          <p:spPr bwMode="auto">
            <a:xfrm flipV="1">
              <a:off x="3211369" y="851029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4" name="Straight Arrow Connector 663"/>
            <p:cNvCxnSpPr>
              <a:stCxn id="660" idx="6"/>
              <a:endCxn id="661" idx="2"/>
            </p:cNvCxnSpPr>
            <p:nvPr/>
          </p:nvCxnSpPr>
          <p:spPr bwMode="auto">
            <a:xfrm>
              <a:off x="3521172" y="90917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5" name="Straight Arrow Connector 664"/>
            <p:cNvCxnSpPr>
              <a:stCxn id="661" idx="6"/>
              <a:endCxn id="662" idx="1"/>
            </p:cNvCxnSpPr>
            <p:nvPr/>
          </p:nvCxnSpPr>
          <p:spPr bwMode="auto">
            <a:xfrm>
              <a:off x="3830975" y="91877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6" name="Oval 665"/>
            <p:cNvSpPr/>
            <p:nvPr/>
          </p:nvSpPr>
          <p:spPr bwMode="auto">
            <a:xfrm>
              <a:off x="1521037" y="4605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 bwMode="auto">
            <a:xfrm>
              <a:off x="1830841" y="49342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 bwMode="auto">
            <a:xfrm>
              <a:off x="2140643" y="50301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 bwMode="auto">
            <a:xfrm>
              <a:off x="2574368" y="5688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0" name="Straight Arrow Connector 669"/>
            <p:cNvCxnSpPr>
              <a:stCxn id="666" idx="6"/>
              <a:endCxn id="667" idx="1"/>
            </p:cNvCxnSpPr>
            <p:nvPr/>
          </p:nvCxnSpPr>
          <p:spPr bwMode="auto">
            <a:xfrm flipV="1">
              <a:off x="1675939" y="51750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1" name="Straight Arrow Connector 670"/>
            <p:cNvCxnSpPr>
              <a:stCxn id="667" idx="6"/>
              <a:endCxn id="668" idx="2"/>
            </p:cNvCxnSpPr>
            <p:nvPr/>
          </p:nvCxnSpPr>
          <p:spPr bwMode="auto">
            <a:xfrm>
              <a:off x="1985742" y="575658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2" name="Straight Arrow Connector 671"/>
            <p:cNvCxnSpPr>
              <a:stCxn id="668" idx="6"/>
              <a:endCxn id="669" idx="1"/>
            </p:cNvCxnSpPr>
            <p:nvPr/>
          </p:nvCxnSpPr>
          <p:spPr bwMode="auto">
            <a:xfrm>
              <a:off x="2295545" y="585252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3" name="Oval 672"/>
            <p:cNvSpPr/>
            <p:nvPr/>
          </p:nvSpPr>
          <p:spPr bwMode="auto">
            <a:xfrm>
              <a:off x="1521499" y="25627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 bwMode="auto">
            <a:xfrm>
              <a:off x="1831303" y="28917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 bwMode="auto">
            <a:xfrm>
              <a:off x="2141105" y="29876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 bwMode="auto">
            <a:xfrm>
              <a:off x="2574830" y="36455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7" name="Straight Arrow Connector 676"/>
            <p:cNvCxnSpPr>
              <a:stCxn id="673" idx="6"/>
              <a:endCxn id="674" idx="1"/>
            </p:cNvCxnSpPr>
            <p:nvPr/>
          </p:nvCxnSpPr>
          <p:spPr bwMode="auto">
            <a:xfrm flipV="1">
              <a:off x="1676401" y="313256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8" name="Straight Arrow Connector 677"/>
            <p:cNvCxnSpPr>
              <a:stCxn id="674" idx="6"/>
              <a:endCxn id="675" idx="2"/>
            </p:cNvCxnSpPr>
            <p:nvPr/>
          </p:nvCxnSpPr>
          <p:spPr bwMode="auto">
            <a:xfrm>
              <a:off x="1986204" y="371406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9" name="Straight Arrow Connector 678"/>
            <p:cNvCxnSpPr>
              <a:stCxn id="675" idx="6"/>
              <a:endCxn id="676" idx="1"/>
            </p:cNvCxnSpPr>
            <p:nvPr/>
          </p:nvCxnSpPr>
          <p:spPr bwMode="auto">
            <a:xfrm>
              <a:off x="2296007" y="381000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0" name="Oval 679"/>
            <p:cNvSpPr/>
            <p:nvPr/>
          </p:nvSpPr>
          <p:spPr bwMode="auto">
            <a:xfrm>
              <a:off x="1521499" y="7620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 bwMode="auto">
            <a:xfrm>
              <a:off x="1831303" y="1090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 bwMode="auto">
            <a:xfrm>
              <a:off x="2141105" y="11868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 bwMode="auto">
            <a:xfrm>
              <a:off x="2574830" y="18447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4" name="Straight Arrow Connector 683"/>
            <p:cNvCxnSpPr>
              <a:stCxn id="680" idx="6"/>
              <a:endCxn id="681" idx="1"/>
            </p:cNvCxnSpPr>
            <p:nvPr/>
          </p:nvCxnSpPr>
          <p:spPr bwMode="auto">
            <a:xfrm flipV="1">
              <a:off x="1676401" y="133181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5" name="Straight Arrow Connector 684"/>
            <p:cNvCxnSpPr>
              <a:stCxn id="681" idx="6"/>
              <a:endCxn id="682" idx="2"/>
            </p:cNvCxnSpPr>
            <p:nvPr/>
          </p:nvCxnSpPr>
          <p:spPr bwMode="auto">
            <a:xfrm>
              <a:off x="1986204" y="191331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6" name="Straight Arrow Connector 685"/>
            <p:cNvCxnSpPr>
              <a:stCxn id="682" idx="6"/>
              <a:endCxn id="683" idx="1"/>
            </p:cNvCxnSpPr>
            <p:nvPr/>
          </p:nvCxnSpPr>
          <p:spPr bwMode="auto">
            <a:xfrm>
              <a:off x="2296007" y="200925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7" name="Straight Arrow Connector 686"/>
            <p:cNvCxnSpPr>
              <a:stCxn id="655" idx="6"/>
              <a:endCxn id="646" idx="1"/>
            </p:cNvCxnSpPr>
            <p:nvPr/>
          </p:nvCxnSpPr>
          <p:spPr bwMode="auto">
            <a:xfrm>
              <a:off x="4264699" y="1164639"/>
              <a:ext cx="251285" cy="94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8" name="Straight Arrow Connector 687"/>
            <p:cNvCxnSpPr>
              <a:stCxn id="669" idx="6"/>
              <a:endCxn id="692" idx="2"/>
            </p:cNvCxnSpPr>
            <p:nvPr/>
          </p:nvCxnSpPr>
          <p:spPr bwMode="auto">
            <a:xfrm>
              <a:off x="2729269" y="651043"/>
              <a:ext cx="1687830" cy="2087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9" name="Straight Arrow Connector 688"/>
            <p:cNvCxnSpPr>
              <a:stCxn id="676" idx="6"/>
              <a:endCxn id="690" idx="3"/>
            </p:cNvCxnSpPr>
            <p:nvPr/>
          </p:nvCxnSpPr>
          <p:spPr bwMode="auto">
            <a:xfrm flipV="1">
              <a:off x="2729731" y="404392"/>
              <a:ext cx="248322" cy="423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0" name="Oval 689"/>
            <p:cNvSpPr/>
            <p:nvPr/>
          </p:nvSpPr>
          <p:spPr bwMode="auto">
            <a:xfrm>
              <a:off x="2955368" y="2640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1" name="Straight Arrow Connector 690"/>
            <p:cNvCxnSpPr>
              <a:stCxn id="683" idx="6"/>
              <a:endCxn id="690" idx="2"/>
            </p:cNvCxnSpPr>
            <p:nvPr/>
          </p:nvCxnSpPr>
          <p:spPr bwMode="auto">
            <a:xfrm>
              <a:off x="2729731" y="266716"/>
              <a:ext cx="225637" cy="795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2" name="Oval 691"/>
            <p:cNvSpPr/>
            <p:nvPr/>
          </p:nvSpPr>
          <p:spPr bwMode="auto">
            <a:xfrm>
              <a:off x="4417099" y="7776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3" name="Straight Arrow Connector 692"/>
            <p:cNvCxnSpPr>
              <a:stCxn id="662" idx="6"/>
              <a:endCxn id="692" idx="3"/>
            </p:cNvCxnSpPr>
            <p:nvPr/>
          </p:nvCxnSpPr>
          <p:spPr bwMode="auto">
            <a:xfrm flipV="1">
              <a:off x="4264699" y="917988"/>
              <a:ext cx="175085" cy="665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4" name="Straight Arrow Connector 693"/>
            <p:cNvCxnSpPr>
              <a:stCxn id="690" idx="5"/>
              <a:endCxn id="695" idx="1"/>
            </p:cNvCxnSpPr>
            <p:nvPr/>
          </p:nvCxnSpPr>
          <p:spPr bwMode="auto">
            <a:xfrm rot="16200000" flipH="1">
              <a:off x="3717436" y="-225460"/>
              <a:ext cx="244897" cy="1504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5" name="Oval 694"/>
            <p:cNvSpPr/>
            <p:nvPr/>
          </p:nvSpPr>
          <p:spPr bwMode="auto">
            <a:xfrm>
              <a:off x="4569499" y="6252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6" name="Straight Arrow Connector 695"/>
            <p:cNvCxnSpPr>
              <a:stCxn id="692" idx="6"/>
              <a:endCxn id="695" idx="4"/>
            </p:cNvCxnSpPr>
            <p:nvPr/>
          </p:nvCxnSpPr>
          <p:spPr bwMode="auto">
            <a:xfrm flipV="1">
              <a:off x="4572000" y="789675"/>
              <a:ext cx="74950" cy="701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7" name="Oval 696"/>
            <p:cNvSpPr/>
            <p:nvPr/>
          </p:nvSpPr>
          <p:spPr bwMode="auto">
            <a:xfrm>
              <a:off x="4721899" y="9300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8" name="Straight Arrow Connector 697"/>
            <p:cNvCxnSpPr>
              <a:stCxn id="646" idx="5"/>
              <a:endCxn id="697" idx="4"/>
            </p:cNvCxnSpPr>
            <p:nvPr/>
          </p:nvCxnSpPr>
          <p:spPr bwMode="auto">
            <a:xfrm rot="5400000" flipH="1" flipV="1">
              <a:off x="4572075" y="1147914"/>
              <a:ext cx="280713" cy="17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9" name="Straight Arrow Connector 698"/>
            <p:cNvCxnSpPr>
              <a:stCxn id="695" idx="5"/>
              <a:endCxn id="697" idx="0"/>
            </p:cNvCxnSpPr>
            <p:nvPr/>
          </p:nvCxnSpPr>
          <p:spPr bwMode="auto">
            <a:xfrm rot="16200000" flipH="1">
              <a:off x="4668325" y="798977"/>
              <a:ext cx="164414" cy="976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0" name="Straight Arrow Connector 699"/>
            <p:cNvCxnSpPr>
              <a:stCxn id="597" idx="6"/>
              <a:endCxn id="680" idx="3"/>
            </p:cNvCxnSpPr>
            <p:nvPr/>
          </p:nvCxnSpPr>
          <p:spPr bwMode="auto">
            <a:xfrm flipV="1">
              <a:off x="1201459" y="216586"/>
              <a:ext cx="342725" cy="10242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1" name="Straight Arrow Connector 700"/>
            <p:cNvCxnSpPr>
              <a:stCxn id="597" idx="6"/>
              <a:endCxn id="666" idx="2"/>
            </p:cNvCxnSpPr>
            <p:nvPr/>
          </p:nvCxnSpPr>
          <p:spPr bwMode="auto">
            <a:xfrm flipV="1">
              <a:off x="1201459" y="542764"/>
              <a:ext cx="319578" cy="698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2" name="Straight Arrow Connector 701"/>
            <p:cNvCxnSpPr>
              <a:stCxn id="629" idx="7"/>
              <a:endCxn id="659" idx="2"/>
            </p:cNvCxnSpPr>
            <p:nvPr/>
          </p:nvCxnSpPr>
          <p:spPr bwMode="auto">
            <a:xfrm rot="5400000" flipH="1" flipV="1">
              <a:off x="2687379" y="1152146"/>
              <a:ext cx="644949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3" name="Straight Arrow Connector 702"/>
            <p:cNvCxnSpPr>
              <a:stCxn id="629" idx="7"/>
              <a:endCxn id="652" idx="2"/>
            </p:cNvCxnSpPr>
            <p:nvPr/>
          </p:nvCxnSpPr>
          <p:spPr bwMode="auto">
            <a:xfrm rot="5400000" flipH="1" flipV="1">
              <a:off x="2777416" y="1242183"/>
              <a:ext cx="464874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4" name="Straight Arrow Connector 703"/>
            <p:cNvCxnSpPr>
              <a:stCxn id="629" idx="7"/>
              <a:endCxn id="642" idx="2"/>
            </p:cNvCxnSpPr>
            <p:nvPr/>
          </p:nvCxnSpPr>
          <p:spPr bwMode="auto">
            <a:xfrm rot="5400000" flipH="1" flipV="1">
              <a:off x="2891716" y="1356483"/>
              <a:ext cx="236274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708" name="Straight Arrow Connector 707"/>
          <p:cNvCxnSpPr>
            <a:stCxn id="697" idx="6"/>
            <a:endCxn id="623" idx="3"/>
          </p:cNvCxnSpPr>
          <p:nvPr/>
        </p:nvCxnSpPr>
        <p:spPr bwMode="auto">
          <a:xfrm>
            <a:off x="7306548" y="4997506"/>
            <a:ext cx="1486787" cy="292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2" name="Straight Arrow Connector 711"/>
          <p:cNvCxnSpPr>
            <a:stCxn id="457" idx="6"/>
            <a:endCxn id="383" idx="0"/>
          </p:cNvCxnSpPr>
          <p:nvPr/>
        </p:nvCxnSpPr>
        <p:spPr bwMode="auto">
          <a:xfrm>
            <a:off x="7357622" y="3210312"/>
            <a:ext cx="1395982" cy="333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Straight Arrow Connector 343"/>
          <p:cNvCxnSpPr>
            <a:stCxn id="573" idx="4"/>
            <a:endCxn id="499" idx="7"/>
          </p:cNvCxnSpPr>
          <p:nvPr/>
        </p:nvCxnSpPr>
        <p:spPr bwMode="auto">
          <a:xfrm>
            <a:off x="8822968" y="1518227"/>
            <a:ext cx="149920" cy="2450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2" name="Titl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915400" cy="792088"/>
          </a:xfrm>
        </p:spPr>
        <p:txBody>
          <a:bodyPr/>
          <a:lstStyle/>
          <a:p>
            <a:r>
              <a:rPr lang="en-US" sz="2800" dirty="0" smtClean="0"/>
              <a:t>HCPA Step 2: Recursively Apply CPA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42757"/>
            <a:ext cx="2414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Total-Parallelism from </a:t>
            </a:r>
          </a:p>
          <a:p>
            <a:r>
              <a:rPr lang="en-US" i="1" dirty="0" smtClean="0">
                <a:latin typeface="Arial"/>
                <a:cs typeface="Arial"/>
              </a:rPr>
              <a:t>inner() </a:t>
            </a:r>
          </a:p>
          <a:p>
            <a:r>
              <a:rPr lang="en-US" dirty="0" smtClean="0">
                <a:latin typeface="Arial"/>
                <a:cs typeface="Arial"/>
              </a:rPr>
              <a:t>= ~7X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51520" y="2854677"/>
            <a:ext cx="2414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Total-Parallelism from</a:t>
            </a:r>
          </a:p>
          <a:p>
            <a:r>
              <a:rPr lang="en-US" i="1" dirty="0" smtClean="0">
                <a:latin typeface="Arial"/>
                <a:cs typeface="Arial"/>
              </a:rPr>
              <a:t>middle()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US" i="1" dirty="0" smtClean="0">
                <a:latin typeface="Arial"/>
                <a:cs typeface="Arial"/>
              </a:rPr>
              <a:t>inner()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= ~6X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65" name="TextBox 464"/>
          <p:cNvSpPr txBox="1"/>
          <p:nvPr/>
        </p:nvSpPr>
        <p:spPr>
          <a:xfrm>
            <a:off x="361838" y="4709450"/>
            <a:ext cx="3081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Total-Parallelism from </a:t>
            </a:r>
          </a:p>
          <a:p>
            <a:r>
              <a:rPr lang="en-US" i="1" dirty="0">
                <a:latin typeface="Arial"/>
                <a:cs typeface="Arial"/>
              </a:rPr>
              <a:t>o</a:t>
            </a:r>
            <a:r>
              <a:rPr lang="en-US" i="1" dirty="0" smtClean="0">
                <a:latin typeface="Arial"/>
                <a:cs typeface="Arial"/>
              </a:rPr>
              <a:t>uter(), middle(), and inner()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= ~5X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1187624" y="5982379"/>
            <a:ext cx="7001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What is a region’s parallelism </a:t>
            </a:r>
          </a:p>
          <a:p>
            <a:r>
              <a:rPr lang="en-US" sz="2400" i="1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excluding the parallelism from its nested regions?</a:t>
            </a:r>
            <a:endParaRPr lang="en-US" sz="2400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9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2"/>
    </mc:Choice>
    <mc:Fallback xmlns="">
      <p:transition xmlns:p14="http://schemas.microsoft.com/office/powerpoint/2010/main" spd="slow" advTm="359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706" grpId="0" animBg="1"/>
      <p:bldP spid="354" grpId="0"/>
      <p:bldP spid="465" grpId="0"/>
      <p:bldP spid="3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HCPA: Introducing </a:t>
            </a:r>
            <a:r>
              <a:rPr lang="en-US" altLang="ko-KR" sz="3200" i="1" dirty="0" smtClean="0"/>
              <a:t>Self-Parallelism</a:t>
            </a:r>
            <a:endParaRPr lang="ko-KR" altLang="en-US" sz="3200" i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7544" y="3707740"/>
            <a:ext cx="2520280" cy="1728192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= a[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+ 1;</a:t>
            </a:r>
          </a:p>
          <a:p>
            <a:r>
              <a:rPr lang="en-US" altLang="ko-KR" dirty="0" smtClean="0"/>
              <a:t>b[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= b[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-1;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707739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for (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=0 to 100) {</a:t>
            </a:r>
          </a:p>
          <a:p>
            <a:r>
              <a:rPr lang="en-US" altLang="ko-KR" dirty="0" smtClean="0"/>
              <a:t>       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}</a:t>
            </a:r>
          </a:p>
          <a:p>
            <a:endParaRPr lang="ko-KR" altLang="en-US" dirty="0"/>
          </a:p>
        </p:txBody>
      </p:sp>
      <p:sp>
        <p:nvSpPr>
          <p:cNvPr id="9" name="Rectangle 4"/>
          <p:cNvSpPr/>
          <p:nvPr/>
        </p:nvSpPr>
        <p:spPr bwMode="auto">
          <a:xfrm>
            <a:off x="4932040" y="3707741"/>
            <a:ext cx="2520280" cy="1728192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4"/>
          <p:cNvSpPr/>
          <p:nvPr/>
        </p:nvSpPr>
        <p:spPr bwMode="auto">
          <a:xfrm>
            <a:off x="5148064" y="4067781"/>
            <a:ext cx="2088232" cy="1008112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3707740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for (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=0 to 100) {</a:t>
            </a:r>
          </a:p>
          <a:p>
            <a:r>
              <a:rPr lang="en-US" altLang="ko-KR" dirty="0" smtClean="0"/>
              <a:t>       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}</a:t>
            </a:r>
          </a:p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41397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= a[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+ 1;</a:t>
            </a:r>
          </a:p>
          <a:p>
            <a:r>
              <a:rPr lang="en-US" altLang="ko-KR" dirty="0" smtClean="0"/>
              <a:t>b[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= b[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-1;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33598" y="436510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2X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94853" y="43651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100X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3848" y="43651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200X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5662989"/>
            <a:ext cx="1877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/>
                <a:cs typeface="Arial"/>
              </a:rPr>
              <a:t>Total-Parallelism</a:t>
            </a:r>
            <a:br>
              <a:rPr lang="en-US" altLang="ko-KR" dirty="0" smtClean="0">
                <a:latin typeface="Arial"/>
                <a:cs typeface="Arial"/>
              </a:rPr>
            </a:br>
            <a:r>
              <a:rPr lang="en-US" altLang="ko-KR" dirty="0" smtClean="0">
                <a:latin typeface="Arial"/>
                <a:cs typeface="Arial"/>
              </a:rPr>
              <a:t>(from CPA)</a:t>
            </a:r>
            <a:endParaRPr lang="ko-KR" altLang="en-US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5662989"/>
            <a:ext cx="178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/>
                <a:cs typeface="Arial"/>
              </a:rPr>
              <a:t>Self-Parallelism</a:t>
            </a:r>
          </a:p>
          <a:p>
            <a:r>
              <a:rPr lang="en-US" altLang="ko-KR" dirty="0" smtClean="0">
                <a:latin typeface="Arial"/>
                <a:cs typeface="Arial"/>
              </a:rPr>
              <a:t>(from HCPA)</a:t>
            </a:r>
            <a:endParaRPr lang="ko-KR" altLang="en-US" dirty="0">
              <a:latin typeface="Arial"/>
              <a:cs typeface="Arial"/>
            </a:endParaRPr>
          </a:p>
        </p:txBody>
      </p:sp>
      <p:sp>
        <p:nvSpPr>
          <p:cNvPr id="25" name="내용 개체 틀 2"/>
          <p:cNvSpPr>
            <a:spLocks noGrp="1"/>
          </p:cNvSpPr>
          <p:nvPr>
            <p:ph idx="1"/>
          </p:nvPr>
        </p:nvSpPr>
        <p:spPr>
          <a:xfrm>
            <a:off x="228600" y="1524000"/>
            <a:ext cx="8716963" cy="1688976"/>
          </a:xfrm>
        </p:spPr>
        <p:txBody>
          <a:bodyPr/>
          <a:lstStyle/>
          <a:p>
            <a:r>
              <a:rPr lang="en-US" altLang="ko-KR" dirty="0" smtClean="0"/>
              <a:t>Represents a region’s ideal speedup</a:t>
            </a:r>
          </a:p>
          <a:p>
            <a:r>
              <a:rPr lang="en-US" altLang="ko-KR" dirty="0" smtClean="0"/>
              <a:t>Differentiates a parent’s parallelism from its children’s</a:t>
            </a:r>
          </a:p>
          <a:p>
            <a:r>
              <a:rPr lang="en-US" altLang="ko-KR" dirty="0" smtClean="0"/>
              <a:t>Analogous to </a:t>
            </a:r>
            <a:r>
              <a:rPr lang="en-US" altLang="ko-KR" i="1" dirty="0" smtClean="0"/>
              <a:t>self-time </a:t>
            </a:r>
            <a:r>
              <a:rPr lang="en-US" altLang="ko-KR" dirty="0" smtClean="0"/>
              <a:t>in serial profilers</a:t>
            </a:r>
          </a:p>
        </p:txBody>
      </p:sp>
      <p:cxnSp>
        <p:nvCxnSpPr>
          <p:cNvPr id="26" name="직선 연결선 25"/>
          <p:cNvCxnSpPr/>
          <p:nvPr/>
        </p:nvCxnSpPr>
        <p:spPr bwMode="auto">
          <a:xfrm>
            <a:off x="7236296" y="4077072"/>
            <a:ext cx="5760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직선 연결선 26"/>
          <p:cNvCxnSpPr/>
          <p:nvPr/>
        </p:nvCxnSpPr>
        <p:spPr bwMode="auto">
          <a:xfrm>
            <a:off x="7236296" y="5085184"/>
            <a:ext cx="5760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직선 연결선 27"/>
          <p:cNvCxnSpPr/>
          <p:nvPr/>
        </p:nvCxnSpPr>
        <p:spPr bwMode="auto">
          <a:xfrm rot="5400000" flipH="1" flipV="1">
            <a:off x="7092280" y="4581128"/>
            <a:ext cx="100811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31" name="직선 연결선 30"/>
          <p:cNvCxnSpPr/>
          <p:nvPr/>
        </p:nvCxnSpPr>
        <p:spPr bwMode="auto">
          <a:xfrm>
            <a:off x="7452320" y="3717032"/>
            <a:ext cx="86409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직선 연결선 31"/>
          <p:cNvCxnSpPr/>
          <p:nvPr/>
        </p:nvCxnSpPr>
        <p:spPr bwMode="auto">
          <a:xfrm>
            <a:off x="7452320" y="5445224"/>
            <a:ext cx="86409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직선 연결선 34"/>
          <p:cNvCxnSpPr/>
          <p:nvPr/>
        </p:nvCxnSpPr>
        <p:spPr bwMode="auto">
          <a:xfrm rot="5400000" flipH="1" flipV="1">
            <a:off x="7308304" y="4581128"/>
            <a:ext cx="17281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38" name="직선 연결선 37"/>
          <p:cNvCxnSpPr/>
          <p:nvPr/>
        </p:nvCxnSpPr>
        <p:spPr bwMode="auto">
          <a:xfrm>
            <a:off x="2987824" y="5445224"/>
            <a:ext cx="4320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직선 연결선 38"/>
          <p:cNvCxnSpPr/>
          <p:nvPr/>
        </p:nvCxnSpPr>
        <p:spPr bwMode="auto">
          <a:xfrm rot="5400000" flipH="1" flipV="1">
            <a:off x="2339752" y="4581128"/>
            <a:ext cx="17281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42" name="직선 연결선 41"/>
          <p:cNvCxnSpPr/>
          <p:nvPr/>
        </p:nvCxnSpPr>
        <p:spPr bwMode="auto">
          <a:xfrm>
            <a:off x="2987824" y="3717032"/>
            <a:ext cx="4320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2"/>
    </mc:Choice>
    <mc:Fallback xmlns="">
      <p:transition xmlns:p14="http://schemas.microsoft.com/office/powerpoint/2010/main" spd="slow" advTm="30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716963" cy="1143000"/>
          </a:xfrm>
        </p:spPr>
        <p:txBody>
          <a:bodyPr/>
          <a:lstStyle/>
          <a:p>
            <a:r>
              <a:rPr lang="en-US" altLang="ko-KR" sz="2800" dirty="0" smtClean="0"/>
              <a:t>HCPA Step 3: Quantifying Self-Parallelism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23528" y="1826241"/>
            <a:ext cx="2160240" cy="1728192"/>
          </a:xfrm>
          <a:prstGeom prst="rect">
            <a:avLst/>
          </a:prstGeom>
          <a:solidFill>
            <a:schemeClr val="accent2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4"/>
          <p:cNvSpPr/>
          <p:nvPr/>
        </p:nvSpPr>
        <p:spPr bwMode="auto">
          <a:xfrm>
            <a:off x="539552" y="2186281"/>
            <a:ext cx="1800200" cy="100811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826240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for (</a:t>
            </a:r>
            <a:r>
              <a:rPr lang="en-US" altLang="ko-KR" dirty="0" err="1" smtClean="0">
                <a:solidFill>
                  <a:schemeClr val="bg1"/>
                </a:solidFill>
              </a:rPr>
              <a:t>i</a:t>
            </a:r>
            <a:r>
              <a:rPr lang="en-US" altLang="ko-KR" dirty="0" smtClean="0">
                <a:solidFill>
                  <a:schemeClr val="bg1"/>
                </a:solidFill>
              </a:rPr>
              <a:t>=0 to 100) {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        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}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2582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= a[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+ 1;</a:t>
            </a:r>
          </a:p>
          <a:p>
            <a:r>
              <a:rPr lang="en-US" altLang="ko-KR" dirty="0" smtClean="0"/>
              <a:t>b[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= b[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] -1;</a:t>
            </a:r>
            <a:endParaRPr lang="ko-KR" altLang="en-US" dirty="0"/>
          </a:p>
        </p:txBody>
      </p:sp>
      <p:sp>
        <p:nvSpPr>
          <p:cNvPr id="17" name="Rectangle 4"/>
          <p:cNvSpPr/>
          <p:nvPr/>
        </p:nvSpPr>
        <p:spPr bwMode="auto">
          <a:xfrm>
            <a:off x="3635896" y="1811140"/>
            <a:ext cx="2160240" cy="1728192"/>
          </a:xfrm>
          <a:prstGeom prst="rect">
            <a:avLst/>
          </a:prstGeom>
          <a:solidFill>
            <a:schemeClr val="accent2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4"/>
          <p:cNvSpPr/>
          <p:nvPr/>
        </p:nvSpPr>
        <p:spPr bwMode="auto">
          <a:xfrm>
            <a:off x="3851920" y="2171180"/>
            <a:ext cx="1728192" cy="1008112"/>
          </a:xfrm>
          <a:prstGeom prst="rect">
            <a:avLst/>
          </a:prstGeom>
          <a:solidFill>
            <a:schemeClr val="accent2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1811139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for (</a:t>
            </a:r>
            <a:r>
              <a:rPr lang="en-US" altLang="ko-KR" dirty="0" err="1" smtClean="0">
                <a:solidFill>
                  <a:schemeClr val="bg1"/>
                </a:solidFill>
              </a:rPr>
              <a:t>i</a:t>
            </a:r>
            <a:r>
              <a:rPr lang="en-US" altLang="ko-KR" dirty="0" smtClean="0">
                <a:solidFill>
                  <a:schemeClr val="bg1"/>
                </a:solidFill>
              </a:rPr>
              <a:t>=0 to 100) {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        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}</a:t>
            </a: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224318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a[</a:t>
            </a:r>
            <a:r>
              <a:rPr lang="en-US" altLang="ko-KR" dirty="0" err="1" smtClean="0">
                <a:solidFill>
                  <a:schemeClr val="bg1"/>
                </a:solidFill>
              </a:rPr>
              <a:t>i</a:t>
            </a:r>
            <a:r>
              <a:rPr lang="en-US" altLang="ko-KR" dirty="0" smtClean="0">
                <a:solidFill>
                  <a:schemeClr val="bg1"/>
                </a:solidFill>
              </a:rPr>
              <a:t>] = a[</a:t>
            </a:r>
            <a:r>
              <a:rPr lang="en-US" altLang="ko-KR" dirty="0" err="1" smtClean="0">
                <a:solidFill>
                  <a:schemeClr val="bg1"/>
                </a:solidFill>
              </a:rPr>
              <a:t>i</a:t>
            </a:r>
            <a:r>
              <a:rPr lang="en-US" altLang="ko-KR" dirty="0" smtClean="0">
                <a:solidFill>
                  <a:schemeClr val="bg1"/>
                </a:solidFill>
              </a:rPr>
              <a:t>] + 1;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b[</a:t>
            </a:r>
            <a:r>
              <a:rPr lang="en-US" altLang="ko-KR" dirty="0" err="1" smtClean="0">
                <a:solidFill>
                  <a:schemeClr val="bg1"/>
                </a:solidFill>
              </a:rPr>
              <a:t>i</a:t>
            </a:r>
            <a:r>
              <a:rPr lang="en-US" altLang="ko-KR" dirty="0" smtClean="0">
                <a:solidFill>
                  <a:schemeClr val="bg1"/>
                </a:solidFill>
              </a:rPr>
              <a:t>] = b[</a:t>
            </a:r>
            <a:r>
              <a:rPr lang="en-US" altLang="ko-KR" dirty="0" err="1" smtClean="0">
                <a:solidFill>
                  <a:schemeClr val="bg1"/>
                </a:solidFill>
              </a:rPr>
              <a:t>i</a:t>
            </a:r>
            <a:r>
              <a:rPr lang="en-US" altLang="ko-KR" dirty="0" smtClean="0">
                <a:solidFill>
                  <a:schemeClr val="bg1"/>
                </a:solidFill>
              </a:rPr>
              <a:t>] -1;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Rectangle 4"/>
          <p:cNvSpPr/>
          <p:nvPr/>
        </p:nvSpPr>
        <p:spPr bwMode="auto">
          <a:xfrm>
            <a:off x="6732240" y="1826240"/>
            <a:ext cx="2160240" cy="1728192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4"/>
          <p:cNvSpPr/>
          <p:nvPr/>
        </p:nvSpPr>
        <p:spPr bwMode="auto">
          <a:xfrm>
            <a:off x="6948264" y="2186280"/>
            <a:ext cx="1656184" cy="1008112"/>
          </a:xfrm>
          <a:prstGeom prst="rect">
            <a:avLst/>
          </a:prstGeom>
          <a:solidFill>
            <a:schemeClr val="accent2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4288" y="225828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a[</a:t>
            </a:r>
            <a:r>
              <a:rPr lang="en-US" altLang="ko-KR" dirty="0" err="1" smtClean="0">
                <a:solidFill>
                  <a:schemeClr val="bg1"/>
                </a:solidFill>
              </a:rPr>
              <a:t>i</a:t>
            </a:r>
            <a:r>
              <a:rPr lang="en-US" altLang="ko-KR" dirty="0" smtClean="0">
                <a:solidFill>
                  <a:schemeClr val="bg1"/>
                </a:solidFill>
              </a:rPr>
              <a:t>] = a[</a:t>
            </a:r>
            <a:r>
              <a:rPr lang="en-US" altLang="ko-KR" dirty="0" err="1" smtClean="0">
                <a:solidFill>
                  <a:schemeClr val="bg1"/>
                </a:solidFill>
              </a:rPr>
              <a:t>i</a:t>
            </a:r>
            <a:r>
              <a:rPr lang="en-US" altLang="ko-KR" dirty="0" smtClean="0">
                <a:solidFill>
                  <a:schemeClr val="bg1"/>
                </a:solidFill>
              </a:rPr>
              <a:t>] + 1;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b[</a:t>
            </a:r>
            <a:r>
              <a:rPr lang="en-US" altLang="ko-KR" dirty="0" err="1" smtClean="0">
                <a:solidFill>
                  <a:schemeClr val="bg1"/>
                </a:solidFill>
              </a:rPr>
              <a:t>i</a:t>
            </a:r>
            <a:r>
              <a:rPr lang="en-US" altLang="ko-KR" dirty="0" smtClean="0">
                <a:solidFill>
                  <a:schemeClr val="bg1"/>
                </a:solidFill>
              </a:rPr>
              <a:t>] = b[</a:t>
            </a:r>
            <a:r>
              <a:rPr lang="en-US" altLang="ko-KR" dirty="0" err="1" smtClean="0">
                <a:solidFill>
                  <a:schemeClr val="bg1"/>
                </a:solidFill>
              </a:rPr>
              <a:t>i</a:t>
            </a:r>
            <a:r>
              <a:rPr lang="en-US" altLang="ko-KR" dirty="0" smtClean="0">
                <a:solidFill>
                  <a:schemeClr val="bg1"/>
                </a:solidFill>
              </a:rPr>
              <a:t>] -1;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2240" y="1826240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for (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=0 to 100) {</a:t>
            </a:r>
          </a:p>
          <a:p>
            <a:r>
              <a:rPr lang="en-US" altLang="ko-KR" dirty="0" smtClean="0"/>
              <a:t>       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}</a:t>
            </a:r>
          </a:p>
          <a:p>
            <a:endParaRPr lang="ko-KR" altLang="en-US" dirty="0"/>
          </a:p>
        </p:txBody>
      </p:sp>
      <p:sp>
        <p:nvSpPr>
          <p:cNvPr id="28" name="등호 27"/>
          <p:cNvSpPr/>
          <p:nvPr/>
        </p:nvSpPr>
        <p:spPr bwMode="auto">
          <a:xfrm>
            <a:off x="2699792" y="2330296"/>
            <a:ext cx="648072" cy="576064"/>
          </a:xfrm>
          <a:prstGeom prst="mathEqual">
            <a:avLst/>
          </a:prstGeom>
          <a:solidFill>
            <a:schemeClr val="accent2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79512" y="3779748"/>
            <a:ext cx="248652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Arial"/>
                <a:cs typeface="Arial"/>
              </a:rPr>
              <a:t>Self-Parallelism(Parent)</a:t>
            </a:r>
            <a:endParaRPr lang="ko-KR" altLang="en-US" sz="17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5771" y="3770456"/>
            <a:ext cx="257136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700" dirty="0" smtClean="0">
                <a:latin typeface="Arial"/>
                <a:cs typeface="Arial"/>
              </a:rPr>
              <a:t>Total-Parallelism(Parent) </a:t>
            </a:r>
            <a:endParaRPr lang="ko-KR" altLang="en-US" sz="17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39570" y="3779748"/>
            <a:ext cx="27409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700" dirty="0" smtClean="0">
                <a:latin typeface="Arial"/>
                <a:cs typeface="Arial"/>
              </a:rPr>
              <a:t>Total-Parallelism(Children)</a:t>
            </a:r>
            <a:endParaRPr lang="ko-KR" altLang="en-US" sz="1700" dirty="0">
              <a:latin typeface="Arial"/>
              <a:cs typeface="Arial"/>
            </a:endParaRPr>
          </a:p>
        </p:txBody>
      </p:sp>
      <p:sp>
        <p:nvSpPr>
          <p:cNvPr id="22" name="나눗셈 기호 21"/>
          <p:cNvSpPr/>
          <p:nvPr/>
        </p:nvSpPr>
        <p:spPr bwMode="auto">
          <a:xfrm>
            <a:off x="5940152" y="2315195"/>
            <a:ext cx="648072" cy="576064"/>
          </a:xfrm>
          <a:prstGeom prst="mathDivide">
            <a:avLst/>
          </a:prstGeom>
          <a:solidFill>
            <a:schemeClr val="accent2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50871"/>
            <a:ext cx="5745747" cy="147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6237312"/>
            <a:ext cx="407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Generalized Self-Parallelism Equation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03648" y="4365104"/>
            <a:ext cx="6264696" cy="1728192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6"/>
    </mc:Choice>
    <mc:Fallback xmlns="">
      <p:transition xmlns:p14="http://schemas.microsoft.com/office/powerpoint/2010/main" spd="slow" advTm="4384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Rectangle 705"/>
          <p:cNvSpPr/>
          <p:nvPr/>
        </p:nvSpPr>
        <p:spPr bwMode="auto">
          <a:xfrm>
            <a:off x="3560940" y="6240146"/>
            <a:ext cx="1731140" cy="50122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705"/>
          <p:cNvSpPr/>
          <p:nvPr/>
        </p:nvSpPr>
        <p:spPr bwMode="auto">
          <a:xfrm>
            <a:off x="7148920" y="1343602"/>
            <a:ext cx="1877596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/>
        </p:nvSpPr>
        <p:spPr bwMode="auto">
          <a:xfrm>
            <a:off x="4075091" y="4151914"/>
            <a:ext cx="3305221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92"/>
          <p:cNvGrpSpPr/>
          <p:nvPr/>
        </p:nvGrpSpPr>
        <p:grpSpPr>
          <a:xfrm>
            <a:off x="2662208" y="3359826"/>
            <a:ext cx="6148189" cy="1391610"/>
            <a:chOff x="381000" y="2791725"/>
            <a:chExt cx="8384501" cy="1815683"/>
          </a:xfrm>
        </p:grpSpPr>
        <p:sp>
          <p:nvSpPr>
            <p:cNvPr id="355" name="Oval 354"/>
            <p:cNvSpPr/>
            <p:nvPr/>
          </p:nvSpPr>
          <p:spPr bwMode="auto">
            <a:xfrm>
              <a:off x="2316750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 bwMode="auto">
            <a:xfrm>
              <a:off x="2635404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 bwMode="auto">
            <a:xfrm>
              <a:off x="2954059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 bwMode="auto">
            <a:xfrm>
              <a:off x="3336444" y="3953061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 bwMode="auto">
            <a:xfrm>
              <a:off x="3782561" y="401416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 bwMode="auto">
            <a:xfrm>
              <a:off x="4392430" y="410439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1" name="Straight Arrow Connector 360"/>
            <p:cNvCxnSpPr>
              <a:stCxn id="355" idx="6"/>
              <a:endCxn id="356" idx="1"/>
            </p:cNvCxnSpPr>
            <p:nvPr/>
          </p:nvCxnSpPr>
          <p:spPr bwMode="auto">
            <a:xfrm flipV="1">
              <a:off x="2471651" y="3898218"/>
              <a:ext cx="186438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2" name="Straight Arrow Connector 361"/>
            <p:cNvCxnSpPr>
              <a:stCxn id="356" idx="6"/>
              <a:endCxn id="357" idx="2"/>
            </p:cNvCxnSpPr>
            <p:nvPr/>
          </p:nvCxnSpPr>
          <p:spPr bwMode="auto">
            <a:xfrm>
              <a:off x="2790305" y="3956369"/>
              <a:ext cx="163753" cy="12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3" name="Straight Arrow Connector 362"/>
            <p:cNvCxnSpPr>
              <a:stCxn id="357" idx="6"/>
              <a:endCxn id="358" idx="1"/>
            </p:cNvCxnSpPr>
            <p:nvPr/>
          </p:nvCxnSpPr>
          <p:spPr bwMode="auto">
            <a:xfrm>
              <a:off x="3108960" y="3956369"/>
              <a:ext cx="250169" cy="207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4" name="Straight Arrow Connector 363"/>
            <p:cNvCxnSpPr>
              <a:stCxn id="358" idx="6"/>
              <a:endCxn id="359" idx="1"/>
            </p:cNvCxnSpPr>
            <p:nvPr/>
          </p:nvCxnSpPr>
          <p:spPr bwMode="auto">
            <a:xfrm>
              <a:off x="3491345" y="4035298"/>
              <a:ext cx="313900" cy="2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5" name="Straight Arrow Connector 364"/>
            <p:cNvCxnSpPr>
              <a:stCxn id="359" idx="6"/>
            </p:cNvCxnSpPr>
            <p:nvPr/>
          </p:nvCxnSpPr>
          <p:spPr bwMode="auto">
            <a:xfrm>
              <a:off x="3937462" y="4096404"/>
              <a:ext cx="477653" cy="320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6" name="Oval 365"/>
            <p:cNvSpPr/>
            <p:nvPr/>
          </p:nvSpPr>
          <p:spPr bwMode="auto">
            <a:xfrm>
              <a:off x="381000" y="4072637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 bwMode="auto">
            <a:xfrm>
              <a:off x="690803" y="4105532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 bwMode="auto">
            <a:xfrm>
              <a:off x="1000606" y="411512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 bwMode="auto">
            <a:xfrm>
              <a:off x="1434331" y="418091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 bwMode="auto">
            <a:xfrm>
              <a:off x="1791855" y="418091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2101658" y="4302900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2" name="Straight Arrow Connector 371"/>
            <p:cNvCxnSpPr>
              <a:stCxn id="366" idx="6"/>
              <a:endCxn id="367" idx="1"/>
            </p:cNvCxnSpPr>
            <p:nvPr/>
          </p:nvCxnSpPr>
          <p:spPr bwMode="auto">
            <a:xfrm flipV="1">
              <a:off x="535901" y="412961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3" name="Straight Arrow Connector 372"/>
            <p:cNvCxnSpPr>
              <a:stCxn id="367" idx="6"/>
              <a:endCxn id="368" idx="2"/>
            </p:cNvCxnSpPr>
            <p:nvPr/>
          </p:nvCxnSpPr>
          <p:spPr bwMode="auto">
            <a:xfrm>
              <a:off x="845705" y="418776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4" name="Straight Arrow Connector 373"/>
            <p:cNvCxnSpPr>
              <a:stCxn id="368" idx="6"/>
              <a:endCxn id="369" idx="1"/>
            </p:cNvCxnSpPr>
            <p:nvPr/>
          </p:nvCxnSpPr>
          <p:spPr bwMode="auto">
            <a:xfrm>
              <a:off x="1155508" y="419736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5" name="Straight Arrow Connector 374"/>
            <p:cNvCxnSpPr>
              <a:stCxn id="369" idx="6"/>
              <a:endCxn id="370" idx="1"/>
            </p:cNvCxnSpPr>
            <p:nvPr/>
          </p:nvCxnSpPr>
          <p:spPr bwMode="auto">
            <a:xfrm flipV="1">
              <a:off x="1589232" y="4205003"/>
              <a:ext cx="225308" cy="58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6" name="Straight Arrow Connector 375"/>
            <p:cNvCxnSpPr>
              <a:stCxn id="370" idx="6"/>
              <a:endCxn id="371" idx="1"/>
            </p:cNvCxnSpPr>
            <p:nvPr/>
          </p:nvCxnSpPr>
          <p:spPr bwMode="auto">
            <a:xfrm>
              <a:off x="1946756" y="4263152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7" name="Straight Arrow Connector 376"/>
            <p:cNvCxnSpPr>
              <a:stCxn id="371" idx="6"/>
              <a:endCxn id="360" idx="3"/>
            </p:cNvCxnSpPr>
            <p:nvPr/>
          </p:nvCxnSpPr>
          <p:spPr bwMode="auto">
            <a:xfrm flipV="1">
              <a:off x="2256559" y="4244781"/>
              <a:ext cx="2158556" cy="140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8" name="Oval 377"/>
            <p:cNvSpPr/>
            <p:nvPr/>
          </p:nvSpPr>
          <p:spPr bwMode="auto">
            <a:xfrm>
              <a:off x="6821247" y="409544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 bwMode="auto">
            <a:xfrm>
              <a:off x="7131050" y="412833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 bwMode="auto">
            <a:xfrm>
              <a:off x="7440853" y="413793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 bwMode="auto">
            <a:xfrm>
              <a:off x="7874578" y="42037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 bwMode="auto">
            <a:xfrm>
              <a:off x="8308301" y="42037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 bwMode="auto">
            <a:xfrm>
              <a:off x="8610600" y="416332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4" name="Straight Arrow Connector 383"/>
            <p:cNvCxnSpPr>
              <a:stCxn id="378" idx="6"/>
              <a:endCxn id="379" idx="1"/>
            </p:cNvCxnSpPr>
            <p:nvPr/>
          </p:nvCxnSpPr>
          <p:spPr bwMode="auto">
            <a:xfrm flipV="1">
              <a:off x="6976148" y="4152423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5" name="Straight Arrow Connector 384"/>
            <p:cNvCxnSpPr>
              <a:stCxn id="379" idx="6"/>
              <a:endCxn id="380" idx="2"/>
            </p:cNvCxnSpPr>
            <p:nvPr/>
          </p:nvCxnSpPr>
          <p:spPr bwMode="auto">
            <a:xfrm>
              <a:off x="7285951" y="4210573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6" name="Straight Arrow Connector 385"/>
            <p:cNvCxnSpPr>
              <a:stCxn id="380" idx="6"/>
              <a:endCxn id="381" idx="1"/>
            </p:cNvCxnSpPr>
            <p:nvPr/>
          </p:nvCxnSpPr>
          <p:spPr bwMode="auto">
            <a:xfrm>
              <a:off x="7595755" y="4220167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7" name="Straight Arrow Connector 386"/>
            <p:cNvCxnSpPr>
              <a:stCxn id="381" idx="6"/>
              <a:endCxn id="382" idx="1"/>
            </p:cNvCxnSpPr>
            <p:nvPr/>
          </p:nvCxnSpPr>
          <p:spPr bwMode="auto">
            <a:xfrm flipV="1">
              <a:off x="8029479" y="4227807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8" name="Straight Arrow Connector 387"/>
            <p:cNvCxnSpPr>
              <a:stCxn id="382" idx="6"/>
              <a:endCxn id="383" idx="2"/>
            </p:cNvCxnSpPr>
            <p:nvPr/>
          </p:nvCxnSpPr>
          <p:spPr bwMode="auto">
            <a:xfrm flipV="1">
              <a:off x="8463202" y="4245562"/>
              <a:ext cx="147398" cy="40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9" name="Oval 388"/>
            <p:cNvSpPr/>
            <p:nvPr/>
          </p:nvSpPr>
          <p:spPr bwMode="auto">
            <a:xfrm>
              <a:off x="4738524" y="421267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 bwMode="auto">
            <a:xfrm>
              <a:off x="5048328" y="424556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 bwMode="auto">
            <a:xfrm>
              <a:off x="5358130" y="4255161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 bwMode="auto">
            <a:xfrm>
              <a:off x="5791855" y="432095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 bwMode="auto">
            <a:xfrm>
              <a:off x="6225579" y="432095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 bwMode="auto">
            <a:xfrm>
              <a:off x="6535382" y="444293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5" name="Straight Arrow Connector 394"/>
            <p:cNvCxnSpPr>
              <a:stCxn id="389" idx="6"/>
              <a:endCxn id="390" idx="1"/>
            </p:cNvCxnSpPr>
            <p:nvPr/>
          </p:nvCxnSpPr>
          <p:spPr bwMode="auto">
            <a:xfrm flipV="1">
              <a:off x="4893425" y="4269653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6" name="Straight Arrow Connector 395"/>
            <p:cNvCxnSpPr>
              <a:stCxn id="390" idx="6"/>
              <a:endCxn id="391" idx="2"/>
            </p:cNvCxnSpPr>
            <p:nvPr/>
          </p:nvCxnSpPr>
          <p:spPr bwMode="auto">
            <a:xfrm>
              <a:off x="5203229" y="432780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7" name="Straight Arrow Connector 396"/>
            <p:cNvCxnSpPr>
              <a:stCxn id="391" idx="6"/>
              <a:endCxn id="392" idx="1"/>
            </p:cNvCxnSpPr>
            <p:nvPr/>
          </p:nvCxnSpPr>
          <p:spPr bwMode="auto">
            <a:xfrm>
              <a:off x="5513032" y="433739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8" name="Straight Arrow Connector 397"/>
            <p:cNvCxnSpPr>
              <a:stCxn id="392" idx="6"/>
              <a:endCxn id="393" idx="1"/>
            </p:cNvCxnSpPr>
            <p:nvPr/>
          </p:nvCxnSpPr>
          <p:spPr bwMode="auto">
            <a:xfrm flipV="1">
              <a:off x="5946756" y="4345037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9" name="Straight Arrow Connector 398"/>
            <p:cNvCxnSpPr>
              <a:stCxn id="393" idx="6"/>
              <a:endCxn id="394" idx="1"/>
            </p:cNvCxnSpPr>
            <p:nvPr/>
          </p:nvCxnSpPr>
          <p:spPr bwMode="auto">
            <a:xfrm>
              <a:off x="6380480" y="4403187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0" name="Straight Arrow Connector 399"/>
            <p:cNvCxnSpPr>
              <a:stCxn id="394" idx="7"/>
              <a:endCxn id="378" idx="4"/>
            </p:cNvCxnSpPr>
            <p:nvPr/>
          </p:nvCxnSpPr>
          <p:spPr bwMode="auto">
            <a:xfrm rot="5400000" flipH="1" flipV="1">
              <a:off x="6679595" y="4247919"/>
              <a:ext cx="207107" cy="231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1" name="Straight Arrow Connector 400"/>
            <p:cNvCxnSpPr>
              <a:endCxn id="389" idx="2"/>
            </p:cNvCxnSpPr>
            <p:nvPr/>
          </p:nvCxnSpPr>
          <p:spPr bwMode="auto">
            <a:xfrm>
              <a:off x="4547331" y="4186632"/>
              <a:ext cx="191193" cy="1082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2" name="Oval 401"/>
            <p:cNvSpPr/>
            <p:nvPr/>
          </p:nvSpPr>
          <p:spPr bwMode="auto">
            <a:xfrm>
              <a:off x="4963968" y="391824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 bwMode="auto">
            <a:xfrm>
              <a:off x="5273772" y="395114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 bwMode="auto">
            <a:xfrm>
              <a:off x="5583574" y="396073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 bwMode="auto">
            <a:xfrm>
              <a:off x="6017299" y="40265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 bwMode="auto">
            <a:xfrm>
              <a:off x="6400800" y="39503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7" name="Straight Arrow Connector 406"/>
            <p:cNvCxnSpPr>
              <a:stCxn id="402" idx="6"/>
              <a:endCxn id="403" idx="1"/>
            </p:cNvCxnSpPr>
            <p:nvPr/>
          </p:nvCxnSpPr>
          <p:spPr bwMode="auto">
            <a:xfrm flipV="1">
              <a:off x="5118870" y="3975229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8" name="Straight Arrow Connector 407"/>
            <p:cNvCxnSpPr>
              <a:stCxn id="403" idx="6"/>
              <a:endCxn id="404" idx="2"/>
            </p:cNvCxnSpPr>
            <p:nvPr/>
          </p:nvCxnSpPr>
          <p:spPr bwMode="auto">
            <a:xfrm>
              <a:off x="5428673" y="403337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9" name="Straight Arrow Connector 408"/>
            <p:cNvCxnSpPr>
              <a:stCxn id="404" idx="6"/>
              <a:endCxn id="405" idx="1"/>
            </p:cNvCxnSpPr>
            <p:nvPr/>
          </p:nvCxnSpPr>
          <p:spPr bwMode="auto">
            <a:xfrm>
              <a:off x="5738476" y="404297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0" name="Straight Arrow Connector 409"/>
            <p:cNvCxnSpPr>
              <a:stCxn id="357" idx="6"/>
              <a:endCxn id="433" idx="2"/>
            </p:cNvCxnSpPr>
            <p:nvPr/>
          </p:nvCxnSpPr>
          <p:spPr bwMode="auto">
            <a:xfrm flipV="1">
              <a:off x="3108960" y="3054037"/>
              <a:ext cx="320040" cy="9023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1" name="Straight Arrow Connector 410"/>
            <p:cNvCxnSpPr>
              <a:stCxn id="405" idx="6"/>
              <a:endCxn id="406" idx="2"/>
            </p:cNvCxnSpPr>
            <p:nvPr/>
          </p:nvCxnSpPr>
          <p:spPr bwMode="auto">
            <a:xfrm flipV="1">
              <a:off x="6172200" y="4032564"/>
              <a:ext cx="228600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2" name="Oval 411"/>
            <p:cNvSpPr/>
            <p:nvPr/>
          </p:nvSpPr>
          <p:spPr bwMode="auto">
            <a:xfrm>
              <a:off x="4963968" y="368964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 bwMode="auto">
            <a:xfrm>
              <a:off x="5273772" y="372254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 bwMode="auto">
            <a:xfrm>
              <a:off x="5583574" y="373213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 bwMode="auto">
            <a:xfrm>
              <a:off x="6017299" y="37979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6" name="Straight Arrow Connector 415"/>
            <p:cNvCxnSpPr>
              <a:stCxn id="412" idx="6"/>
              <a:endCxn id="413" idx="1"/>
            </p:cNvCxnSpPr>
            <p:nvPr/>
          </p:nvCxnSpPr>
          <p:spPr bwMode="auto">
            <a:xfrm flipV="1">
              <a:off x="5118870" y="3746629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7" name="Straight Arrow Connector 416"/>
            <p:cNvCxnSpPr>
              <a:stCxn id="413" idx="6"/>
              <a:endCxn id="414" idx="2"/>
            </p:cNvCxnSpPr>
            <p:nvPr/>
          </p:nvCxnSpPr>
          <p:spPr bwMode="auto">
            <a:xfrm>
              <a:off x="5428673" y="380477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8" name="Straight Arrow Connector 417"/>
            <p:cNvCxnSpPr>
              <a:stCxn id="414" idx="6"/>
              <a:endCxn id="415" idx="1"/>
            </p:cNvCxnSpPr>
            <p:nvPr/>
          </p:nvCxnSpPr>
          <p:spPr bwMode="auto">
            <a:xfrm>
              <a:off x="5738476" y="381437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9" name="Oval 418"/>
            <p:cNvSpPr/>
            <p:nvPr/>
          </p:nvSpPr>
          <p:spPr bwMode="auto">
            <a:xfrm>
              <a:off x="4963968" y="350957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 bwMode="auto">
            <a:xfrm>
              <a:off x="5273772" y="354246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 bwMode="auto">
            <a:xfrm>
              <a:off x="5583574" y="355206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/>
            <p:cNvSpPr/>
            <p:nvPr/>
          </p:nvSpPr>
          <p:spPr bwMode="auto">
            <a:xfrm>
              <a:off x="6017299" y="361785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>
              <a:stCxn id="419" idx="6"/>
              <a:endCxn id="420" idx="1"/>
            </p:cNvCxnSpPr>
            <p:nvPr/>
          </p:nvCxnSpPr>
          <p:spPr bwMode="auto">
            <a:xfrm flipV="1">
              <a:off x="5118870" y="3566554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4" name="Straight Arrow Connector 423"/>
            <p:cNvCxnSpPr>
              <a:stCxn id="420" idx="6"/>
              <a:endCxn id="421" idx="2"/>
            </p:cNvCxnSpPr>
            <p:nvPr/>
          </p:nvCxnSpPr>
          <p:spPr bwMode="auto">
            <a:xfrm>
              <a:off x="5428673" y="362470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5" name="Straight Arrow Connector 424"/>
            <p:cNvCxnSpPr>
              <a:stCxn id="421" idx="6"/>
              <a:endCxn id="422" idx="1"/>
            </p:cNvCxnSpPr>
            <p:nvPr/>
          </p:nvCxnSpPr>
          <p:spPr bwMode="auto">
            <a:xfrm>
              <a:off x="5738476" y="363429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6" name="Oval 425"/>
            <p:cNvSpPr/>
            <p:nvPr/>
          </p:nvSpPr>
          <p:spPr bwMode="auto">
            <a:xfrm>
              <a:off x="3428538" y="317605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 bwMode="auto">
            <a:xfrm>
              <a:off x="3738342" y="320894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 bwMode="auto">
            <a:xfrm>
              <a:off x="4048144" y="321854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 bwMode="auto">
            <a:xfrm>
              <a:off x="4481869" y="328433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0" name="Straight Arrow Connector 429"/>
            <p:cNvCxnSpPr>
              <a:stCxn id="426" idx="6"/>
              <a:endCxn id="427" idx="1"/>
            </p:cNvCxnSpPr>
            <p:nvPr/>
          </p:nvCxnSpPr>
          <p:spPr bwMode="auto">
            <a:xfrm flipV="1">
              <a:off x="3583440" y="3233033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1" name="Straight Arrow Connector 430"/>
            <p:cNvCxnSpPr>
              <a:stCxn id="427" idx="6"/>
              <a:endCxn id="428" idx="2"/>
            </p:cNvCxnSpPr>
            <p:nvPr/>
          </p:nvCxnSpPr>
          <p:spPr bwMode="auto">
            <a:xfrm>
              <a:off x="3893243" y="3291183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2" name="Straight Arrow Connector 431"/>
            <p:cNvCxnSpPr>
              <a:stCxn id="428" idx="6"/>
              <a:endCxn id="429" idx="1"/>
            </p:cNvCxnSpPr>
            <p:nvPr/>
          </p:nvCxnSpPr>
          <p:spPr bwMode="auto">
            <a:xfrm>
              <a:off x="4203046" y="3300777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3" name="Oval 432"/>
            <p:cNvSpPr/>
            <p:nvPr/>
          </p:nvSpPr>
          <p:spPr bwMode="auto">
            <a:xfrm>
              <a:off x="3429000" y="297180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>
              <a:off x="3738804" y="30046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 bwMode="auto">
            <a:xfrm>
              <a:off x="4048606" y="301428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 bwMode="auto">
            <a:xfrm>
              <a:off x="4482331" y="308007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7" name="Straight Arrow Connector 436"/>
            <p:cNvCxnSpPr>
              <a:stCxn id="433" idx="6"/>
              <a:endCxn id="434" idx="1"/>
            </p:cNvCxnSpPr>
            <p:nvPr/>
          </p:nvCxnSpPr>
          <p:spPr bwMode="auto">
            <a:xfrm flipV="1">
              <a:off x="3583902" y="3028781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8" name="Straight Arrow Connector 437"/>
            <p:cNvCxnSpPr>
              <a:stCxn id="434" idx="6"/>
              <a:endCxn id="435" idx="2"/>
            </p:cNvCxnSpPr>
            <p:nvPr/>
          </p:nvCxnSpPr>
          <p:spPr bwMode="auto">
            <a:xfrm>
              <a:off x="3893705" y="3086931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9" name="Straight Arrow Connector 438"/>
            <p:cNvCxnSpPr>
              <a:stCxn id="435" idx="6"/>
              <a:endCxn id="436" idx="1"/>
            </p:cNvCxnSpPr>
            <p:nvPr/>
          </p:nvCxnSpPr>
          <p:spPr bwMode="auto">
            <a:xfrm>
              <a:off x="4203508" y="3096525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0" name="Oval 439"/>
            <p:cNvSpPr/>
            <p:nvPr/>
          </p:nvSpPr>
          <p:spPr bwMode="auto">
            <a:xfrm>
              <a:off x="3429000" y="279172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 bwMode="auto">
            <a:xfrm>
              <a:off x="3738804" y="28246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 bwMode="auto">
            <a:xfrm>
              <a:off x="4048606" y="283421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 bwMode="auto">
            <a:xfrm>
              <a:off x="4482331" y="290000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4" name="Straight Arrow Connector 443"/>
            <p:cNvCxnSpPr>
              <a:stCxn id="440" idx="6"/>
              <a:endCxn id="441" idx="1"/>
            </p:cNvCxnSpPr>
            <p:nvPr/>
          </p:nvCxnSpPr>
          <p:spPr bwMode="auto">
            <a:xfrm flipV="1">
              <a:off x="3583902" y="2848706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5" name="Straight Arrow Connector 444"/>
            <p:cNvCxnSpPr>
              <a:stCxn id="441" idx="6"/>
              <a:endCxn id="442" idx="2"/>
            </p:cNvCxnSpPr>
            <p:nvPr/>
          </p:nvCxnSpPr>
          <p:spPr bwMode="auto">
            <a:xfrm>
              <a:off x="3893705" y="2906856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6" name="Straight Arrow Connector 445"/>
            <p:cNvCxnSpPr>
              <a:stCxn id="442" idx="6"/>
              <a:endCxn id="443" idx="1"/>
            </p:cNvCxnSpPr>
            <p:nvPr/>
          </p:nvCxnSpPr>
          <p:spPr bwMode="auto">
            <a:xfrm>
              <a:off x="4203508" y="2916450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7" name="Straight Arrow Connector 446"/>
            <p:cNvCxnSpPr>
              <a:stCxn id="415" idx="6"/>
              <a:endCxn id="406" idx="1"/>
            </p:cNvCxnSpPr>
            <p:nvPr/>
          </p:nvCxnSpPr>
          <p:spPr bwMode="auto">
            <a:xfrm>
              <a:off x="6172200" y="3880164"/>
              <a:ext cx="251285" cy="94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8" name="Straight Arrow Connector 447"/>
            <p:cNvCxnSpPr>
              <a:stCxn id="429" idx="6"/>
              <a:endCxn id="452" idx="2"/>
            </p:cNvCxnSpPr>
            <p:nvPr/>
          </p:nvCxnSpPr>
          <p:spPr bwMode="auto">
            <a:xfrm>
              <a:off x="4636770" y="3366568"/>
              <a:ext cx="1687830" cy="2087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9" name="Straight Arrow Connector 448"/>
            <p:cNvCxnSpPr>
              <a:stCxn id="436" idx="6"/>
              <a:endCxn id="450" idx="3"/>
            </p:cNvCxnSpPr>
            <p:nvPr/>
          </p:nvCxnSpPr>
          <p:spPr bwMode="auto">
            <a:xfrm flipV="1">
              <a:off x="4637232" y="3119917"/>
              <a:ext cx="248322" cy="423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0" name="Oval 449"/>
            <p:cNvSpPr/>
            <p:nvPr/>
          </p:nvSpPr>
          <p:spPr bwMode="auto">
            <a:xfrm>
              <a:off x="4862869" y="297953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1" name="Straight Arrow Connector 450"/>
            <p:cNvCxnSpPr>
              <a:stCxn id="443" idx="6"/>
              <a:endCxn id="450" idx="2"/>
            </p:cNvCxnSpPr>
            <p:nvPr/>
          </p:nvCxnSpPr>
          <p:spPr bwMode="auto">
            <a:xfrm>
              <a:off x="4637232" y="2982241"/>
              <a:ext cx="225637" cy="795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2" name="Oval 451"/>
            <p:cNvSpPr/>
            <p:nvPr/>
          </p:nvSpPr>
          <p:spPr bwMode="auto">
            <a:xfrm>
              <a:off x="6324600" y="34931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3" name="Straight Arrow Connector 452"/>
            <p:cNvCxnSpPr>
              <a:stCxn id="422" idx="6"/>
              <a:endCxn id="452" idx="3"/>
            </p:cNvCxnSpPr>
            <p:nvPr/>
          </p:nvCxnSpPr>
          <p:spPr bwMode="auto">
            <a:xfrm flipV="1">
              <a:off x="6172200" y="3633513"/>
              <a:ext cx="175085" cy="665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4" name="Straight Arrow Connector 453"/>
            <p:cNvCxnSpPr>
              <a:stCxn id="450" idx="5"/>
              <a:endCxn id="455" idx="1"/>
            </p:cNvCxnSpPr>
            <p:nvPr/>
          </p:nvCxnSpPr>
          <p:spPr bwMode="auto">
            <a:xfrm rot="16200000" flipH="1">
              <a:off x="5624937" y="2490065"/>
              <a:ext cx="244897" cy="1504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5" name="Oval 454"/>
            <p:cNvSpPr/>
            <p:nvPr/>
          </p:nvSpPr>
          <p:spPr bwMode="auto">
            <a:xfrm>
              <a:off x="6477000" y="33407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6" name="Straight Arrow Connector 455"/>
            <p:cNvCxnSpPr>
              <a:stCxn id="452" idx="6"/>
              <a:endCxn id="455" idx="4"/>
            </p:cNvCxnSpPr>
            <p:nvPr/>
          </p:nvCxnSpPr>
          <p:spPr bwMode="auto">
            <a:xfrm flipV="1">
              <a:off x="6479501" y="3505200"/>
              <a:ext cx="74950" cy="701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7" name="Oval 456"/>
            <p:cNvSpPr/>
            <p:nvPr/>
          </p:nvSpPr>
          <p:spPr bwMode="auto">
            <a:xfrm>
              <a:off x="6629400" y="36455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8" name="Straight Arrow Connector 457"/>
            <p:cNvCxnSpPr>
              <a:stCxn id="406" idx="5"/>
              <a:endCxn id="457" idx="4"/>
            </p:cNvCxnSpPr>
            <p:nvPr/>
          </p:nvCxnSpPr>
          <p:spPr bwMode="auto">
            <a:xfrm rot="5400000" flipH="1" flipV="1">
              <a:off x="6479576" y="3863439"/>
              <a:ext cx="280713" cy="17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9" name="Straight Arrow Connector 458"/>
            <p:cNvCxnSpPr>
              <a:stCxn id="455" idx="5"/>
              <a:endCxn id="457" idx="0"/>
            </p:cNvCxnSpPr>
            <p:nvPr/>
          </p:nvCxnSpPr>
          <p:spPr bwMode="auto">
            <a:xfrm rot="16200000" flipH="1">
              <a:off x="6575826" y="3514502"/>
              <a:ext cx="164414" cy="976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0" name="Straight Arrow Connector 459"/>
            <p:cNvCxnSpPr>
              <a:stCxn id="357" idx="6"/>
              <a:endCxn id="440" idx="3"/>
            </p:cNvCxnSpPr>
            <p:nvPr/>
          </p:nvCxnSpPr>
          <p:spPr bwMode="auto">
            <a:xfrm flipV="1">
              <a:off x="3108960" y="2932111"/>
              <a:ext cx="342725" cy="10242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1" name="Straight Arrow Connector 460"/>
            <p:cNvCxnSpPr>
              <a:stCxn id="357" idx="6"/>
              <a:endCxn id="426" idx="2"/>
            </p:cNvCxnSpPr>
            <p:nvPr/>
          </p:nvCxnSpPr>
          <p:spPr bwMode="auto">
            <a:xfrm flipV="1">
              <a:off x="3108960" y="3258289"/>
              <a:ext cx="319578" cy="698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2" name="Straight Arrow Connector 461"/>
            <p:cNvCxnSpPr>
              <a:stCxn id="389" idx="7"/>
              <a:endCxn id="419" idx="2"/>
            </p:cNvCxnSpPr>
            <p:nvPr/>
          </p:nvCxnSpPr>
          <p:spPr bwMode="auto">
            <a:xfrm rot="5400000" flipH="1" flipV="1">
              <a:off x="4594880" y="3867671"/>
              <a:ext cx="644949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3" name="Straight Arrow Connector 462"/>
            <p:cNvCxnSpPr>
              <a:stCxn id="389" idx="7"/>
              <a:endCxn id="412" idx="2"/>
            </p:cNvCxnSpPr>
            <p:nvPr/>
          </p:nvCxnSpPr>
          <p:spPr bwMode="auto">
            <a:xfrm rot="5400000" flipH="1" flipV="1">
              <a:off x="4684917" y="3957708"/>
              <a:ext cx="464874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4" name="Straight Arrow Connector 463"/>
            <p:cNvCxnSpPr>
              <a:stCxn id="389" idx="7"/>
              <a:endCxn id="402" idx="2"/>
            </p:cNvCxnSpPr>
            <p:nvPr/>
          </p:nvCxnSpPr>
          <p:spPr bwMode="auto">
            <a:xfrm rot="5400000" flipH="1" flipV="1">
              <a:off x="4799217" y="4072008"/>
              <a:ext cx="236274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469"/>
          <p:cNvGrpSpPr/>
          <p:nvPr/>
        </p:nvGrpSpPr>
        <p:grpSpPr>
          <a:xfrm>
            <a:off x="1907704" y="1603274"/>
            <a:ext cx="7083896" cy="1310945"/>
            <a:chOff x="381000" y="2971800"/>
            <a:chExt cx="8587680" cy="1635608"/>
          </a:xfrm>
        </p:grpSpPr>
        <p:sp>
          <p:nvSpPr>
            <p:cNvPr id="471" name="Oval 470"/>
            <p:cNvSpPr/>
            <p:nvPr/>
          </p:nvSpPr>
          <p:spPr bwMode="auto">
            <a:xfrm>
              <a:off x="2316750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 bwMode="auto">
            <a:xfrm>
              <a:off x="2635404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 bwMode="auto">
            <a:xfrm>
              <a:off x="2954059" y="387413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 bwMode="auto">
            <a:xfrm>
              <a:off x="3336444" y="3953061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 bwMode="auto">
            <a:xfrm>
              <a:off x="3782561" y="401416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 bwMode="auto">
            <a:xfrm>
              <a:off x="4392430" y="410439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7" name="Straight Arrow Connector 476"/>
            <p:cNvCxnSpPr>
              <a:stCxn id="471" idx="6"/>
              <a:endCxn id="472" idx="1"/>
            </p:cNvCxnSpPr>
            <p:nvPr/>
          </p:nvCxnSpPr>
          <p:spPr bwMode="auto">
            <a:xfrm flipV="1">
              <a:off x="2471651" y="3898218"/>
              <a:ext cx="186438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8" name="Straight Arrow Connector 477"/>
            <p:cNvCxnSpPr>
              <a:stCxn id="472" idx="6"/>
              <a:endCxn id="473" idx="2"/>
            </p:cNvCxnSpPr>
            <p:nvPr/>
          </p:nvCxnSpPr>
          <p:spPr bwMode="auto">
            <a:xfrm>
              <a:off x="2790305" y="3956369"/>
              <a:ext cx="163753" cy="12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9" name="Straight Arrow Connector 478"/>
            <p:cNvCxnSpPr>
              <a:stCxn id="473" idx="6"/>
              <a:endCxn id="474" idx="1"/>
            </p:cNvCxnSpPr>
            <p:nvPr/>
          </p:nvCxnSpPr>
          <p:spPr bwMode="auto">
            <a:xfrm>
              <a:off x="3108960" y="3956369"/>
              <a:ext cx="250169" cy="207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0" name="Straight Arrow Connector 479"/>
            <p:cNvCxnSpPr>
              <a:stCxn id="474" idx="6"/>
              <a:endCxn id="475" idx="1"/>
            </p:cNvCxnSpPr>
            <p:nvPr/>
          </p:nvCxnSpPr>
          <p:spPr bwMode="auto">
            <a:xfrm>
              <a:off x="3491345" y="4035298"/>
              <a:ext cx="313900" cy="2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1" name="Straight Arrow Connector 480"/>
            <p:cNvCxnSpPr>
              <a:stCxn id="475" idx="6"/>
            </p:cNvCxnSpPr>
            <p:nvPr/>
          </p:nvCxnSpPr>
          <p:spPr bwMode="auto">
            <a:xfrm>
              <a:off x="3937462" y="4096404"/>
              <a:ext cx="477653" cy="320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2" name="Oval 481"/>
            <p:cNvSpPr/>
            <p:nvPr/>
          </p:nvSpPr>
          <p:spPr bwMode="auto">
            <a:xfrm>
              <a:off x="381000" y="4072637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 bwMode="auto">
            <a:xfrm>
              <a:off x="690803" y="4105532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 bwMode="auto">
            <a:xfrm>
              <a:off x="1000606" y="411512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 bwMode="auto">
            <a:xfrm>
              <a:off x="1434331" y="418091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 bwMode="auto">
            <a:xfrm>
              <a:off x="1791855" y="4180916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 bwMode="auto">
            <a:xfrm>
              <a:off x="2101658" y="4302900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8" name="Straight Arrow Connector 487"/>
            <p:cNvCxnSpPr>
              <a:stCxn id="482" idx="6"/>
              <a:endCxn id="483" idx="1"/>
            </p:cNvCxnSpPr>
            <p:nvPr/>
          </p:nvCxnSpPr>
          <p:spPr bwMode="auto">
            <a:xfrm flipV="1">
              <a:off x="535901" y="412961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9" name="Straight Arrow Connector 488"/>
            <p:cNvCxnSpPr>
              <a:stCxn id="483" idx="6"/>
              <a:endCxn id="484" idx="2"/>
            </p:cNvCxnSpPr>
            <p:nvPr/>
          </p:nvCxnSpPr>
          <p:spPr bwMode="auto">
            <a:xfrm>
              <a:off x="845705" y="418776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0" name="Straight Arrow Connector 489"/>
            <p:cNvCxnSpPr>
              <a:stCxn id="484" idx="6"/>
              <a:endCxn id="485" idx="1"/>
            </p:cNvCxnSpPr>
            <p:nvPr/>
          </p:nvCxnSpPr>
          <p:spPr bwMode="auto">
            <a:xfrm>
              <a:off x="1155508" y="419736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1" name="Straight Arrow Connector 490"/>
            <p:cNvCxnSpPr>
              <a:stCxn id="485" idx="6"/>
              <a:endCxn id="486" idx="1"/>
            </p:cNvCxnSpPr>
            <p:nvPr/>
          </p:nvCxnSpPr>
          <p:spPr bwMode="auto">
            <a:xfrm flipV="1">
              <a:off x="1589232" y="4205003"/>
              <a:ext cx="225308" cy="58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2" name="Straight Arrow Connector 491"/>
            <p:cNvCxnSpPr>
              <a:stCxn id="486" idx="6"/>
              <a:endCxn id="487" idx="1"/>
            </p:cNvCxnSpPr>
            <p:nvPr/>
          </p:nvCxnSpPr>
          <p:spPr bwMode="auto">
            <a:xfrm>
              <a:off x="1946756" y="4263152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3" name="Straight Arrow Connector 492"/>
            <p:cNvCxnSpPr>
              <a:stCxn id="487" idx="6"/>
              <a:endCxn id="476" idx="3"/>
            </p:cNvCxnSpPr>
            <p:nvPr/>
          </p:nvCxnSpPr>
          <p:spPr bwMode="auto">
            <a:xfrm flipV="1">
              <a:off x="2256559" y="4244781"/>
              <a:ext cx="2158556" cy="1403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4" name="Oval 493"/>
            <p:cNvSpPr/>
            <p:nvPr/>
          </p:nvSpPr>
          <p:spPr bwMode="auto">
            <a:xfrm>
              <a:off x="6821247" y="409544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 bwMode="auto">
            <a:xfrm>
              <a:off x="7131050" y="412833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 bwMode="auto">
            <a:xfrm>
              <a:off x="7440853" y="413793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 bwMode="auto">
            <a:xfrm>
              <a:off x="7874578" y="42037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/>
            <p:cNvSpPr/>
            <p:nvPr/>
          </p:nvSpPr>
          <p:spPr bwMode="auto">
            <a:xfrm>
              <a:off x="8308301" y="42037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/>
            <p:cNvSpPr/>
            <p:nvPr/>
          </p:nvSpPr>
          <p:spPr bwMode="auto">
            <a:xfrm>
              <a:off x="8813779" y="413912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0" name="Straight Arrow Connector 499"/>
            <p:cNvCxnSpPr>
              <a:stCxn id="494" idx="6"/>
              <a:endCxn id="495" idx="1"/>
            </p:cNvCxnSpPr>
            <p:nvPr/>
          </p:nvCxnSpPr>
          <p:spPr bwMode="auto">
            <a:xfrm flipV="1">
              <a:off x="6976148" y="4152423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1" name="Straight Arrow Connector 500"/>
            <p:cNvCxnSpPr>
              <a:stCxn id="495" idx="6"/>
              <a:endCxn id="496" idx="2"/>
            </p:cNvCxnSpPr>
            <p:nvPr/>
          </p:nvCxnSpPr>
          <p:spPr bwMode="auto">
            <a:xfrm>
              <a:off x="7285951" y="4210573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2" name="Straight Arrow Connector 501"/>
            <p:cNvCxnSpPr>
              <a:stCxn id="496" idx="6"/>
              <a:endCxn id="497" idx="1"/>
            </p:cNvCxnSpPr>
            <p:nvPr/>
          </p:nvCxnSpPr>
          <p:spPr bwMode="auto">
            <a:xfrm>
              <a:off x="7595755" y="4220167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3" name="Straight Arrow Connector 502"/>
            <p:cNvCxnSpPr>
              <a:stCxn id="497" idx="6"/>
              <a:endCxn id="498" idx="1"/>
            </p:cNvCxnSpPr>
            <p:nvPr/>
          </p:nvCxnSpPr>
          <p:spPr bwMode="auto">
            <a:xfrm flipV="1">
              <a:off x="8029479" y="4227807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4" name="Straight Arrow Connector 503"/>
            <p:cNvCxnSpPr>
              <a:stCxn id="498" idx="6"/>
              <a:endCxn id="499" idx="0"/>
            </p:cNvCxnSpPr>
            <p:nvPr/>
          </p:nvCxnSpPr>
          <p:spPr bwMode="auto">
            <a:xfrm flipV="1">
              <a:off x="8463202" y="4139120"/>
              <a:ext cx="428028" cy="1468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5" name="Oval 504"/>
            <p:cNvSpPr/>
            <p:nvPr/>
          </p:nvSpPr>
          <p:spPr bwMode="auto">
            <a:xfrm>
              <a:off x="4738524" y="421267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/>
            <p:cNvSpPr/>
            <p:nvPr/>
          </p:nvSpPr>
          <p:spPr bwMode="auto">
            <a:xfrm>
              <a:off x="5048328" y="424556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/>
            <p:cNvSpPr/>
            <p:nvPr/>
          </p:nvSpPr>
          <p:spPr bwMode="auto">
            <a:xfrm>
              <a:off x="5358130" y="4255161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/>
            <p:cNvSpPr/>
            <p:nvPr/>
          </p:nvSpPr>
          <p:spPr bwMode="auto">
            <a:xfrm>
              <a:off x="5791855" y="432095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/>
            <p:cNvSpPr/>
            <p:nvPr/>
          </p:nvSpPr>
          <p:spPr bwMode="auto">
            <a:xfrm>
              <a:off x="6225579" y="432095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/>
            <p:cNvSpPr/>
            <p:nvPr/>
          </p:nvSpPr>
          <p:spPr bwMode="auto">
            <a:xfrm>
              <a:off x="6535382" y="444293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1" name="Straight Arrow Connector 510"/>
            <p:cNvCxnSpPr>
              <a:stCxn id="505" idx="6"/>
              <a:endCxn id="506" idx="1"/>
            </p:cNvCxnSpPr>
            <p:nvPr/>
          </p:nvCxnSpPr>
          <p:spPr bwMode="auto">
            <a:xfrm flipV="1">
              <a:off x="4893425" y="4269653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2" name="Straight Arrow Connector 511"/>
            <p:cNvCxnSpPr>
              <a:stCxn id="506" idx="6"/>
              <a:endCxn id="507" idx="2"/>
            </p:cNvCxnSpPr>
            <p:nvPr/>
          </p:nvCxnSpPr>
          <p:spPr bwMode="auto">
            <a:xfrm>
              <a:off x="5203229" y="432780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3" name="Straight Arrow Connector 512"/>
            <p:cNvCxnSpPr>
              <a:stCxn id="507" idx="6"/>
              <a:endCxn id="508" idx="1"/>
            </p:cNvCxnSpPr>
            <p:nvPr/>
          </p:nvCxnSpPr>
          <p:spPr bwMode="auto">
            <a:xfrm>
              <a:off x="5513032" y="433739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4" name="Straight Arrow Connector 513"/>
            <p:cNvCxnSpPr>
              <a:stCxn id="508" idx="6"/>
              <a:endCxn id="509" idx="1"/>
            </p:cNvCxnSpPr>
            <p:nvPr/>
          </p:nvCxnSpPr>
          <p:spPr bwMode="auto">
            <a:xfrm flipV="1">
              <a:off x="5946756" y="4345037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5" name="Straight Arrow Connector 514"/>
            <p:cNvCxnSpPr>
              <a:stCxn id="509" idx="6"/>
              <a:endCxn id="510" idx="1"/>
            </p:cNvCxnSpPr>
            <p:nvPr/>
          </p:nvCxnSpPr>
          <p:spPr bwMode="auto">
            <a:xfrm>
              <a:off x="6380480" y="4403187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6" name="Straight Arrow Connector 515"/>
            <p:cNvCxnSpPr>
              <a:stCxn id="510" idx="7"/>
              <a:endCxn id="494" idx="4"/>
            </p:cNvCxnSpPr>
            <p:nvPr/>
          </p:nvCxnSpPr>
          <p:spPr bwMode="auto">
            <a:xfrm rot="5400000" flipH="1" flipV="1">
              <a:off x="6679595" y="4247919"/>
              <a:ext cx="207107" cy="231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7" name="Straight Arrow Connector 516"/>
            <p:cNvCxnSpPr>
              <a:endCxn id="505" idx="2"/>
            </p:cNvCxnSpPr>
            <p:nvPr/>
          </p:nvCxnSpPr>
          <p:spPr bwMode="auto">
            <a:xfrm>
              <a:off x="4547331" y="4186632"/>
              <a:ext cx="191193" cy="1082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8" name="Oval 517"/>
            <p:cNvSpPr/>
            <p:nvPr/>
          </p:nvSpPr>
          <p:spPr bwMode="auto">
            <a:xfrm>
              <a:off x="6858000" y="392493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/>
            <p:nvPr/>
          </p:nvSpPr>
          <p:spPr bwMode="auto">
            <a:xfrm>
              <a:off x="7167804" y="395782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/>
            <p:nvPr/>
          </p:nvSpPr>
          <p:spPr bwMode="auto">
            <a:xfrm>
              <a:off x="7477606" y="396742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/>
            <p:nvPr/>
          </p:nvSpPr>
          <p:spPr bwMode="auto">
            <a:xfrm>
              <a:off x="7911331" y="403321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/>
            <p:nvPr/>
          </p:nvSpPr>
          <p:spPr bwMode="auto">
            <a:xfrm>
              <a:off x="8458200" y="39978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3" name="Straight Arrow Connector 522"/>
            <p:cNvCxnSpPr>
              <a:stCxn id="518" idx="6"/>
              <a:endCxn id="519" idx="1"/>
            </p:cNvCxnSpPr>
            <p:nvPr/>
          </p:nvCxnSpPr>
          <p:spPr bwMode="auto">
            <a:xfrm flipV="1">
              <a:off x="7012902" y="3981914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4" name="Straight Arrow Connector 523"/>
            <p:cNvCxnSpPr>
              <a:stCxn id="519" idx="6"/>
              <a:endCxn id="520" idx="2"/>
            </p:cNvCxnSpPr>
            <p:nvPr/>
          </p:nvCxnSpPr>
          <p:spPr bwMode="auto">
            <a:xfrm>
              <a:off x="7322705" y="404006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5" name="Straight Arrow Connector 524"/>
            <p:cNvCxnSpPr>
              <a:stCxn id="520" idx="6"/>
              <a:endCxn id="521" idx="1"/>
            </p:cNvCxnSpPr>
            <p:nvPr/>
          </p:nvCxnSpPr>
          <p:spPr bwMode="auto">
            <a:xfrm>
              <a:off x="7632508" y="404965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6" name="Straight Arrow Connector 525"/>
            <p:cNvCxnSpPr>
              <a:stCxn id="473" idx="6"/>
              <a:endCxn id="549" idx="2"/>
            </p:cNvCxnSpPr>
            <p:nvPr/>
          </p:nvCxnSpPr>
          <p:spPr bwMode="auto">
            <a:xfrm flipV="1">
              <a:off x="3108960" y="3234112"/>
              <a:ext cx="3762971" cy="7222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7" name="Straight Arrow Connector 526"/>
            <p:cNvCxnSpPr>
              <a:stCxn id="521" idx="6"/>
              <a:endCxn id="522" idx="2"/>
            </p:cNvCxnSpPr>
            <p:nvPr/>
          </p:nvCxnSpPr>
          <p:spPr bwMode="auto">
            <a:xfrm flipV="1">
              <a:off x="8066232" y="4080043"/>
              <a:ext cx="391968" cy="354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8" name="Oval 527"/>
            <p:cNvSpPr/>
            <p:nvPr/>
          </p:nvSpPr>
          <p:spPr bwMode="auto">
            <a:xfrm>
              <a:off x="6858462" y="372068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 bwMode="auto">
            <a:xfrm>
              <a:off x="7168266" y="375357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 bwMode="auto">
            <a:xfrm>
              <a:off x="7478068" y="376317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 bwMode="auto">
            <a:xfrm>
              <a:off x="7911793" y="382896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2" name="Straight Arrow Connector 531"/>
            <p:cNvCxnSpPr>
              <a:stCxn id="528" idx="6"/>
              <a:endCxn id="529" idx="1"/>
            </p:cNvCxnSpPr>
            <p:nvPr/>
          </p:nvCxnSpPr>
          <p:spPr bwMode="auto">
            <a:xfrm flipV="1">
              <a:off x="7013364" y="3777662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3" name="Straight Arrow Connector 532"/>
            <p:cNvCxnSpPr>
              <a:stCxn id="529" idx="6"/>
              <a:endCxn id="530" idx="2"/>
            </p:cNvCxnSpPr>
            <p:nvPr/>
          </p:nvCxnSpPr>
          <p:spPr bwMode="auto">
            <a:xfrm>
              <a:off x="7323167" y="3835812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4" name="Straight Arrow Connector 533"/>
            <p:cNvCxnSpPr>
              <a:stCxn id="530" idx="6"/>
              <a:endCxn id="531" idx="1"/>
            </p:cNvCxnSpPr>
            <p:nvPr/>
          </p:nvCxnSpPr>
          <p:spPr bwMode="auto">
            <a:xfrm>
              <a:off x="7632970" y="3845406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5" name="Oval 534"/>
            <p:cNvSpPr/>
            <p:nvPr/>
          </p:nvSpPr>
          <p:spPr bwMode="auto">
            <a:xfrm>
              <a:off x="6858462" y="35406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 bwMode="auto">
            <a:xfrm>
              <a:off x="7168266" y="357350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 bwMode="auto">
            <a:xfrm>
              <a:off x="7478068" y="35830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 bwMode="auto">
            <a:xfrm>
              <a:off x="7911793" y="364888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9" name="Straight Arrow Connector 538"/>
            <p:cNvCxnSpPr>
              <a:stCxn id="535" idx="6"/>
              <a:endCxn id="536" idx="1"/>
            </p:cNvCxnSpPr>
            <p:nvPr/>
          </p:nvCxnSpPr>
          <p:spPr bwMode="auto">
            <a:xfrm flipV="1">
              <a:off x="7013364" y="3597587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0" name="Straight Arrow Connector 539"/>
            <p:cNvCxnSpPr>
              <a:stCxn id="536" idx="6"/>
              <a:endCxn id="537" idx="2"/>
            </p:cNvCxnSpPr>
            <p:nvPr/>
          </p:nvCxnSpPr>
          <p:spPr bwMode="auto">
            <a:xfrm>
              <a:off x="7323167" y="3655737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1" name="Straight Arrow Connector 540"/>
            <p:cNvCxnSpPr>
              <a:stCxn id="537" idx="6"/>
              <a:endCxn id="538" idx="1"/>
            </p:cNvCxnSpPr>
            <p:nvPr/>
          </p:nvCxnSpPr>
          <p:spPr bwMode="auto">
            <a:xfrm>
              <a:off x="7632970" y="3665331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2" name="Oval 541"/>
            <p:cNvSpPr/>
            <p:nvPr/>
          </p:nvSpPr>
          <p:spPr bwMode="auto">
            <a:xfrm>
              <a:off x="6871469" y="33561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 bwMode="auto">
            <a:xfrm>
              <a:off x="7181273" y="338902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 bwMode="auto">
            <a:xfrm>
              <a:off x="7491075" y="339861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 bwMode="auto">
            <a:xfrm>
              <a:off x="7924800" y="34644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6" name="Straight Arrow Connector 545"/>
            <p:cNvCxnSpPr>
              <a:stCxn id="542" idx="6"/>
              <a:endCxn id="543" idx="1"/>
            </p:cNvCxnSpPr>
            <p:nvPr/>
          </p:nvCxnSpPr>
          <p:spPr bwMode="auto">
            <a:xfrm flipV="1">
              <a:off x="7026371" y="341310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7" name="Straight Arrow Connector 546"/>
            <p:cNvCxnSpPr>
              <a:stCxn id="543" idx="6"/>
              <a:endCxn id="544" idx="2"/>
            </p:cNvCxnSpPr>
            <p:nvPr/>
          </p:nvCxnSpPr>
          <p:spPr bwMode="auto">
            <a:xfrm>
              <a:off x="7336174" y="3471258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8" name="Straight Arrow Connector 547"/>
            <p:cNvCxnSpPr>
              <a:stCxn id="544" idx="6"/>
              <a:endCxn id="545" idx="1"/>
            </p:cNvCxnSpPr>
            <p:nvPr/>
          </p:nvCxnSpPr>
          <p:spPr bwMode="auto">
            <a:xfrm>
              <a:off x="7645977" y="3480852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9" name="Oval 548"/>
            <p:cNvSpPr/>
            <p:nvPr/>
          </p:nvSpPr>
          <p:spPr bwMode="auto">
            <a:xfrm>
              <a:off x="6871931" y="315187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 bwMode="auto">
            <a:xfrm>
              <a:off x="7181735" y="318477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 bwMode="auto">
            <a:xfrm>
              <a:off x="7491537" y="319436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 bwMode="auto">
            <a:xfrm>
              <a:off x="7925262" y="326015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3" name="Straight Arrow Connector 552"/>
            <p:cNvCxnSpPr>
              <a:stCxn id="549" idx="6"/>
              <a:endCxn id="550" idx="1"/>
            </p:cNvCxnSpPr>
            <p:nvPr/>
          </p:nvCxnSpPr>
          <p:spPr bwMode="auto">
            <a:xfrm flipV="1">
              <a:off x="7026833" y="3208856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4" name="Straight Arrow Connector 553"/>
            <p:cNvCxnSpPr>
              <a:stCxn id="550" idx="6"/>
              <a:endCxn id="551" idx="2"/>
            </p:cNvCxnSpPr>
            <p:nvPr/>
          </p:nvCxnSpPr>
          <p:spPr bwMode="auto">
            <a:xfrm>
              <a:off x="7336636" y="3267006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5" name="Straight Arrow Connector 554"/>
            <p:cNvCxnSpPr>
              <a:stCxn id="551" idx="6"/>
              <a:endCxn id="552" idx="1"/>
            </p:cNvCxnSpPr>
            <p:nvPr/>
          </p:nvCxnSpPr>
          <p:spPr bwMode="auto">
            <a:xfrm>
              <a:off x="7646439" y="3276600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6" name="Oval 555"/>
            <p:cNvSpPr/>
            <p:nvPr/>
          </p:nvSpPr>
          <p:spPr bwMode="auto">
            <a:xfrm>
              <a:off x="6871931" y="297180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 bwMode="auto">
            <a:xfrm>
              <a:off x="7181735" y="30046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 bwMode="auto">
            <a:xfrm>
              <a:off x="7491537" y="301428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 bwMode="auto">
            <a:xfrm>
              <a:off x="7925262" y="308007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0" name="Straight Arrow Connector 559"/>
            <p:cNvCxnSpPr>
              <a:stCxn id="556" idx="6"/>
              <a:endCxn id="557" idx="1"/>
            </p:cNvCxnSpPr>
            <p:nvPr/>
          </p:nvCxnSpPr>
          <p:spPr bwMode="auto">
            <a:xfrm flipV="1">
              <a:off x="7026833" y="3028781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1" name="Straight Arrow Connector 560"/>
            <p:cNvCxnSpPr>
              <a:stCxn id="557" idx="6"/>
              <a:endCxn id="558" idx="2"/>
            </p:cNvCxnSpPr>
            <p:nvPr/>
          </p:nvCxnSpPr>
          <p:spPr bwMode="auto">
            <a:xfrm>
              <a:off x="7336636" y="3086931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2" name="Straight Arrow Connector 561"/>
            <p:cNvCxnSpPr>
              <a:stCxn id="558" idx="6"/>
              <a:endCxn id="559" idx="1"/>
            </p:cNvCxnSpPr>
            <p:nvPr/>
          </p:nvCxnSpPr>
          <p:spPr bwMode="auto">
            <a:xfrm>
              <a:off x="7646439" y="3096525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3" name="Straight Arrow Connector 562"/>
            <p:cNvCxnSpPr>
              <a:stCxn id="531" idx="6"/>
              <a:endCxn id="522" idx="1"/>
            </p:cNvCxnSpPr>
            <p:nvPr/>
          </p:nvCxnSpPr>
          <p:spPr bwMode="auto">
            <a:xfrm>
              <a:off x="8066694" y="3911197"/>
              <a:ext cx="414191" cy="1106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4" name="Straight Arrow Connector 563"/>
            <p:cNvCxnSpPr>
              <a:stCxn id="545" idx="6"/>
              <a:endCxn id="568" idx="2"/>
            </p:cNvCxnSpPr>
            <p:nvPr/>
          </p:nvCxnSpPr>
          <p:spPr bwMode="auto">
            <a:xfrm>
              <a:off x="8079701" y="3546643"/>
              <a:ext cx="302299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5" name="Straight Arrow Connector 564"/>
            <p:cNvCxnSpPr>
              <a:stCxn id="552" idx="6"/>
              <a:endCxn id="566" idx="3"/>
            </p:cNvCxnSpPr>
            <p:nvPr/>
          </p:nvCxnSpPr>
          <p:spPr bwMode="auto">
            <a:xfrm flipV="1">
              <a:off x="8080163" y="3299992"/>
              <a:ext cx="248322" cy="423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6" name="Oval 565"/>
            <p:cNvSpPr/>
            <p:nvPr/>
          </p:nvSpPr>
          <p:spPr bwMode="auto">
            <a:xfrm>
              <a:off x="8305800" y="31596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7" name="Straight Arrow Connector 566"/>
            <p:cNvCxnSpPr>
              <a:stCxn id="559" idx="6"/>
              <a:endCxn id="566" idx="2"/>
            </p:cNvCxnSpPr>
            <p:nvPr/>
          </p:nvCxnSpPr>
          <p:spPr bwMode="auto">
            <a:xfrm>
              <a:off x="8080163" y="3162316"/>
              <a:ext cx="225637" cy="795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8" name="Oval 567"/>
            <p:cNvSpPr/>
            <p:nvPr/>
          </p:nvSpPr>
          <p:spPr bwMode="auto">
            <a:xfrm>
              <a:off x="8382000" y="35406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9" name="Straight Arrow Connector 568"/>
            <p:cNvCxnSpPr>
              <a:stCxn id="538" idx="6"/>
              <a:endCxn id="568" idx="3"/>
            </p:cNvCxnSpPr>
            <p:nvPr/>
          </p:nvCxnSpPr>
          <p:spPr bwMode="auto">
            <a:xfrm flipV="1">
              <a:off x="8066694" y="3680992"/>
              <a:ext cx="337991" cy="501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0" name="Straight Arrow Connector 569"/>
            <p:cNvCxnSpPr>
              <a:stCxn id="566" idx="5"/>
              <a:endCxn id="571" idx="1"/>
            </p:cNvCxnSpPr>
            <p:nvPr/>
          </p:nvCxnSpPr>
          <p:spPr bwMode="auto">
            <a:xfrm rot="16200000" flipH="1">
              <a:off x="8441400" y="3296607"/>
              <a:ext cx="112301" cy="1190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1" name="Oval 570"/>
            <p:cNvSpPr/>
            <p:nvPr/>
          </p:nvSpPr>
          <p:spPr bwMode="auto">
            <a:xfrm>
              <a:off x="8534400" y="33882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2" name="Straight Arrow Connector 571"/>
            <p:cNvCxnSpPr>
              <a:stCxn id="568" idx="6"/>
              <a:endCxn id="571" idx="4"/>
            </p:cNvCxnSpPr>
            <p:nvPr/>
          </p:nvCxnSpPr>
          <p:spPr bwMode="auto">
            <a:xfrm flipV="1">
              <a:off x="8536901" y="3552679"/>
              <a:ext cx="74950" cy="701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3" name="Oval 572"/>
            <p:cNvSpPr/>
            <p:nvPr/>
          </p:nvSpPr>
          <p:spPr bwMode="auto">
            <a:xfrm>
              <a:off x="8686800" y="36930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4" name="Straight Arrow Connector 573"/>
            <p:cNvCxnSpPr>
              <a:stCxn id="522" idx="5"/>
              <a:endCxn id="573" idx="4"/>
            </p:cNvCxnSpPr>
            <p:nvPr/>
          </p:nvCxnSpPr>
          <p:spPr bwMode="auto">
            <a:xfrm rot="5400000" flipH="1" flipV="1">
              <a:off x="8536976" y="3910918"/>
              <a:ext cx="280713" cy="17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5" name="Straight Arrow Connector 574"/>
            <p:cNvCxnSpPr>
              <a:stCxn id="571" idx="5"/>
              <a:endCxn id="573" idx="0"/>
            </p:cNvCxnSpPr>
            <p:nvPr/>
          </p:nvCxnSpPr>
          <p:spPr bwMode="auto">
            <a:xfrm rot="16200000" flipH="1">
              <a:off x="8633226" y="3561981"/>
              <a:ext cx="164414" cy="976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6" name="Straight Arrow Connector 575"/>
            <p:cNvCxnSpPr>
              <a:stCxn id="473" idx="6"/>
              <a:endCxn id="556" idx="3"/>
            </p:cNvCxnSpPr>
            <p:nvPr/>
          </p:nvCxnSpPr>
          <p:spPr bwMode="auto">
            <a:xfrm flipV="1">
              <a:off x="3108960" y="3112186"/>
              <a:ext cx="3785656" cy="8441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7" name="Straight Arrow Connector 576"/>
            <p:cNvCxnSpPr>
              <a:stCxn id="473" idx="6"/>
              <a:endCxn id="542" idx="2"/>
            </p:cNvCxnSpPr>
            <p:nvPr/>
          </p:nvCxnSpPr>
          <p:spPr bwMode="auto">
            <a:xfrm flipV="1">
              <a:off x="3108960" y="3438364"/>
              <a:ext cx="3762509" cy="5180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8" name="Straight Arrow Connector 577"/>
            <p:cNvCxnSpPr>
              <a:stCxn id="505" idx="7"/>
              <a:endCxn id="535" idx="2"/>
            </p:cNvCxnSpPr>
            <p:nvPr/>
          </p:nvCxnSpPr>
          <p:spPr bwMode="auto">
            <a:xfrm rot="5400000" flipH="1" flipV="1">
              <a:off x="5557643" y="2935940"/>
              <a:ext cx="613916" cy="19877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9" name="Straight Arrow Connector 578"/>
            <p:cNvCxnSpPr>
              <a:stCxn id="505" idx="7"/>
              <a:endCxn id="528" idx="2"/>
            </p:cNvCxnSpPr>
            <p:nvPr/>
          </p:nvCxnSpPr>
          <p:spPr bwMode="auto">
            <a:xfrm rot="5400000" flipH="1" flipV="1">
              <a:off x="5647681" y="3025978"/>
              <a:ext cx="433841" cy="19877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0" name="Straight Arrow Connector 579"/>
            <p:cNvCxnSpPr>
              <a:stCxn id="505" idx="7"/>
              <a:endCxn id="518" idx="2"/>
            </p:cNvCxnSpPr>
            <p:nvPr/>
          </p:nvCxnSpPr>
          <p:spPr bwMode="auto">
            <a:xfrm rot="5400000" flipH="1" flipV="1">
              <a:off x="5749576" y="3128335"/>
              <a:ext cx="229589" cy="19872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706"/>
          <p:cNvGrpSpPr/>
          <p:nvPr/>
        </p:nvGrpSpPr>
        <p:grpSpPr>
          <a:xfrm>
            <a:off x="3691430" y="5245842"/>
            <a:ext cx="5208221" cy="1334099"/>
            <a:chOff x="381000" y="76200"/>
            <a:chExt cx="6477000" cy="1815683"/>
          </a:xfrm>
        </p:grpSpPr>
        <p:sp>
          <p:nvSpPr>
            <p:cNvPr id="595" name="Oval 594"/>
            <p:cNvSpPr/>
            <p:nvPr/>
          </p:nvSpPr>
          <p:spPr bwMode="auto">
            <a:xfrm>
              <a:off x="409249" y="115860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 bwMode="auto">
            <a:xfrm>
              <a:off x="727903" y="115860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 bwMode="auto">
            <a:xfrm>
              <a:off x="1046558" y="115860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 bwMode="auto">
            <a:xfrm>
              <a:off x="1428943" y="1237536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 bwMode="auto">
            <a:xfrm>
              <a:off x="1875060" y="129864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 bwMode="auto">
            <a:xfrm>
              <a:off x="2484929" y="138887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1" name="Straight Arrow Connector 600"/>
            <p:cNvCxnSpPr>
              <a:stCxn id="595" idx="6"/>
              <a:endCxn id="596" idx="1"/>
            </p:cNvCxnSpPr>
            <p:nvPr/>
          </p:nvCxnSpPr>
          <p:spPr bwMode="auto">
            <a:xfrm flipV="1">
              <a:off x="564150" y="1182693"/>
              <a:ext cx="186438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2" name="Straight Arrow Connector 601"/>
            <p:cNvCxnSpPr>
              <a:stCxn id="596" idx="6"/>
              <a:endCxn id="597" idx="2"/>
            </p:cNvCxnSpPr>
            <p:nvPr/>
          </p:nvCxnSpPr>
          <p:spPr bwMode="auto">
            <a:xfrm>
              <a:off x="882804" y="1240844"/>
              <a:ext cx="163753" cy="12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3" name="Straight Arrow Connector 602"/>
            <p:cNvCxnSpPr>
              <a:stCxn id="597" idx="6"/>
              <a:endCxn id="598" idx="1"/>
            </p:cNvCxnSpPr>
            <p:nvPr/>
          </p:nvCxnSpPr>
          <p:spPr bwMode="auto">
            <a:xfrm>
              <a:off x="1201459" y="1240844"/>
              <a:ext cx="250169" cy="207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4" name="Straight Arrow Connector 603"/>
            <p:cNvCxnSpPr>
              <a:stCxn id="598" idx="6"/>
              <a:endCxn id="599" idx="1"/>
            </p:cNvCxnSpPr>
            <p:nvPr/>
          </p:nvCxnSpPr>
          <p:spPr bwMode="auto">
            <a:xfrm>
              <a:off x="1583844" y="1319773"/>
              <a:ext cx="313900" cy="2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5" name="Straight Arrow Connector 604"/>
            <p:cNvCxnSpPr>
              <a:stCxn id="599" idx="6"/>
            </p:cNvCxnSpPr>
            <p:nvPr/>
          </p:nvCxnSpPr>
          <p:spPr bwMode="auto">
            <a:xfrm>
              <a:off x="2029961" y="1380879"/>
              <a:ext cx="477653" cy="320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6" name="Oval 605"/>
            <p:cNvSpPr/>
            <p:nvPr/>
          </p:nvSpPr>
          <p:spPr bwMode="auto">
            <a:xfrm>
              <a:off x="381000" y="1434064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 bwMode="auto">
            <a:xfrm>
              <a:off x="690803" y="1466959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 bwMode="auto">
            <a:xfrm>
              <a:off x="1000606" y="1476553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 bwMode="auto">
            <a:xfrm>
              <a:off x="1434331" y="1542343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 bwMode="auto">
            <a:xfrm>
              <a:off x="1791855" y="1542343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 bwMode="auto">
            <a:xfrm>
              <a:off x="2101658" y="1664327"/>
              <a:ext cx="154901" cy="16447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2" name="Straight Arrow Connector 611"/>
            <p:cNvCxnSpPr>
              <a:stCxn id="606" idx="6"/>
              <a:endCxn id="607" idx="1"/>
            </p:cNvCxnSpPr>
            <p:nvPr/>
          </p:nvCxnSpPr>
          <p:spPr bwMode="auto">
            <a:xfrm flipV="1">
              <a:off x="535901" y="1491045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3" name="Straight Arrow Connector 612"/>
            <p:cNvCxnSpPr>
              <a:stCxn id="607" idx="6"/>
              <a:endCxn id="608" idx="2"/>
            </p:cNvCxnSpPr>
            <p:nvPr/>
          </p:nvCxnSpPr>
          <p:spPr bwMode="auto">
            <a:xfrm>
              <a:off x="845705" y="1549196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4" name="Straight Arrow Connector 613"/>
            <p:cNvCxnSpPr>
              <a:stCxn id="608" idx="6"/>
              <a:endCxn id="609" idx="1"/>
            </p:cNvCxnSpPr>
            <p:nvPr/>
          </p:nvCxnSpPr>
          <p:spPr bwMode="auto">
            <a:xfrm>
              <a:off x="1155508" y="1558790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5" name="Straight Arrow Connector 614"/>
            <p:cNvCxnSpPr>
              <a:stCxn id="609" idx="6"/>
              <a:endCxn id="610" idx="1"/>
            </p:cNvCxnSpPr>
            <p:nvPr/>
          </p:nvCxnSpPr>
          <p:spPr bwMode="auto">
            <a:xfrm flipV="1">
              <a:off x="1589232" y="1566430"/>
              <a:ext cx="225308" cy="58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6" name="Straight Arrow Connector 615"/>
            <p:cNvCxnSpPr>
              <a:stCxn id="610" idx="6"/>
              <a:endCxn id="611" idx="1"/>
            </p:cNvCxnSpPr>
            <p:nvPr/>
          </p:nvCxnSpPr>
          <p:spPr bwMode="auto">
            <a:xfrm>
              <a:off x="1946756" y="1624579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7" name="Straight Arrow Connector 616"/>
            <p:cNvCxnSpPr>
              <a:stCxn id="611" idx="6"/>
              <a:endCxn id="600" idx="3"/>
            </p:cNvCxnSpPr>
            <p:nvPr/>
          </p:nvCxnSpPr>
          <p:spPr bwMode="auto">
            <a:xfrm flipV="1">
              <a:off x="2256559" y="1529256"/>
              <a:ext cx="251055" cy="2173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8" name="Oval 617"/>
            <p:cNvSpPr/>
            <p:nvPr/>
          </p:nvSpPr>
          <p:spPr bwMode="auto">
            <a:xfrm>
              <a:off x="4913746" y="137991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 bwMode="auto">
            <a:xfrm>
              <a:off x="5223549" y="1412811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 bwMode="auto">
            <a:xfrm>
              <a:off x="5533352" y="14224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 bwMode="auto">
            <a:xfrm>
              <a:off x="5967077" y="14881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 bwMode="auto">
            <a:xfrm>
              <a:off x="6400800" y="14881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 bwMode="auto">
            <a:xfrm>
              <a:off x="6703099" y="127021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4" name="Straight Arrow Connector 623"/>
            <p:cNvCxnSpPr>
              <a:stCxn id="618" idx="6"/>
              <a:endCxn id="619" idx="1"/>
            </p:cNvCxnSpPr>
            <p:nvPr/>
          </p:nvCxnSpPr>
          <p:spPr bwMode="auto">
            <a:xfrm flipV="1">
              <a:off x="5068647" y="143689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5" name="Straight Arrow Connector 624"/>
            <p:cNvCxnSpPr>
              <a:stCxn id="619" idx="6"/>
              <a:endCxn id="620" idx="2"/>
            </p:cNvCxnSpPr>
            <p:nvPr/>
          </p:nvCxnSpPr>
          <p:spPr bwMode="auto">
            <a:xfrm>
              <a:off x="5378450" y="1495048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6" name="Straight Arrow Connector 625"/>
            <p:cNvCxnSpPr>
              <a:stCxn id="620" idx="6"/>
              <a:endCxn id="621" idx="1"/>
            </p:cNvCxnSpPr>
            <p:nvPr/>
          </p:nvCxnSpPr>
          <p:spPr bwMode="auto">
            <a:xfrm>
              <a:off x="5688254" y="1504642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7" name="Straight Arrow Connector 626"/>
            <p:cNvCxnSpPr>
              <a:stCxn id="621" idx="6"/>
              <a:endCxn id="622" idx="1"/>
            </p:cNvCxnSpPr>
            <p:nvPr/>
          </p:nvCxnSpPr>
          <p:spPr bwMode="auto">
            <a:xfrm flipV="1">
              <a:off x="6121978" y="1512282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8" name="Straight Arrow Connector 627"/>
            <p:cNvCxnSpPr>
              <a:stCxn id="622" idx="6"/>
              <a:endCxn id="623" idx="4"/>
            </p:cNvCxnSpPr>
            <p:nvPr/>
          </p:nvCxnSpPr>
          <p:spPr bwMode="auto">
            <a:xfrm flipV="1">
              <a:off x="6555701" y="1434683"/>
              <a:ext cx="224849" cy="1357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9" name="Oval 628"/>
            <p:cNvSpPr/>
            <p:nvPr/>
          </p:nvSpPr>
          <p:spPr bwMode="auto">
            <a:xfrm>
              <a:off x="2831023" y="1497147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 bwMode="auto">
            <a:xfrm>
              <a:off x="3140827" y="1530042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 bwMode="auto">
            <a:xfrm>
              <a:off x="3450629" y="1539636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 bwMode="auto">
            <a:xfrm>
              <a:off x="3884354" y="160542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 bwMode="auto">
            <a:xfrm>
              <a:off x="4318078" y="1605425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 bwMode="auto">
            <a:xfrm>
              <a:off x="4627881" y="1727410"/>
              <a:ext cx="154901" cy="1644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5" name="Straight Arrow Connector 634"/>
            <p:cNvCxnSpPr>
              <a:stCxn id="629" idx="6"/>
              <a:endCxn id="630" idx="1"/>
            </p:cNvCxnSpPr>
            <p:nvPr/>
          </p:nvCxnSpPr>
          <p:spPr bwMode="auto">
            <a:xfrm flipV="1">
              <a:off x="2985924" y="155412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6" name="Straight Arrow Connector 635"/>
            <p:cNvCxnSpPr>
              <a:stCxn id="630" idx="6"/>
              <a:endCxn id="631" idx="2"/>
            </p:cNvCxnSpPr>
            <p:nvPr/>
          </p:nvCxnSpPr>
          <p:spPr bwMode="auto">
            <a:xfrm>
              <a:off x="3295728" y="161227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7" name="Straight Arrow Connector 636"/>
            <p:cNvCxnSpPr>
              <a:stCxn id="631" idx="6"/>
              <a:endCxn id="632" idx="1"/>
            </p:cNvCxnSpPr>
            <p:nvPr/>
          </p:nvCxnSpPr>
          <p:spPr bwMode="auto">
            <a:xfrm>
              <a:off x="3605531" y="162187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8" name="Straight Arrow Connector 637"/>
            <p:cNvCxnSpPr>
              <a:stCxn id="632" idx="6"/>
              <a:endCxn id="633" idx="1"/>
            </p:cNvCxnSpPr>
            <p:nvPr/>
          </p:nvCxnSpPr>
          <p:spPr bwMode="auto">
            <a:xfrm flipV="1">
              <a:off x="4039255" y="1629512"/>
              <a:ext cx="301507" cy="581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9" name="Straight Arrow Connector 638"/>
            <p:cNvCxnSpPr>
              <a:stCxn id="633" idx="6"/>
              <a:endCxn id="634" idx="1"/>
            </p:cNvCxnSpPr>
            <p:nvPr/>
          </p:nvCxnSpPr>
          <p:spPr bwMode="auto">
            <a:xfrm>
              <a:off x="4472979" y="1687662"/>
              <a:ext cx="177586" cy="6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0" name="Straight Arrow Connector 639"/>
            <p:cNvCxnSpPr>
              <a:stCxn id="634" idx="7"/>
              <a:endCxn id="618" idx="4"/>
            </p:cNvCxnSpPr>
            <p:nvPr/>
          </p:nvCxnSpPr>
          <p:spPr bwMode="auto">
            <a:xfrm rot="5400000" flipH="1" flipV="1">
              <a:off x="4772094" y="1532394"/>
              <a:ext cx="207107" cy="231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1" name="Straight Arrow Connector 640"/>
            <p:cNvCxnSpPr>
              <a:endCxn id="629" idx="2"/>
            </p:cNvCxnSpPr>
            <p:nvPr/>
          </p:nvCxnSpPr>
          <p:spPr bwMode="auto">
            <a:xfrm>
              <a:off x="2639830" y="1471107"/>
              <a:ext cx="191193" cy="1082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2" name="Oval 641"/>
            <p:cNvSpPr/>
            <p:nvPr/>
          </p:nvSpPr>
          <p:spPr bwMode="auto">
            <a:xfrm>
              <a:off x="3056467" y="120272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 bwMode="auto">
            <a:xfrm>
              <a:off x="3366271" y="123561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 bwMode="auto">
            <a:xfrm>
              <a:off x="3676073" y="124521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 bwMode="auto">
            <a:xfrm>
              <a:off x="4109798" y="13110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 bwMode="auto">
            <a:xfrm>
              <a:off x="4493299" y="12348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7" name="Straight Arrow Connector 646"/>
            <p:cNvCxnSpPr>
              <a:stCxn id="642" idx="6"/>
              <a:endCxn id="643" idx="1"/>
            </p:cNvCxnSpPr>
            <p:nvPr/>
          </p:nvCxnSpPr>
          <p:spPr bwMode="auto">
            <a:xfrm flipV="1">
              <a:off x="3211369" y="1259704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8" name="Straight Arrow Connector 647"/>
            <p:cNvCxnSpPr>
              <a:stCxn id="643" idx="6"/>
              <a:endCxn id="644" idx="2"/>
            </p:cNvCxnSpPr>
            <p:nvPr/>
          </p:nvCxnSpPr>
          <p:spPr bwMode="auto">
            <a:xfrm>
              <a:off x="3521172" y="131785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9" name="Straight Arrow Connector 648"/>
            <p:cNvCxnSpPr>
              <a:stCxn id="644" idx="6"/>
              <a:endCxn id="645" idx="1"/>
            </p:cNvCxnSpPr>
            <p:nvPr/>
          </p:nvCxnSpPr>
          <p:spPr bwMode="auto">
            <a:xfrm>
              <a:off x="3830975" y="132744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0" name="Straight Arrow Connector 649"/>
            <p:cNvCxnSpPr>
              <a:stCxn id="597" idx="6"/>
              <a:endCxn id="673" idx="2"/>
            </p:cNvCxnSpPr>
            <p:nvPr/>
          </p:nvCxnSpPr>
          <p:spPr bwMode="auto">
            <a:xfrm flipV="1">
              <a:off x="1201459" y="338512"/>
              <a:ext cx="320040" cy="9023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1" name="Straight Arrow Connector 650"/>
            <p:cNvCxnSpPr>
              <a:stCxn id="645" idx="6"/>
              <a:endCxn id="646" idx="2"/>
            </p:cNvCxnSpPr>
            <p:nvPr/>
          </p:nvCxnSpPr>
          <p:spPr bwMode="auto">
            <a:xfrm flipV="1">
              <a:off x="4264699" y="1317039"/>
              <a:ext cx="228600" cy="76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2" name="Oval 651"/>
            <p:cNvSpPr/>
            <p:nvPr/>
          </p:nvSpPr>
          <p:spPr bwMode="auto">
            <a:xfrm>
              <a:off x="3056467" y="97412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 bwMode="auto">
            <a:xfrm>
              <a:off x="3366271" y="100701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 bwMode="auto">
            <a:xfrm>
              <a:off x="3676073" y="101661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 bwMode="auto">
            <a:xfrm>
              <a:off x="4109798" y="10824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6" name="Straight Arrow Connector 655"/>
            <p:cNvCxnSpPr>
              <a:stCxn id="652" idx="6"/>
              <a:endCxn id="653" idx="1"/>
            </p:cNvCxnSpPr>
            <p:nvPr/>
          </p:nvCxnSpPr>
          <p:spPr bwMode="auto">
            <a:xfrm flipV="1">
              <a:off x="3211369" y="1031104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7" name="Straight Arrow Connector 656"/>
            <p:cNvCxnSpPr>
              <a:stCxn id="653" idx="6"/>
              <a:endCxn id="654" idx="2"/>
            </p:cNvCxnSpPr>
            <p:nvPr/>
          </p:nvCxnSpPr>
          <p:spPr bwMode="auto">
            <a:xfrm>
              <a:off x="3521172" y="1089254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8" name="Straight Arrow Connector 657"/>
            <p:cNvCxnSpPr>
              <a:stCxn id="654" idx="6"/>
              <a:endCxn id="655" idx="1"/>
            </p:cNvCxnSpPr>
            <p:nvPr/>
          </p:nvCxnSpPr>
          <p:spPr bwMode="auto">
            <a:xfrm>
              <a:off x="3830975" y="1098848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9" name="Oval 658"/>
            <p:cNvSpPr/>
            <p:nvPr/>
          </p:nvSpPr>
          <p:spPr bwMode="auto">
            <a:xfrm>
              <a:off x="3056467" y="794048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 bwMode="auto">
            <a:xfrm>
              <a:off x="3366271" y="826943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 bwMode="auto">
            <a:xfrm>
              <a:off x="3676073" y="83653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 bwMode="auto">
            <a:xfrm>
              <a:off x="4109798" y="9023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3" name="Straight Arrow Connector 662"/>
            <p:cNvCxnSpPr>
              <a:stCxn id="659" idx="6"/>
              <a:endCxn id="660" idx="1"/>
            </p:cNvCxnSpPr>
            <p:nvPr/>
          </p:nvCxnSpPr>
          <p:spPr bwMode="auto">
            <a:xfrm flipV="1">
              <a:off x="3211369" y="851029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4" name="Straight Arrow Connector 663"/>
            <p:cNvCxnSpPr>
              <a:stCxn id="660" idx="6"/>
              <a:endCxn id="661" idx="2"/>
            </p:cNvCxnSpPr>
            <p:nvPr/>
          </p:nvCxnSpPr>
          <p:spPr bwMode="auto">
            <a:xfrm>
              <a:off x="3521172" y="909179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5" name="Straight Arrow Connector 664"/>
            <p:cNvCxnSpPr>
              <a:stCxn id="661" idx="6"/>
              <a:endCxn id="662" idx="1"/>
            </p:cNvCxnSpPr>
            <p:nvPr/>
          </p:nvCxnSpPr>
          <p:spPr bwMode="auto">
            <a:xfrm>
              <a:off x="3830975" y="918773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6" name="Oval 665"/>
            <p:cNvSpPr/>
            <p:nvPr/>
          </p:nvSpPr>
          <p:spPr bwMode="auto">
            <a:xfrm>
              <a:off x="1521037" y="460527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 bwMode="auto">
            <a:xfrm>
              <a:off x="1830841" y="49342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 bwMode="auto">
            <a:xfrm>
              <a:off x="2140643" y="50301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 bwMode="auto">
            <a:xfrm>
              <a:off x="2574368" y="5688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0" name="Straight Arrow Connector 669"/>
            <p:cNvCxnSpPr>
              <a:stCxn id="666" idx="6"/>
              <a:endCxn id="667" idx="1"/>
            </p:cNvCxnSpPr>
            <p:nvPr/>
          </p:nvCxnSpPr>
          <p:spPr bwMode="auto">
            <a:xfrm flipV="1">
              <a:off x="1675939" y="517508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1" name="Straight Arrow Connector 670"/>
            <p:cNvCxnSpPr>
              <a:stCxn id="667" idx="6"/>
              <a:endCxn id="668" idx="2"/>
            </p:cNvCxnSpPr>
            <p:nvPr/>
          </p:nvCxnSpPr>
          <p:spPr bwMode="auto">
            <a:xfrm>
              <a:off x="1985742" y="575658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2" name="Straight Arrow Connector 671"/>
            <p:cNvCxnSpPr>
              <a:stCxn id="668" idx="6"/>
              <a:endCxn id="669" idx="1"/>
            </p:cNvCxnSpPr>
            <p:nvPr/>
          </p:nvCxnSpPr>
          <p:spPr bwMode="auto">
            <a:xfrm>
              <a:off x="2295545" y="585252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3" name="Oval 672"/>
            <p:cNvSpPr/>
            <p:nvPr/>
          </p:nvSpPr>
          <p:spPr bwMode="auto">
            <a:xfrm>
              <a:off x="1521499" y="25627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 bwMode="auto">
            <a:xfrm>
              <a:off x="1831303" y="28917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 bwMode="auto">
            <a:xfrm>
              <a:off x="2141105" y="29876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 bwMode="auto">
            <a:xfrm>
              <a:off x="2574830" y="364554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7" name="Straight Arrow Connector 676"/>
            <p:cNvCxnSpPr>
              <a:stCxn id="673" idx="6"/>
              <a:endCxn id="674" idx="1"/>
            </p:cNvCxnSpPr>
            <p:nvPr/>
          </p:nvCxnSpPr>
          <p:spPr bwMode="auto">
            <a:xfrm flipV="1">
              <a:off x="1676401" y="313256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8" name="Straight Arrow Connector 677"/>
            <p:cNvCxnSpPr>
              <a:stCxn id="674" idx="6"/>
              <a:endCxn id="675" idx="2"/>
            </p:cNvCxnSpPr>
            <p:nvPr/>
          </p:nvCxnSpPr>
          <p:spPr bwMode="auto">
            <a:xfrm>
              <a:off x="1986204" y="371406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9" name="Straight Arrow Connector 678"/>
            <p:cNvCxnSpPr>
              <a:stCxn id="675" idx="6"/>
              <a:endCxn id="676" idx="1"/>
            </p:cNvCxnSpPr>
            <p:nvPr/>
          </p:nvCxnSpPr>
          <p:spPr bwMode="auto">
            <a:xfrm>
              <a:off x="2296007" y="381000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0" name="Oval 679"/>
            <p:cNvSpPr/>
            <p:nvPr/>
          </p:nvSpPr>
          <p:spPr bwMode="auto">
            <a:xfrm>
              <a:off x="1521499" y="76200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/>
            <p:nvPr/>
          </p:nvSpPr>
          <p:spPr bwMode="auto">
            <a:xfrm>
              <a:off x="1831303" y="109095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/>
            <p:nvPr/>
          </p:nvSpPr>
          <p:spPr bwMode="auto">
            <a:xfrm>
              <a:off x="2141105" y="11868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/>
            <p:nvPr/>
          </p:nvSpPr>
          <p:spPr bwMode="auto">
            <a:xfrm>
              <a:off x="2574830" y="184479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4" name="Straight Arrow Connector 683"/>
            <p:cNvCxnSpPr>
              <a:stCxn id="680" idx="6"/>
              <a:endCxn id="681" idx="1"/>
            </p:cNvCxnSpPr>
            <p:nvPr/>
          </p:nvCxnSpPr>
          <p:spPr bwMode="auto">
            <a:xfrm flipV="1">
              <a:off x="1676401" y="133181"/>
              <a:ext cx="177586" cy="25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5" name="Straight Arrow Connector 684"/>
            <p:cNvCxnSpPr>
              <a:stCxn id="681" idx="6"/>
              <a:endCxn id="682" idx="2"/>
            </p:cNvCxnSpPr>
            <p:nvPr/>
          </p:nvCxnSpPr>
          <p:spPr bwMode="auto">
            <a:xfrm>
              <a:off x="1986204" y="191331"/>
              <a:ext cx="154901" cy="95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6" name="Straight Arrow Connector 685"/>
            <p:cNvCxnSpPr>
              <a:stCxn id="682" idx="6"/>
              <a:endCxn id="683" idx="1"/>
            </p:cNvCxnSpPr>
            <p:nvPr/>
          </p:nvCxnSpPr>
          <p:spPr bwMode="auto">
            <a:xfrm>
              <a:off x="2296007" y="200925"/>
              <a:ext cx="301507" cy="76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7" name="Straight Arrow Connector 686"/>
            <p:cNvCxnSpPr>
              <a:stCxn id="655" idx="6"/>
              <a:endCxn id="646" idx="1"/>
            </p:cNvCxnSpPr>
            <p:nvPr/>
          </p:nvCxnSpPr>
          <p:spPr bwMode="auto">
            <a:xfrm>
              <a:off x="4264699" y="1164639"/>
              <a:ext cx="251285" cy="94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8" name="Straight Arrow Connector 687"/>
            <p:cNvCxnSpPr>
              <a:stCxn id="669" idx="6"/>
              <a:endCxn id="692" idx="2"/>
            </p:cNvCxnSpPr>
            <p:nvPr/>
          </p:nvCxnSpPr>
          <p:spPr bwMode="auto">
            <a:xfrm>
              <a:off x="2729269" y="651043"/>
              <a:ext cx="1687830" cy="2087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9" name="Straight Arrow Connector 688"/>
            <p:cNvCxnSpPr>
              <a:stCxn id="676" idx="6"/>
              <a:endCxn id="690" idx="3"/>
            </p:cNvCxnSpPr>
            <p:nvPr/>
          </p:nvCxnSpPr>
          <p:spPr bwMode="auto">
            <a:xfrm flipV="1">
              <a:off x="2729731" y="404392"/>
              <a:ext cx="248322" cy="423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0" name="Oval 689"/>
            <p:cNvSpPr/>
            <p:nvPr/>
          </p:nvSpPr>
          <p:spPr bwMode="auto">
            <a:xfrm>
              <a:off x="2955368" y="264006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1" name="Straight Arrow Connector 690"/>
            <p:cNvCxnSpPr>
              <a:stCxn id="683" idx="6"/>
              <a:endCxn id="690" idx="2"/>
            </p:cNvCxnSpPr>
            <p:nvPr/>
          </p:nvCxnSpPr>
          <p:spPr bwMode="auto">
            <a:xfrm>
              <a:off x="2729731" y="266716"/>
              <a:ext cx="225637" cy="795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2" name="Oval 691"/>
            <p:cNvSpPr/>
            <p:nvPr/>
          </p:nvSpPr>
          <p:spPr bwMode="auto">
            <a:xfrm>
              <a:off x="4417099" y="7776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3" name="Straight Arrow Connector 692"/>
            <p:cNvCxnSpPr>
              <a:stCxn id="662" idx="6"/>
              <a:endCxn id="692" idx="3"/>
            </p:cNvCxnSpPr>
            <p:nvPr/>
          </p:nvCxnSpPr>
          <p:spPr bwMode="auto">
            <a:xfrm flipV="1">
              <a:off x="4264699" y="917988"/>
              <a:ext cx="175085" cy="665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4" name="Straight Arrow Connector 693"/>
            <p:cNvCxnSpPr>
              <a:stCxn id="690" idx="5"/>
              <a:endCxn id="695" idx="1"/>
            </p:cNvCxnSpPr>
            <p:nvPr/>
          </p:nvCxnSpPr>
          <p:spPr bwMode="auto">
            <a:xfrm rot="16200000" flipH="1">
              <a:off x="3717436" y="-225460"/>
              <a:ext cx="244897" cy="1504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5" name="Oval 694"/>
            <p:cNvSpPr/>
            <p:nvPr/>
          </p:nvSpPr>
          <p:spPr bwMode="auto">
            <a:xfrm>
              <a:off x="4569499" y="6252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6" name="Straight Arrow Connector 695"/>
            <p:cNvCxnSpPr>
              <a:stCxn id="692" idx="6"/>
              <a:endCxn id="695" idx="4"/>
            </p:cNvCxnSpPr>
            <p:nvPr/>
          </p:nvCxnSpPr>
          <p:spPr bwMode="auto">
            <a:xfrm flipV="1">
              <a:off x="4572000" y="789675"/>
              <a:ext cx="74950" cy="701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7" name="Oval 696"/>
            <p:cNvSpPr/>
            <p:nvPr/>
          </p:nvSpPr>
          <p:spPr bwMode="auto">
            <a:xfrm>
              <a:off x="4721899" y="930002"/>
              <a:ext cx="154901" cy="164473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8" name="Straight Arrow Connector 697"/>
            <p:cNvCxnSpPr>
              <a:stCxn id="646" idx="5"/>
              <a:endCxn id="697" idx="4"/>
            </p:cNvCxnSpPr>
            <p:nvPr/>
          </p:nvCxnSpPr>
          <p:spPr bwMode="auto">
            <a:xfrm rot="5400000" flipH="1" flipV="1">
              <a:off x="4572075" y="1147914"/>
              <a:ext cx="280713" cy="173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9" name="Straight Arrow Connector 698"/>
            <p:cNvCxnSpPr>
              <a:stCxn id="695" idx="5"/>
              <a:endCxn id="697" idx="0"/>
            </p:cNvCxnSpPr>
            <p:nvPr/>
          </p:nvCxnSpPr>
          <p:spPr bwMode="auto">
            <a:xfrm rot="16200000" flipH="1">
              <a:off x="4668325" y="798977"/>
              <a:ext cx="164414" cy="976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0" name="Straight Arrow Connector 699"/>
            <p:cNvCxnSpPr>
              <a:stCxn id="597" idx="6"/>
              <a:endCxn id="680" idx="3"/>
            </p:cNvCxnSpPr>
            <p:nvPr/>
          </p:nvCxnSpPr>
          <p:spPr bwMode="auto">
            <a:xfrm flipV="1">
              <a:off x="1201459" y="216586"/>
              <a:ext cx="342725" cy="10242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1" name="Straight Arrow Connector 700"/>
            <p:cNvCxnSpPr>
              <a:stCxn id="597" idx="6"/>
              <a:endCxn id="666" idx="2"/>
            </p:cNvCxnSpPr>
            <p:nvPr/>
          </p:nvCxnSpPr>
          <p:spPr bwMode="auto">
            <a:xfrm flipV="1">
              <a:off x="1201459" y="542764"/>
              <a:ext cx="319578" cy="698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2" name="Straight Arrow Connector 701"/>
            <p:cNvCxnSpPr>
              <a:stCxn id="629" idx="7"/>
              <a:endCxn id="659" idx="2"/>
            </p:cNvCxnSpPr>
            <p:nvPr/>
          </p:nvCxnSpPr>
          <p:spPr bwMode="auto">
            <a:xfrm rot="5400000" flipH="1" flipV="1">
              <a:off x="2687379" y="1152146"/>
              <a:ext cx="644949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3" name="Straight Arrow Connector 702"/>
            <p:cNvCxnSpPr>
              <a:stCxn id="629" idx="7"/>
              <a:endCxn id="652" idx="2"/>
            </p:cNvCxnSpPr>
            <p:nvPr/>
          </p:nvCxnSpPr>
          <p:spPr bwMode="auto">
            <a:xfrm rot="5400000" flipH="1" flipV="1">
              <a:off x="2777416" y="1242183"/>
              <a:ext cx="464874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4" name="Straight Arrow Connector 703"/>
            <p:cNvCxnSpPr>
              <a:stCxn id="629" idx="7"/>
              <a:endCxn id="642" idx="2"/>
            </p:cNvCxnSpPr>
            <p:nvPr/>
          </p:nvCxnSpPr>
          <p:spPr bwMode="auto">
            <a:xfrm rot="5400000" flipH="1" flipV="1">
              <a:off x="2891716" y="1356483"/>
              <a:ext cx="236274" cy="932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708" name="Straight Arrow Connector 707"/>
          <p:cNvCxnSpPr>
            <a:stCxn id="697" idx="6"/>
            <a:endCxn id="623" idx="3"/>
          </p:cNvCxnSpPr>
          <p:nvPr/>
        </p:nvCxnSpPr>
        <p:spPr bwMode="auto">
          <a:xfrm>
            <a:off x="7306548" y="5933610"/>
            <a:ext cx="1486787" cy="292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2" name="Straight Arrow Connector 711"/>
          <p:cNvCxnSpPr>
            <a:stCxn id="457" idx="6"/>
            <a:endCxn id="383" idx="0"/>
          </p:cNvCxnSpPr>
          <p:nvPr/>
        </p:nvCxnSpPr>
        <p:spPr bwMode="auto">
          <a:xfrm>
            <a:off x="7357622" y="4077242"/>
            <a:ext cx="1395982" cy="333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Straight Arrow Connector 343"/>
          <p:cNvCxnSpPr>
            <a:stCxn id="573" idx="4"/>
            <a:endCxn id="499" idx="7"/>
          </p:cNvCxnSpPr>
          <p:nvPr/>
        </p:nvCxnSpPr>
        <p:spPr bwMode="auto">
          <a:xfrm>
            <a:off x="8822968" y="2313149"/>
            <a:ext cx="149920" cy="2450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2" name="Title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915400" cy="864096"/>
          </a:xfrm>
        </p:spPr>
        <p:txBody>
          <a:bodyPr/>
          <a:lstStyle/>
          <a:p>
            <a:r>
              <a:rPr lang="en-US" sz="2800" dirty="0" smtClean="0"/>
              <a:t>Self-Parallelism: </a:t>
            </a:r>
            <a:br>
              <a:rPr lang="en-US" sz="2800" dirty="0" smtClean="0"/>
            </a:br>
            <a:r>
              <a:rPr lang="en-US" sz="2800" dirty="0" smtClean="0"/>
              <a:t>Localizing Parallelism to a Region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2129" y="1703642"/>
            <a:ext cx="324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Self-P (inner) = ~7.0 X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244396" y="3501008"/>
            <a:ext cx="346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Self-P (middle) = ~1.0 X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317745" y="5490449"/>
            <a:ext cx="3258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Self-P (outer) = ~1.0 X</a:t>
            </a:r>
            <a:endParaRPr lang="en-US" sz="24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8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1"/>
    </mc:Choice>
    <mc:Fallback xmlns="">
      <p:transition xmlns:p14="http://schemas.microsoft.com/office/powerpoint/2010/main" spd="slow" advTm="188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706" grpId="0" animBg="1"/>
      <p:bldP spid="346" grpId="0"/>
      <p:bldP spid="3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Classifying Parallelism Type</a:t>
            </a:r>
            <a:endParaRPr 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95536" y="1844824"/>
            <a:ext cx="8640960" cy="3168352"/>
            <a:chOff x="395536" y="1916832"/>
            <a:chExt cx="8640960" cy="3168352"/>
          </a:xfrm>
        </p:grpSpPr>
        <p:sp>
          <p:nvSpPr>
            <p:cNvPr id="3" name="Rectangle 2"/>
            <p:cNvSpPr/>
            <p:nvPr/>
          </p:nvSpPr>
          <p:spPr bwMode="auto">
            <a:xfrm>
              <a:off x="395536" y="1916832"/>
              <a:ext cx="8640960" cy="31683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611560" y="2984530"/>
              <a:ext cx="1559715" cy="64987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Leaf Region?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2607996" y="2269671"/>
              <a:ext cx="1684492" cy="6498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ILP</a:t>
              </a:r>
              <a:endParaRPr lang="ko-KR" altLang="en-US" dirty="0"/>
            </a:p>
          </p:txBody>
        </p:sp>
        <p:cxnSp>
          <p:nvCxnSpPr>
            <p:cNvPr id="8" name="직선 화살표 연결선 7"/>
            <p:cNvCxnSpPr>
              <a:stCxn id="6" idx="3"/>
              <a:endCxn id="7" idx="1"/>
            </p:cNvCxnSpPr>
            <p:nvPr/>
          </p:nvCxnSpPr>
          <p:spPr>
            <a:xfrm flipV="1">
              <a:off x="2171275" y="2594607"/>
              <a:ext cx="436720" cy="7148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모서리가 둥근 직사각형 8"/>
            <p:cNvSpPr/>
            <p:nvPr/>
          </p:nvSpPr>
          <p:spPr>
            <a:xfrm>
              <a:off x="2607996" y="3699390"/>
              <a:ext cx="1684492" cy="64987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Loop Region?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직선 화살표 연결선 9"/>
            <p:cNvCxnSpPr>
              <a:stCxn id="6" idx="3"/>
              <a:endCxn id="9" idx="1"/>
            </p:cNvCxnSpPr>
            <p:nvPr/>
          </p:nvCxnSpPr>
          <p:spPr>
            <a:xfrm>
              <a:off x="2171275" y="3309467"/>
              <a:ext cx="436720" cy="7148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모서리가 둥근 직사각형 10"/>
            <p:cNvSpPr/>
            <p:nvPr/>
          </p:nvSpPr>
          <p:spPr>
            <a:xfrm>
              <a:off x="4791597" y="3179492"/>
              <a:ext cx="1684492" cy="64987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P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 Bit == 1?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직선 화살표 연결선 11"/>
            <p:cNvCxnSpPr>
              <a:stCxn id="9" idx="3"/>
              <a:endCxn id="11" idx="1"/>
            </p:cNvCxnSpPr>
            <p:nvPr/>
          </p:nvCxnSpPr>
          <p:spPr>
            <a:xfrm flipV="1">
              <a:off x="4292488" y="3504428"/>
              <a:ext cx="499109" cy="5198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모서리가 둥근 직사각형 12"/>
            <p:cNvSpPr/>
            <p:nvPr/>
          </p:nvSpPr>
          <p:spPr>
            <a:xfrm>
              <a:off x="4791597" y="4219288"/>
              <a:ext cx="1684492" cy="6498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TLP</a:t>
              </a:r>
              <a:endParaRPr lang="ko-KR" altLang="en-US" dirty="0"/>
            </a:p>
          </p:txBody>
        </p:sp>
        <p:cxnSp>
          <p:nvCxnSpPr>
            <p:cNvPr id="14" name="직선 화살표 연결선 13"/>
            <p:cNvCxnSpPr>
              <a:stCxn id="9" idx="3"/>
              <a:endCxn id="13" idx="1"/>
            </p:cNvCxnSpPr>
            <p:nvPr/>
          </p:nvCxnSpPr>
          <p:spPr>
            <a:xfrm>
              <a:off x="4292488" y="4024326"/>
              <a:ext cx="499109" cy="5198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모서리가 둥근 직사각형 14"/>
            <p:cNvSpPr/>
            <p:nvPr/>
          </p:nvSpPr>
          <p:spPr>
            <a:xfrm>
              <a:off x="7099976" y="2659594"/>
              <a:ext cx="1684492" cy="6498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DOACROSS</a:t>
              </a:r>
              <a:endParaRPr lang="ko-KR" altLang="en-US" dirty="0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7099976" y="3699390"/>
              <a:ext cx="1684492" cy="649872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DOALL</a:t>
              </a:r>
              <a:endParaRPr lang="ko-KR" altLang="en-US" dirty="0"/>
            </a:p>
          </p:txBody>
        </p:sp>
        <p:cxnSp>
          <p:nvCxnSpPr>
            <p:cNvPr id="17" name="직선 화살표 연결선 16"/>
            <p:cNvCxnSpPr>
              <a:stCxn id="11" idx="3"/>
              <a:endCxn id="15" idx="1"/>
            </p:cNvCxnSpPr>
            <p:nvPr/>
          </p:nvCxnSpPr>
          <p:spPr>
            <a:xfrm flipV="1">
              <a:off x="6476089" y="2984530"/>
              <a:ext cx="623886" cy="5198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11" idx="3"/>
              <a:endCxn id="16" idx="1"/>
            </p:cNvCxnSpPr>
            <p:nvPr/>
          </p:nvCxnSpPr>
          <p:spPr>
            <a:xfrm>
              <a:off x="6476089" y="3504428"/>
              <a:ext cx="623886" cy="5198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84109" y="2399645"/>
              <a:ext cx="450603" cy="333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yes</a:t>
              </a:r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26115" y="3820978"/>
              <a:ext cx="394715" cy="333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no</a:t>
              </a:r>
              <a:endParaRPr lang="ko-KR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0099" y="4405863"/>
              <a:ext cx="394715" cy="333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no</a:t>
              </a:r>
              <a:endParaRPr lang="ko-KR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16217" y="3309467"/>
              <a:ext cx="450603" cy="333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yes</a:t>
              </a:r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76089" y="2789569"/>
              <a:ext cx="450603" cy="333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yes</a:t>
              </a:r>
              <a:endParaRPr lang="ko-KR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18095" y="3820978"/>
              <a:ext cx="394715" cy="333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no</a:t>
              </a:r>
              <a:endParaRPr lang="ko-KR" alt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96525" y="5704084"/>
            <a:ext cx="4563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Arial"/>
                <a:cs typeface="Arial"/>
              </a:rPr>
              <a:t>See our paper for details…</a:t>
            </a:r>
            <a:endParaRPr lang="en-US" sz="28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2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82"/>
    </mc:Choice>
    <mc:Fallback xmlns="">
      <p:transition xmlns:p14="http://schemas.microsoft.com/office/powerpoint/2010/main" spd="slow" advTm="233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716963" cy="1143000"/>
          </a:xfrm>
        </p:spPr>
        <p:txBody>
          <a:bodyPr/>
          <a:lstStyle/>
          <a:p>
            <a:r>
              <a:rPr lang="en-US" sz="3500" dirty="0" smtClean="0"/>
              <a:t>Why HCPA is an Even Better Thing</a:t>
            </a:r>
            <a:endParaRPr lang="en-US" sz="3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377280"/>
            <a:ext cx="8716963" cy="4572000"/>
          </a:xfrm>
        </p:spPr>
        <p:txBody>
          <a:bodyPr/>
          <a:lstStyle/>
          <a:p>
            <a:r>
              <a:rPr lang="en-US" dirty="0" smtClean="0"/>
              <a:t>HCPA: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Keeps all the desirable properties of CPA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Localizes parallelism to a region via the </a:t>
            </a:r>
            <a:br>
              <a:rPr lang="en-US" sz="2800" dirty="0" smtClean="0"/>
            </a:br>
            <a:r>
              <a:rPr lang="en-US" sz="2800" dirty="0" smtClean="0"/>
              <a:t>self-parallelism metric and hierarchical region modeling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Facilitates </a:t>
            </a:r>
            <a:r>
              <a:rPr lang="en-US" sz="2800" dirty="0"/>
              <a:t>the classification of parallelism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Enables more realistic modeling of parallel execution  (see next slides)</a:t>
            </a:r>
            <a:endParaRPr 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5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72"/>
    </mc:Choice>
    <mc:Fallback xmlns="">
      <p:transition xmlns:p14="http://schemas.microsoft.com/office/powerpoint/2010/main" spd="slow" advTm="314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n"/>
            </a:pPr>
            <a:r>
              <a:rPr lang="en-US" sz="2800" dirty="0"/>
              <a:t>Background: Critical Path </a:t>
            </a:r>
            <a:r>
              <a:rPr lang="en-US" sz="2800" dirty="0" smtClean="0"/>
              <a:t>Analysis</a:t>
            </a:r>
            <a:endParaRPr lang="en-US" sz="2800" dirty="0"/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n"/>
            </a:pPr>
            <a:r>
              <a:rPr lang="en-US" sz="2800" b="1" dirty="0" smtClean="0">
                <a:solidFill>
                  <a:srgbClr val="C00000"/>
                </a:solidFill>
              </a:rPr>
              <a:t>How Kismet Works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charset="2"/>
              <a:buChar char="n"/>
            </a:pPr>
            <a:r>
              <a:rPr lang="en-US" sz="2400" dirty="0" smtClean="0"/>
              <a:t>HCPA</a:t>
            </a:r>
          </a:p>
          <a:p>
            <a:pPr marL="742950" lvl="2" indent="-342900">
              <a:buClr>
                <a:schemeClr val="accent1"/>
              </a:buClr>
              <a:buSzPct val="80000"/>
              <a:buFont typeface="Wingdings" charset="2"/>
              <a:buChar char="n"/>
            </a:pPr>
            <a:r>
              <a:rPr lang="en-US" sz="2400" dirty="0" smtClean="0">
                <a:solidFill>
                  <a:srgbClr val="C00000"/>
                </a:solidFill>
              </a:rPr>
              <a:t>Parallelization Planner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5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5"/>
    </mc:Choice>
    <mc:Fallback xmlns="">
      <p:transition xmlns:p14="http://schemas.microsoft.com/office/powerpoint/2010/main" spd="slow" advTm="86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Kismet Helps Answer These Questions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10400" y="6356176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3093864"/>
            <a:ext cx="8568952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$&gt; make CC=kismet-cc</a:t>
            </a: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$&gt; $(PROGRAM) $(INPUT)</a:t>
            </a: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$&gt; kismet –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opteron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-</a:t>
            </a:r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openmp</a:t>
            </a:r>
            <a:endParaRPr lang="en-US" altLang="ko-K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Cores   1   2   4    8    16    32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Speedup 1   2   3.8  3.8  3.8   3.8</a:t>
            </a:r>
          </a:p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(est.)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Rounded Rectangular Callout 4"/>
          <p:cNvSpPr/>
          <p:nvPr/>
        </p:nvSpPr>
        <p:spPr>
          <a:xfrm>
            <a:off x="4283968" y="3068960"/>
            <a:ext cx="3168352" cy="720080"/>
          </a:xfrm>
          <a:prstGeom prst="wedgeRoundRectCallout">
            <a:avLst>
              <a:gd name="adj1" fmla="val -75271"/>
              <a:gd name="adj2" fmla="val -153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1. Produce instrumented binary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with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kismet-cc</a:t>
            </a:r>
            <a:endParaRPr lang="en-US" sz="16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Rounded Rectangular Callout 5"/>
          <p:cNvSpPr/>
          <p:nvPr/>
        </p:nvSpPr>
        <p:spPr>
          <a:xfrm>
            <a:off x="4932040" y="3933056"/>
            <a:ext cx="3528392" cy="720080"/>
          </a:xfrm>
          <a:prstGeom prst="wedgeRoundRectCallout">
            <a:avLst>
              <a:gd name="adj1" fmla="val -75878"/>
              <a:gd name="adj2" fmla="val -169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2. Perform parallelism profiling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with a sample input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6"/>
          <p:cNvSpPr/>
          <p:nvPr/>
        </p:nvSpPr>
        <p:spPr>
          <a:xfrm>
            <a:off x="5940152" y="4869160"/>
            <a:ext cx="2664296" cy="864096"/>
          </a:xfrm>
          <a:prstGeom prst="wedgeRoundRectCallout">
            <a:avLst>
              <a:gd name="adj1" fmla="val -68931"/>
              <a:gd name="adj2" fmla="val -225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3. Estimate speedup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under given constraints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412776"/>
            <a:ext cx="7056784" cy="1200329"/>
          </a:xfrm>
          <a:prstGeom prst="rect">
            <a:avLst/>
          </a:prstGeo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Kismet </a:t>
            </a:r>
            <a:r>
              <a:rPr lang="en-US" altLang="ko-KR" sz="240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automatically provides </a:t>
            </a:r>
            <a:br>
              <a:rPr lang="en-US" altLang="ko-KR" sz="240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</a:br>
            <a:r>
              <a:rPr lang="en-US" altLang="ko-KR" sz="240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the </a:t>
            </a:r>
            <a:r>
              <a:rPr lang="en-US" altLang="ko-KR" sz="2400" b="1" i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estimated parallel speedup </a:t>
            </a:r>
            <a:r>
              <a:rPr lang="en-US" altLang="ko-KR" sz="2400" b="1" i="1" dirty="0" err="1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upperbound</a:t>
            </a:r>
            <a:r>
              <a:rPr lang="en-US" altLang="ko-KR" sz="2400" i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 </a:t>
            </a:r>
            <a:br>
              <a:rPr lang="en-US" altLang="ko-KR" sz="2400" i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</a:br>
            <a:r>
              <a:rPr lang="en-US" altLang="ko-KR" sz="2400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from </a:t>
            </a:r>
            <a:r>
              <a:rPr lang="en-US" altLang="ko-KR" sz="2400" b="1" i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serial source code.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4867" y="6237312"/>
            <a:ext cx="374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Kismet’s easy-to-use usage </a:t>
            </a:r>
            <a:r>
              <a:rPr lang="en-US" altLang="ko-KR" sz="2000" dirty="0"/>
              <a:t>m</a:t>
            </a:r>
            <a:r>
              <a:rPr lang="en-US" altLang="ko-KR" sz="2000" dirty="0" smtClean="0"/>
              <a:t>odel</a:t>
            </a:r>
            <a:endParaRPr lang="ko-KR" altLang="en-US" sz="2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26618" y="2852936"/>
            <a:ext cx="8712968" cy="331236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0"/>
    </mc:Choice>
    <mc:Fallback xmlns="">
      <p:transition xmlns:p14="http://schemas.microsoft.com/office/powerpoint/2010/main" spd="slow" advTm="229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165304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323528" y="4869160"/>
            <a:ext cx="1656000" cy="792088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rial"/>
                <a:cs typeface="Arial"/>
              </a:rPr>
              <a:t>Overhead</a:t>
            </a:r>
            <a:endParaRPr lang="ko-KR" altLang="en-US" dirty="0">
              <a:latin typeface="Arial"/>
              <a:cs typeface="Arial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323528" y="2204864"/>
            <a:ext cx="1656184" cy="79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rial"/>
                <a:cs typeface="Arial"/>
              </a:rPr>
              <a:t>Exploitability</a:t>
            </a:r>
            <a:endParaRPr lang="ko-KR" alt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27636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/>
                <a:cs typeface="Arial"/>
              </a:rPr>
              <a:t>What type of parallelism is supported by the target platform?</a:t>
            </a:r>
          </a:p>
          <a:p>
            <a:r>
              <a:rPr lang="en-US" altLang="ko-KR" sz="2000" dirty="0" smtClean="0">
                <a:latin typeface="Arial"/>
                <a:cs typeface="Arial"/>
              </a:rPr>
              <a:t>  </a:t>
            </a:r>
            <a:r>
              <a:rPr lang="en-US" altLang="ko-KR" dirty="0" smtClean="0">
                <a:latin typeface="Arial"/>
                <a:cs typeface="Arial"/>
              </a:rPr>
              <a:t>e.g. </a:t>
            </a:r>
            <a:r>
              <a:rPr lang="en-US" altLang="ko-KR" dirty="0">
                <a:latin typeface="Arial"/>
                <a:cs typeface="Arial"/>
              </a:rPr>
              <a:t>Thread Level (TLP</a:t>
            </a:r>
            <a:r>
              <a:rPr lang="en-US" altLang="ko-KR" dirty="0" smtClean="0">
                <a:latin typeface="Arial"/>
                <a:cs typeface="Arial"/>
              </a:rPr>
              <a:t>), Data Level (DLP), </a:t>
            </a:r>
            <a:r>
              <a:rPr lang="en-US" altLang="ko-KR" dirty="0">
                <a:latin typeface="Arial"/>
                <a:cs typeface="Arial"/>
              </a:rPr>
              <a:t>Instruction Level (ILP</a:t>
            </a:r>
            <a:r>
              <a:rPr lang="en-US" altLang="ko-KR" dirty="0" smtClean="0">
                <a:latin typeface="Arial"/>
                <a:cs typeface="Arial"/>
              </a:rPr>
              <a:t>)</a:t>
            </a:r>
            <a:endParaRPr lang="ko-KR" alt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3759423"/>
            <a:ext cx="577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/>
                <a:cs typeface="Arial"/>
              </a:rPr>
              <a:t>How many cores are available for parallelization?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323528" y="3573016"/>
            <a:ext cx="1656000" cy="792000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Arial"/>
                <a:cs typeface="Arial"/>
              </a:rPr>
              <a:t>Resource</a:t>
            </a:r>
            <a:br>
              <a:rPr lang="en-US" altLang="ko-KR" dirty="0" smtClean="0">
                <a:latin typeface="Arial"/>
                <a:cs typeface="Arial"/>
              </a:rPr>
            </a:br>
            <a:r>
              <a:rPr lang="en-US" altLang="ko-KR" dirty="0" smtClean="0">
                <a:latin typeface="Arial"/>
                <a:cs typeface="Arial"/>
              </a:rPr>
              <a:t>Constraints</a:t>
            </a:r>
            <a:endParaRPr lang="ko-KR" alt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4898618"/>
            <a:ext cx="6072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/>
                <a:cs typeface="Arial"/>
              </a:rPr>
              <a:t>Do overheads eclipse the benefit of the parallelism?</a:t>
            </a:r>
            <a:br>
              <a:rPr lang="en-US" altLang="ko-KR" sz="2000" dirty="0" smtClean="0">
                <a:latin typeface="Arial"/>
                <a:cs typeface="Arial"/>
              </a:rPr>
            </a:br>
            <a:r>
              <a:rPr lang="en-US" altLang="ko-KR" sz="2000" dirty="0" smtClean="0">
                <a:latin typeface="Arial"/>
                <a:cs typeface="Arial"/>
              </a:rPr>
              <a:t>   e.g. scheduling, communication, synchronization</a:t>
            </a:r>
            <a:endParaRPr lang="ko-KR" altLang="en-US" sz="2000" dirty="0"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3200" dirty="0" smtClean="0"/>
              <a:t>Revisiting CPA Problem #2: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altLang="ko-KR" sz="2600" dirty="0" smtClean="0"/>
              <a:t>Key </a:t>
            </a:r>
            <a:r>
              <a:rPr lang="en-US" sz="2600" dirty="0" smtClean="0"/>
              <a:t>Parallelization Constraints Are Ignored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5"/>
    </mc:Choice>
    <mc:Fallback xmlns="">
      <p:transition xmlns:p14="http://schemas.microsoft.com/office/powerpoint/2010/main" spd="slow" advTm="86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771800" y="3212976"/>
            <a:ext cx="4248472" cy="24482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Parallelization Planner Overview</a:t>
            </a:r>
            <a:endParaRPr 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415120" y="4653136"/>
            <a:ext cx="1800200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Arial"/>
                <a:cs typeface="Arial"/>
              </a:rPr>
              <a:t>core count</a:t>
            </a:r>
            <a:br>
              <a:rPr lang="en-US" altLang="ko-KR" sz="1600" dirty="0" smtClean="0">
                <a:latin typeface="Arial"/>
                <a:cs typeface="Arial"/>
              </a:rPr>
            </a:br>
            <a:r>
              <a:rPr lang="en-US" altLang="ko-KR" sz="1600" dirty="0" smtClean="0">
                <a:latin typeface="Arial"/>
                <a:cs typeface="Arial"/>
              </a:rPr>
              <a:t>exploitability</a:t>
            </a:r>
            <a:br>
              <a:rPr lang="en-US" altLang="ko-KR" sz="1600" dirty="0" smtClean="0">
                <a:latin typeface="Arial"/>
                <a:cs typeface="Arial"/>
              </a:rPr>
            </a:br>
            <a:r>
              <a:rPr lang="en-US" altLang="ko-KR" sz="1600" dirty="0" smtClean="0">
                <a:latin typeface="Arial"/>
                <a:cs typeface="Arial"/>
              </a:rPr>
              <a:t>overhead </a:t>
            </a:r>
            <a:br>
              <a:rPr lang="en-US" altLang="ko-KR" sz="1600" dirty="0" smtClean="0">
                <a:latin typeface="Arial"/>
                <a:cs typeface="Arial"/>
              </a:rPr>
            </a:br>
            <a:r>
              <a:rPr lang="en-US" altLang="ko-KR" sz="1600" dirty="0" smtClean="0">
                <a:latin typeface="Arial"/>
                <a:cs typeface="Arial"/>
              </a:rPr>
              <a:t>…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4860032" y="3669869"/>
            <a:ext cx="2016224" cy="16313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latin typeface="Arial"/>
                <a:cs typeface="Arial"/>
              </a:rPr>
              <a:t>Parallel </a:t>
            </a:r>
          </a:p>
          <a:p>
            <a:pPr algn="ctr"/>
            <a:r>
              <a:rPr lang="en-US" sz="1900" dirty="0" smtClean="0">
                <a:latin typeface="Arial"/>
                <a:cs typeface="Arial"/>
              </a:rPr>
              <a:t>Execution Time </a:t>
            </a:r>
            <a:br>
              <a:rPr lang="en-US" sz="1900" dirty="0" smtClean="0">
                <a:latin typeface="Arial"/>
                <a:cs typeface="Arial"/>
              </a:rPr>
            </a:br>
            <a:r>
              <a:rPr lang="en-US" sz="1900" dirty="0" smtClean="0">
                <a:latin typeface="Arial"/>
                <a:cs typeface="Arial"/>
              </a:rPr>
              <a:t>Model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15" name="오른쪽 화살표 14"/>
          <p:cNvSpPr/>
          <p:nvPr/>
        </p:nvSpPr>
        <p:spPr bwMode="auto">
          <a:xfrm>
            <a:off x="7075263" y="4359839"/>
            <a:ext cx="412464" cy="293297"/>
          </a:xfrm>
          <a:prstGeom prst="rightArrow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938128" y="3693834"/>
            <a:ext cx="1777888" cy="16073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latin typeface="Arial"/>
                <a:cs typeface="Arial"/>
              </a:rPr>
              <a:t>Planning </a:t>
            </a:r>
            <a:br>
              <a:rPr lang="en-US" sz="1900" dirty="0" smtClean="0">
                <a:latin typeface="Arial"/>
                <a:cs typeface="Arial"/>
              </a:rPr>
            </a:br>
            <a:r>
              <a:rPr lang="en-US" sz="1900" dirty="0" smtClean="0">
                <a:latin typeface="Arial"/>
                <a:cs typeface="Arial"/>
              </a:rPr>
              <a:t>Algorithm</a:t>
            </a:r>
            <a:endParaRPr lang="en-US" sz="1900" dirty="0">
              <a:latin typeface="Arial"/>
              <a:cs typeface="Arial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7524328" y="3638871"/>
            <a:ext cx="1473759" cy="1657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Arial"/>
                <a:cs typeface="Arial"/>
              </a:rPr>
              <a:t>Parallel</a:t>
            </a:r>
          </a:p>
          <a:p>
            <a:pPr algn="ctr"/>
            <a:r>
              <a:rPr lang="en-US" altLang="ko-KR" sz="1600" dirty="0" smtClean="0">
                <a:latin typeface="Arial"/>
                <a:cs typeface="Arial"/>
              </a:rPr>
              <a:t>Speedup</a:t>
            </a:r>
          </a:p>
          <a:p>
            <a:pPr algn="ctr"/>
            <a:r>
              <a:rPr lang="en-US" altLang="ko-KR" sz="1600" dirty="0" err="1" smtClean="0">
                <a:latin typeface="Arial"/>
                <a:cs typeface="Arial"/>
              </a:rPr>
              <a:t>Upperbound</a:t>
            </a:r>
            <a:endParaRPr lang="ko-KR" altLang="en-US" sz="1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560" y="1610797"/>
            <a:ext cx="78945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/>
                <a:cs typeface="Arial"/>
              </a:rPr>
              <a:t>Goal: Find the speedup </a:t>
            </a:r>
            <a:r>
              <a:rPr lang="en-US" sz="2500" dirty="0" err="1" smtClean="0">
                <a:latin typeface="Arial"/>
                <a:cs typeface="Arial"/>
              </a:rPr>
              <a:t>upperbound</a:t>
            </a:r>
            <a:r>
              <a:rPr lang="en-US" sz="2500" dirty="0">
                <a:latin typeface="Arial"/>
                <a:cs typeface="Arial"/>
              </a:rPr>
              <a:t> </a:t>
            </a:r>
            <a:r>
              <a:rPr lang="en-US" sz="2500" dirty="0" smtClean="0">
                <a:latin typeface="Arial"/>
                <a:cs typeface="Arial"/>
              </a:rPr>
              <a:t>based on </a:t>
            </a:r>
            <a:br>
              <a:rPr lang="en-US" sz="2500" dirty="0" smtClean="0">
                <a:latin typeface="Arial"/>
                <a:cs typeface="Arial"/>
              </a:rPr>
            </a:br>
            <a:r>
              <a:rPr lang="en-US" sz="2500" dirty="0" smtClean="0">
                <a:latin typeface="Arial"/>
                <a:cs typeface="Arial"/>
              </a:rPr>
              <a:t>          the HCPA results and parallelization constraints.</a:t>
            </a:r>
          </a:p>
        </p:txBody>
      </p:sp>
      <p:sp>
        <p:nvSpPr>
          <p:cNvPr id="28" name="오른쪽 화살표 14"/>
          <p:cNvSpPr/>
          <p:nvPr/>
        </p:nvSpPr>
        <p:spPr bwMode="auto">
          <a:xfrm>
            <a:off x="2287328" y="5002645"/>
            <a:ext cx="412464" cy="293297"/>
          </a:xfrm>
          <a:prstGeom prst="rightArrow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59429" y="5805264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Target-dependent 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parallelization </a:t>
            </a:r>
            <a:r>
              <a:rPr lang="en-US" sz="2000" dirty="0">
                <a:latin typeface="Arial"/>
                <a:cs typeface="Arial"/>
              </a:rPr>
              <a:t>p</a:t>
            </a:r>
            <a:r>
              <a:rPr lang="en-US" sz="2000" dirty="0" smtClean="0">
                <a:latin typeface="Arial"/>
                <a:cs typeface="Arial"/>
              </a:rPr>
              <a:t>lanner</a:t>
            </a:r>
          </a:p>
        </p:txBody>
      </p:sp>
      <p:sp>
        <p:nvSpPr>
          <p:cNvPr id="14" name="오른쪽 화살표 14"/>
          <p:cNvSpPr/>
          <p:nvPr/>
        </p:nvSpPr>
        <p:spPr bwMode="auto">
          <a:xfrm>
            <a:off x="2287328" y="3567751"/>
            <a:ext cx="412464" cy="293297"/>
          </a:xfrm>
          <a:prstGeom prst="rightArrow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415120" y="3212976"/>
            <a:ext cx="1800200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Arial"/>
                <a:cs typeface="Arial"/>
              </a:rPr>
              <a:t>region structure</a:t>
            </a:r>
            <a:br>
              <a:rPr lang="en-US" altLang="ko-KR" sz="1600" dirty="0" smtClean="0">
                <a:latin typeface="Arial"/>
                <a:cs typeface="Arial"/>
              </a:rPr>
            </a:br>
            <a:r>
              <a:rPr lang="en-US" altLang="ko-KR" sz="1600" dirty="0" smtClean="0">
                <a:latin typeface="Arial"/>
                <a:cs typeface="Arial"/>
              </a:rPr>
              <a:t>self-parallelism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136" y="4214200"/>
            <a:ext cx="148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HCPA profile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052" y="5661248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onstraints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6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7"/>
    </mc:Choice>
    <mc:Fallback xmlns="">
      <p:transition xmlns:p14="http://schemas.microsoft.com/office/powerpoint/2010/main" spd="slow" advTm="348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62255" y="4293096"/>
            <a:ext cx="3182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A sample core </a:t>
            </a:r>
            <a:r>
              <a:rPr lang="en-US" sz="1600" dirty="0">
                <a:latin typeface="Arial"/>
                <a:cs typeface="Arial"/>
              </a:rPr>
              <a:t>a</a:t>
            </a:r>
            <a:r>
              <a:rPr lang="en-US" sz="1600" dirty="0" smtClean="0">
                <a:latin typeface="Arial"/>
                <a:cs typeface="Arial"/>
              </a:rPr>
              <a:t>llocation process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716963" cy="1143000"/>
          </a:xfrm>
        </p:spPr>
        <p:txBody>
          <a:bodyPr/>
          <a:lstStyle/>
          <a:p>
            <a:r>
              <a:rPr lang="en-US" altLang="ko-KR" sz="2800" dirty="0" smtClean="0"/>
              <a:t>Planning Algorithm: </a:t>
            </a:r>
            <a:br>
              <a:rPr lang="en-US" altLang="ko-KR" sz="2800" dirty="0" smtClean="0"/>
            </a:br>
            <a:r>
              <a:rPr lang="en-US" altLang="ko-KR" sz="2800" dirty="0" smtClean="0"/>
              <a:t>Allocates Cores with Key Constraints</a:t>
            </a:r>
            <a:endParaRPr lang="ko-KR" altLang="en-US" sz="2800" dirty="0"/>
          </a:p>
        </p:txBody>
      </p:sp>
      <p:sp>
        <p:nvSpPr>
          <p:cNvPr id="53" name="Rectangle 4"/>
          <p:cNvSpPr/>
          <p:nvPr/>
        </p:nvSpPr>
        <p:spPr bwMode="auto">
          <a:xfrm>
            <a:off x="296124" y="1484784"/>
            <a:ext cx="3096344" cy="2736304"/>
          </a:xfrm>
          <a:prstGeom prst="rect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"/>
          <p:cNvSpPr/>
          <p:nvPr/>
        </p:nvSpPr>
        <p:spPr bwMode="auto">
          <a:xfrm>
            <a:off x="584156" y="1844825"/>
            <a:ext cx="2495384" cy="864096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156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(j=0 to 32)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6124" y="14847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 to 4)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8"/>
          <p:cNvSpPr/>
          <p:nvPr/>
        </p:nvSpPr>
        <p:spPr bwMode="auto">
          <a:xfrm>
            <a:off x="584156" y="2852936"/>
            <a:ext cx="2495384" cy="1224135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4156" y="28529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for (k=0 to 2)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10"/>
          <p:cNvSpPr/>
          <p:nvPr/>
        </p:nvSpPr>
        <p:spPr bwMode="auto">
          <a:xfrm>
            <a:off x="872188" y="2204864"/>
            <a:ext cx="1127232" cy="4320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();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Rectangle 11"/>
          <p:cNvSpPr/>
          <p:nvPr/>
        </p:nvSpPr>
        <p:spPr bwMode="auto">
          <a:xfrm>
            <a:off x="872188" y="3192428"/>
            <a:ext cx="1127232" cy="36004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bar1();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11"/>
          <p:cNvSpPr/>
          <p:nvPr/>
        </p:nvSpPr>
        <p:spPr bwMode="auto">
          <a:xfrm>
            <a:off x="872188" y="3653534"/>
            <a:ext cx="1127232" cy="360040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bar2();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오른쪽 화살표 61"/>
          <p:cNvSpPr/>
          <p:nvPr/>
        </p:nvSpPr>
        <p:spPr bwMode="auto">
          <a:xfrm>
            <a:off x="3680500" y="2492896"/>
            <a:ext cx="792088" cy="576064"/>
          </a:xfrm>
          <a:prstGeom prst="rightArrow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10400" y="6428184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86" name="직사각형 85"/>
          <p:cNvSpPr/>
          <p:nvPr/>
        </p:nvSpPr>
        <p:spPr bwMode="auto">
          <a:xfrm>
            <a:off x="5667594" y="1648328"/>
            <a:ext cx="1368152" cy="648072"/>
          </a:xfrm>
          <a:prstGeom prst="rect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loop </a:t>
            </a:r>
            <a:r>
              <a:rPr lang="en-US" altLang="ko-KR" sz="1400" dirty="0" err="1" smtClean="0">
                <a:latin typeface="+mn-ea"/>
                <a:cs typeface="Courier New" pitchFamily="49" charset="0"/>
              </a:rPr>
              <a:t>i</a:t>
            </a:r>
            <a:endParaRPr lang="en-US" altLang="ko-KR" sz="1400" dirty="0" smtClean="0">
              <a:latin typeface="+mn-ea"/>
              <a:cs typeface="Courier New" pitchFamily="49" charset="0"/>
            </a:endParaRPr>
          </a:p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self-p=4.0</a:t>
            </a:r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87" name="직사각형 86"/>
          <p:cNvSpPr/>
          <p:nvPr/>
        </p:nvSpPr>
        <p:spPr bwMode="auto">
          <a:xfrm>
            <a:off x="4587474" y="2575140"/>
            <a:ext cx="1397282" cy="576064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loop j</a:t>
            </a:r>
          </a:p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self-p=32.0</a:t>
            </a:r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88" name="직사각형 87"/>
          <p:cNvSpPr/>
          <p:nvPr/>
        </p:nvSpPr>
        <p:spPr bwMode="auto">
          <a:xfrm>
            <a:off x="6660232" y="2575140"/>
            <a:ext cx="1296144" cy="576064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loop k</a:t>
            </a:r>
          </a:p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self-p=1.5</a:t>
            </a:r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cxnSp>
        <p:nvCxnSpPr>
          <p:cNvPr id="89" name="직선 화살표 연결선 88"/>
          <p:cNvCxnSpPr>
            <a:stCxn id="86" idx="2"/>
            <a:endCxn id="87" idx="0"/>
          </p:cNvCxnSpPr>
          <p:nvPr/>
        </p:nvCxnSpPr>
        <p:spPr bwMode="auto">
          <a:xfrm rot="5400000">
            <a:off x="5679523" y="1902993"/>
            <a:ext cx="278740" cy="1065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0" name="직선 화살표 연결선 89"/>
          <p:cNvCxnSpPr>
            <a:stCxn id="86" idx="2"/>
            <a:endCxn id="88" idx="0"/>
          </p:cNvCxnSpPr>
          <p:nvPr/>
        </p:nvCxnSpPr>
        <p:spPr bwMode="auto">
          <a:xfrm rot="16200000" flipH="1">
            <a:off x="6690617" y="1957453"/>
            <a:ext cx="278740" cy="956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" name="직선 화살표 연결선 90"/>
          <p:cNvCxnSpPr>
            <a:stCxn id="88" idx="2"/>
            <a:endCxn id="95" idx="0"/>
          </p:cNvCxnSpPr>
          <p:nvPr/>
        </p:nvCxnSpPr>
        <p:spPr bwMode="auto">
          <a:xfrm rot="5400000">
            <a:off x="6822250" y="3097198"/>
            <a:ext cx="432048" cy="540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2" name="직사각형 91"/>
          <p:cNvSpPr/>
          <p:nvPr/>
        </p:nvSpPr>
        <p:spPr bwMode="auto">
          <a:xfrm>
            <a:off x="4659482" y="3583252"/>
            <a:ext cx="1224136" cy="576064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+mn-ea"/>
                <a:cs typeface="Courier New" pitchFamily="49" charset="0"/>
              </a:rPr>
              <a:t>foo</a:t>
            </a:r>
            <a:r>
              <a:rPr lang="en-US" altLang="ko-KR" sz="1400" dirty="0" smtClean="0">
                <a:latin typeface="+mn-ea"/>
                <a:cs typeface="Courier New" pitchFamily="49" charset="0"/>
              </a:rPr>
              <a:t>()</a:t>
            </a:r>
          </a:p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self-p=1.5</a:t>
            </a:r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cxnSp>
        <p:nvCxnSpPr>
          <p:cNvPr id="93" name="직선 화살표 연결선 92"/>
          <p:cNvCxnSpPr>
            <a:stCxn id="87" idx="2"/>
            <a:endCxn id="92" idx="0"/>
          </p:cNvCxnSpPr>
          <p:nvPr/>
        </p:nvCxnSpPr>
        <p:spPr bwMode="auto">
          <a:xfrm rot="5400000">
            <a:off x="5062809" y="3359946"/>
            <a:ext cx="432048" cy="145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" name="직선 화살표 연결선 93"/>
          <p:cNvCxnSpPr>
            <a:stCxn id="88" idx="2"/>
            <a:endCxn id="96" idx="0"/>
          </p:cNvCxnSpPr>
          <p:nvPr/>
        </p:nvCxnSpPr>
        <p:spPr bwMode="auto">
          <a:xfrm rot="16200000" flipH="1">
            <a:off x="7470322" y="2989186"/>
            <a:ext cx="432048" cy="756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95" name="직사각형 94"/>
          <p:cNvSpPr/>
          <p:nvPr/>
        </p:nvSpPr>
        <p:spPr bwMode="auto">
          <a:xfrm>
            <a:off x="6156176" y="3583252"/>
            <a:ext cx="1224136" cy="576064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bar1()</a:t>
            </a:r>
            <a:br>
              <a:rPr lang="en-US" altLang="ko-KR" sz="1400" dirty="0" smtClean="0">
                <a:latin typeface="+mn-ea"/>
                <a:cs typeface="Courier New" pitchFamily="49" charset="0"/>
              </a:rPr>
            </a:br>
            <a:r>
              <a:rPr lang="en-US" altLang="ko-KR" sz="1400" dirty="0" smtClean="0">
                <a:latin typeface="+mn-ea"/>
                <a:cs typeface="Courier New" pitchFamily="49" charset="0"/>
              </a:rPr>
              <a:t>self-p=2.0</a:t>
            </a:r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96" name="직사각형 95"/>
          <p:cNvSpPr/>
          <p:nvPr/>
        </p:nvSpPr>
        <p:spPr bwMode="auto">
          <a:xfrm>
            <a:off x="7452320" y="3583252"/>
            <a:ext cx="1224136" cy="576064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bar2()</a:t>
            </a:r>
          </a:p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self-p=5.0</a:t>
            </a:r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55426" y="1904964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loop j</a:t>
            </a:r>
            <a:endParaRPr lang="ko-KR" altLang="en-US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8" name="직사각형 107"/>
          <p:cNvSpPr/>
          <p:nvPr/>
        </p:nvSpPr>
        <p:spPr bwMode="auto">
          <a:xfrm rot="18900000">
            <a:off x="5832756" y="1715569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Arial"/>
                <a:cs typeface="Arial"/>
              </a:rPr>
              <a:t>Max 4X</a:t>
            </a:r>
            <a:endParaRPr lang="ko-KR" altLang="en-US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9" name="직사각형 108"/>
          <p:cNvSpPr/>
          <p:nvPr/>
        </p:nvSpPr>
        <p:spPr bwMode="auto">
          <a:xfrm rot="18900000">
            <a:off x="4760411" y="2612464"/>
            <a:ext cx="1106210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Arial"/>
                <a:cs typeface="Arial"/>
              </a:rPr>
              <a:t>Max 32X </a:t>
            </a:r>
            <a:endParaRPr lang="ko-KR" altLang="en-US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0" name="직사각형 109"/>
          <p:cNvSpPr/>
          <p:nvPr/>
        </p:nvSpPr>
        <p:spPr bwMode="auto">
          <a:xfrm rot="18900000">
            <a:off x="6851104" y="2636912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  <a:latin typeface="Arial"/>
                <a:cs typeface="Arial"/>
              </a:rPr>
              <a:t>Max 2X</a:t>
            </a:r>
            <a:endParaRPr lang="ko-KR" altLang="en-US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7" name="모서리가 둥근 직사각형 116"/>
          <p:cNvSpPr/>
          <p:nvPr/>
        </p:nvSpPr>
        <p:spPr bwMode="auto">
          <a:xfrm>
            <a:off x="872187" y="5482548"/>
            <a:ext cx="1611581" cy="4422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Arial"/>
                <a:cs typeface="Arial"/>
              </a:rPr>
              <a:t>Exploitability</a:t>
            </a:r>
            <a:endParaRPr lang="ko-KR" altLang="en-US" sz="1400" dirty="0">
              <a:latin typeface="Arial"/>
              <a:cs typeface="Arial"/>
            </a:endParaRPr>
          </a:p>
        </p:txBody>
      </p:sp>
      <p:sp>
        <p:nvSpPr>
          <p:cNvPr id="118" name="모서리가 둥근 직사각형 117"/>
          <p:cNvSpPr/>
          <p:nvPr/>
        </p:nvSpPr>
        <p:spPr bwMode="auto">
          <a:xfrm>
            <a:off x="860246" y="6228020"/>
            <a:ext cx="1623522" cy="442235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Arial"/>
                <a:cs typeface="Arial"/>
              </a:rPr>
              <a:t>Core Count</a:t>
            </a:r>
            <a:endParaRPr lang="ko-KR" altLang="en-US" sz="1400" dirty="0">
              <a:latin typeface="Arial"/>
              <a:cs typeface="Arial"/>
            </a:endParaRPr>
          </a:p>
        </p:txBody>
      </p:sp>
      <p:sp>
        <p:nvSpPr>
          <p:cNvPr id="119" name="모서리가 둥근 직사각형 118"/>
          <p:cNvSpPr/>
          <p:nvPr/>
        </p:nvSpPr>
        <p:spPr bwMode="auto">
          <a:xfrm>
            <a:off x="872188" y="4797152"/>
            <a:ext cx="1611580" cy="4422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Arial"/>
                <a:cs typeface="Arial"/>
              </a:rPr>
              <a:t>Self-Parallelism</a:t>
            </a:r>
            <a:endParaRPr lang="ko-KR" altLang="en-US" sz="1400" dirty="0">
              <a:latin typeface="Arial"/>
              <a:cs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771800" y="4859868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The allocated core count should not exceed </a:t>
            </a:r>
            <a:r>
              <a:rPr lang="en-US" sz="1600" i="1" dirty="0" smtClean="0">
                <a:latin typeface="Arial"/>
                <a:cs typeface="Arial"/>
              </a:rPr>
              <a:t>ceil [self-p]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771800" y="5436512"/>
            <a:ext cx="61173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If a region’s parallelism is not exploitable,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do not parallelize the region.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774440" y="6130620"/>
            <a:ext cx="56409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The product of allocated cores from the root to a leaf 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should not exceed the total available core count.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1" name="직사각형 42"/>
          <p:cNvSpPr/>
          <p:nvPr/>
        </p:nvSpPr>
        <p:spPr bwMode="auto">
          <a:xfrm rot="18900000">
            <a:off x="7601454" y="3722150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Arial"/>
                <a:cs typeface="Arial"/>
              </a:rPr>
              <a:t>Max 5x</a:t>
            </a:r>
            <a:endParaRPr lang="ko-KR" altLang="en-US"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2" name="직사각형 42"/>
          <p:cNvSpPr/>
          <p:nvPr/>
        </p:nvSpPr>
        <p:spPr bwMode="auto">
          <a:xfrm rot="18900000">
            <a:off x="6223066" y="3722150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Arial"/>
                <a:cs typeface="Arial"/>
              </a:rPr>
              <a:t>Max 2x</a:t>
            </a:r>
            <a:endParaRPr lang="ko-KR" altLang="en-US"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13" name="직사각형 42"/>
          <p:cNvSpPr/>
          <p:nvPr/>
        </p:nvSpPr>
        <p:spPr bwMode="auto">
          <a:xfrm rot="18900000">
            <a:off x="4746902" y="3665598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Arial"/>
                <a:cs typeface="Arial"/>
              </a:rPr>
              <a:t>Max 2x</a:t>
            </a:r>
            <a:endParaRPr lang="ko-KR" altLang="en-US"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0" name="직사각형 42"/>
          <p:cNvSpPr/>
          <p:nvPr/>
        </p:nvSpPr>
        <p:spPr bwMode="auto">
          <a:xfrm rot="18900000">
            <a:off x="4746757" y="3656451"/>
            <a:ext cx="1008112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Arial"/>
                <a:cs typeface="Arial"/>
              </a:rPr>
              <a:t>1X</a:t>
            </a:r>
            <a:endParaRPr lang="ko-KR" altLang="en-US"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1" name="직사각형 42"/>
          <p:cNvSpPr/>
          <p:nvPr/>
        </p:nvSpPr>
        <p:spPr bwMode="auto">
          <a:xfrm rot="18900000">
            <a:off x="6223066" y="3722151"/>
            <a:ext cx="1008112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Arial"/>
                <a:cs typeface="Arial"/>
              </a:rPr>
              <a:t>1X</a:t>
            </a:r>
            <a:endParaRPr lang="ko-KR" altLang="en-US"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2" name="직사각형 42"/>
          <p:cNvSpPr/>
          <p:nvPr/>
        </p:nvSpPr>
        <p:spPr bwMode="auto">
          <a:xfrm rot="18900000">
            <a:off x="7601454" y="3722150"/>
            <a:ext cx="1008112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C00000"/>
                </a:solidFill>
                <a:latin typeface="Arial"/>
                <a:cs typeface="Arial"/>
              </a:rPr>
              <a:t>1X</a:t>
            </a:r>
            <a:endParaRPr lang="ko-KR" altLang="en-US"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4" name="왼쪽 중괄호 3"/>
          <p:cNvSpPr/>
          <p:nvPr/>
        </p:nvSpPr>
        <p:spPr bwMode="auto">
          <a:xfrm rot="2671093">
            <a:off x="4868484" y="1230168"/>
            <a:ext cx="518207" cy="1535811"/>
          </a:xfrm>
          <a:prstGeom prst="leftBrac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4"/>
          <p:cNvSpPr/>
          <p:nvPr/>
        </p:nvSpPr>
        <p:spPr bwMode="auto">
          <a:xfrm rot="19061709">
            <a:off x="3597687" y="1343655"/>
            <a:ext cx="1944216" cy="6518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The product </a:t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should not exceed </a:t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the available core count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8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95"/>
    </mc:Choice>
    <mc:Fallback xmlns="">
      <p:transition xmlns:p14="http://schemas.microsoft.com/office/powerpoint/2010/main" spd="slow" advTm="805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7" grpId="0" animBg="1"/>
      <p:bldP spid="118" grpId="0" animBg="1"/>
      <p:bldP spid="119" grpId="0" animBg="1"/>
      <p:bldP spid="120" grpId="0"/>
      <p:bldP spid="121" grpId="0"/>
      <p:bldP spid="122" grpId="0"/>
      <p:bldP spid="111" grpId="0" animBg="1"/>
      <p:bldP spid="112" grpId="0" animBg="1"/>
      <p:bldP spid="113" grpId="0" animBg="1"/>
      <p:bldP spid="40" grpId="0" animBg="1"/>
      <p:bldP spid="41" grpId="0" animBg="1"/>
      <p:bldP spid="42" grpId="0" animBg="1"/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716963" cy="1143000"/>
          </a:xfrm>
        </p:spPr>
        <p:txBody>
          <a:bodyPr/>
          <a:lstStyle/>
          <a:p>
            <a:r>
              <a:rPr lang="en-US" sz="3600" dirty="0" smtClean="0"/>
              <a:t>Planning Algorithm:</a:t>
            </a:r>
            <a:br>
              <a:rPr lang="en-US" sz="3600" dirty="0" smtClean="0"/>
            </a:br>
            <a:r>
              <a:rPr lang="en-US" sz="3600" dirty="0" smtClean="0"/>
              <a:t>Finding the Best Core Allocation</a:t>
            </a:r>
            <a:endParaRPr lang="en-US" sz="3600" dirty="0"/>
          </a:p>
        </p:txBody>
      </p:sp>
      <p:sp>
        <p:nvSpPr>
          <p:cNvPr id="5" name="직사각형 73"/>
          <p:cNvSpPr/>
          <p:nvPr/>
        </p:nvSpPr>
        <p:spPr bwMode="auto">
          <a:xfrm>
            <a:off x="1115616" y="3602721"/>
            <a:ext cx="1018347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/>
              <a:t>c</a:t>
            </a:r>
            <a:r>
              <a:rPr lang="en-US" altLang="ko-KR" sz="1600" dirty="0" smtClean="0"/>
              <a:t>ore: </a:t>
            </a:r>
            <a:r>
              <a:rPr lang="en-US" altLang="ko-KR" sz="1600" dirty="0"/>
              <a:t>4</a:t>
            </a:r>
            <a:r>
              <a:rPr lang="en-US" altLang="ko-KR" sz="1600" dirty="0" smtClean="0"/>
              <a:t>X</a:t>
            </a:r>
            <a:endParaRPr lang="ko-KR" altLang="en-US" sz="1600" dirty="0"/>
          </a:p>
        </p:txBody>
      </p:sp>
      <p:sp>
        <p:nvSpPr>
          <p:cNvPr id="6" name="직사각형 74"/>
          <p:cNvSpPr/>
          <p:nvPr/>
        </p:nvSpPr>
        <p:spPr bwMode="auto">
          <a:xfrm>
            <a:off x="619085" y="4205529"/>
            <a:ext cx="928579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/>
              <a:t>c</a:t>
            </a:r>
            <a:r>
              <a:rPr lang="en-US" altLang="ko-KR" sz="1600" dirty="0" smtClean="0"/>
              <a:t>ore: 8X</a:t>
            </a:r>
            <a:endParaRPr lang="ko-KR" altLang="en-US" sz="1600" dirty="0"/>
          </a:p>
        </p:txBody>
      </p:sp>
      <p:sp>
        <p:nvSpPr>
          <p:cNvPr id="7" name="직사각형 75"/>
          <p:cNvSpPr/>
          <p:nvPr/>
        </p:nvSpPr>
        <p:spPr bwMode="auto">
          <a:xfrm>
            <a:off x="1807317" y="4205529"/>
            <a:ext cx="928579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 smtClean="0"/>
              <a:t>core: 1X</a:t>
            </a:r>
            <a:endParaRPr lang="ko-KR" altLang="en-US" sz="1600" dirty="0"/>
          </a:p>
        </p:txBody>
      </p:sp>
      <p:cxnSp>
        <p:nvCxnSpPr>
          <p:cNvPr id="8" name="직선 화살표 연결선 67"/>
          <p:cNvCxnSpPr>
            <a:stCxn id="5" idx="2"/>
            <a:endCxn id="6" idx="0"/>
          </p:cNvCxnSpPr>
          <p:nvPr/>
        </p:nvCxnSpPr>
        <p:spPr>
          <a:xfrm flipH="1">
            <a:off x="1083375" y="4034721"/>
            <a:ext cx="541415" cy="17080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67"/>
          <p:cNvCxnSpPr>
            <a:stCxn id="5" idx="2"/>
            <a:endCxn id="7" idx="0"/>
          </p:cNvCxnSpPr>
          <p:nvPr/>
        </p:nvCxnSpPr>
        <p:spPr>
          <a:xfrm>
            <a:off x="1624790" y="4034721"/>
            <a:ext cx="646817" cy="17080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301843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Plan A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5638" y="3018438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/>
              <a:t>Plan B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0346" y="3018438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/>
              <a:t>Plan C </a:t>
            </a:r>
          </a:p>
        </p:txBody>
      </p:sp>
      <p:sp>
        <p:nvSpPr>
          <p:cNvPr id="16" name="직사각형 82"/>
          <p:cNvSpPr/>
          <p:nvPr/>
        </p:nvSpPr>
        <p:spPr bwMode="auto">
          <a:xfrm>
            <a:off x="4147669" y="3602769"/>
            <a:ext cx="928579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 smtClean="0"/>
              <a:t>core: 2X</a:t>
            </a:r>
            <a:endParaRPr lang="ko-KR" altLang="en-US" sz="1600" dirty="0"/>
          </a:p>
        </p:txBody>
      </p:sp>
      <p:sp>
        <p:nvSpPr>
          <p:cNvPr id="17" name="직사각형 83"/>
          <p:cNvSpPr/>
          <p:nvPr/>
        </p:nvSpPr>
        <p:spPr bwMode="auto">
          <a:xfrm>
            <a:off x="3571509" y="4205529"/>
            <a:ext cx="928579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 smtClean="0"/>
              <a:t>core: 4X</a:t>
            </a:r>
            <a:endParaRPr lang="ko-KR" altLang="en-US" sz="1600" dirty="0"/>
          </a:p>
        </p:txBody>
      </p:sp>
      <p:sp>
        <p:nvSpPr>
          <p:cNvPr id="18" name="직사각형 84"/>
          <p:cNvSpPr/>
          <p:nvPr/>
        </p:nvSpPr>
        <p:spPr bwMode="auto">
          <a:xfrm>
            <a:off x="4723637" y="4205529"/>
            <a:ext cx="928579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 smtClean="0"/>
              <a:t>core: 4X</a:t>
            </a:r>
            <a:endParaRPr lang="ko-KR" altLang="en-US" sz="1600" dirty="0"/>
          </a:p>
        </p:txBody>
      </p:sp>
      <p:cxnSp>
        <p:nvCxnSpPr>
          <p:cNvPr id="19" name="직선 화살표 연결선 67"/>
          <p:cNvCxnSpPr>
            <a:stCxn id="16" idx="2"/>
            <a:endCxn id="17" idx="0"/>
          </p:cNvCxnSpPr>
          <p:nvPr/>
        </p:nvCxnSpPr>
        <p:spPr>
          <a:xfrm rot="5400000">
            <a:off x="4238499" y="3832069"/>
            <a:ext cx="170760" cy="57616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67"/>
          <p:cNvCxnSpPr>
            <a:stCxn id="16" idx="2"/>
            <a:endCxn id="18" idx="0"/>
          </p:cNvCxnSpPr>
          <p:nvPr/>
        </p:nvCxnSpPr>
        <p:spPr>
          <a:xfrm rot="16200000" flipH="1">
            <a:off x="4814563" y="3832165"/>
            <a:ext cx="170760" cy="57596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87"/>
          <p:cNvSpPr/>
          <p:nvPr/>
        </p:nvSpPr>
        <p:spPr bwMode="auto">
          <a:xfrm>
            <a:off x="6804248" y="3602721"/>
            <a:ext cx="922119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 smtClean="0"/>
              <a:t>core: 2X</a:t>
            </a:r>
            <a:endParaRPr lang="ko-KR" altLang="en-US" sz="1600" dirty="0"/>
          </a:p>
        </p:txBody>
      </p:sp>
      <p:sp>
        <p:nvSpPr>
          <p:cNvPr id="22" name="직사각형 88"/>
          <p:cNvSpPr/>
          <p:nvPr/>
        </p:nvSpPr>
        <p:spPr bwMode="auto">
          <a:xfrm>
            <a:off x="6228185" y="4205529"/>
            <a:ext cx="1008111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 smtClean="0"/>
              <a:t>core: 16X</a:t>
            </a:r>
            <a:endParaRPr lang="ko-KR" altLang="en-US" sz="1600" dirty="0"/>
          </a:p>
        </p:txBody>
      </p:sp>
      <p:sp>
        <p:nvSpPr>
          <p:cNvPr id="23" name="직사각형 89"/>
          <p:cNvSpPr/>
          <p:nvPr/>
        </p:nvSpPr>
        <p:spPr bwMode="auto">
          <a:xfrm>
            <a:off x="7531853" y="4205529"/>
            <a:ext cx="1040545" cy="43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 smtClean="0"/>
              <a:t>core: 16X</a:t>
            </a:r>
            <a:endParaRPr lang="ko-KR" altLang="en-US" sz="1600" dirty="0"/>
          </a:p>
        </p:txBody>
      </p:sp>
      <p:cxnSp>
        <p:nvCxnSpPr>
          <p:cNvPr id="24" name="직선 화살표 연결선 67"/>
          <p:cNvCxnSpPr>
            <a:stCxn id="21" idx="2"/>
            <a:endCxn id="22" idx="0"/>
          </p:cNvCxnSpPr>
          <p:nvPr/>
        </p:nvCxnSpPr>
        <p:spPr>
          <a:xfrm flipH="1">
            <a:off x="6732241" y="4034721"/>
            <a:ext cx="533067" cy="17080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67"/>
          <p:cNvCxnSpPr>
            <a:stCxn id="21" idx="2"/>
            <a:endCxn id="23" idx="0"/>
          </p:cNvCxnSpPr>
          <p:nvPr/>
        </p:nvCxnSpPr>
        <p:spPr>
          <a:xfrm>
            <a:off x="7265308" y="4034721"/>
            <a:ext cx="786818" cy="17080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560" y="2420888"/>
            <a:ext cx="2223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solidFill>
                  <a:srgbClr val="C00000"/>
                </a:solidFill>
                <a:latin typeface="Arial"/>
                <a:cs typeface="Arial"/>
              </a:rPr>
              <a:t>Highest Speedup</a:t>
            </a:r>
            <a:endParaRPr lang="ko-KR" altLang="en-US" sz="2000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467544" y="2924944"/>
            <a:ext cx="2448272" cy="187220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5843" y="5219908"/>
            <a:ext cx="389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/>
                <a:cs typeface="Arial"/>
              </a:rPr>
              <a:t>Core </a:t>
            </a:r>
            <a:r>
              <a:rPr lang="en-US" altLang="ko-KR" b="1" dirty="0">
                <a:latin typeface="Arial"/>
                <a:cs typeface="Arial"/>
              </a:rPr>
              <a:t>a</a:t>
            </a:r>
            <a:r>
              <a:rPr lang="en-US" altLang="ko-KR" b="1" dirty="0" smtClean="0">
                <a:latin typeface="Arial"/>
                <a:cs typeface="Arial"/>
              </a:rPr>
              <a:t>llocation </a:t>
            </a:r>
            <a:r>
              <a:rPr lang="en-US" altLang="ko-KR" b="1" dirty="0">
                <a:latin typeface="Arial"/>
                <a:cs typeface="Arial"/>
              </a:rPr>
              <a:t>p</a:t>
            </a:r>
            <a:r>
              <a:rPr lang="en-US" altLang="ko-KR" b="1" dirty="0" smtClean="0">
                <a:latin typeface="Arial"/>
                <a:cs typeface="Arial"/>
              </a:rPr>
              <a:t>lans for 32 cores</a:t>
            </a:r>
            <a:endParaRPr lang="ko-KR" altLang="en-US" b="1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1720" y="5733256"/>
            <a:ext cx="5769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How can we evaluate the execution time </a:t>
            </a:r>
            <a:br>
              <a:rPr lang="en-US" sz="2400" i="1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</a:br>
            <a:r>
              <a:rPr lang="en-US" sz="2400" i="1" dirty="0" smtClean="0">
                <a:solidFill>
                  <a:srgbClr val="C00000"/>
                </a:solidFill>
                <a:latin typeface="Arial"/>
                <a:cs typeface="Arial"/>
                <a:sym typeface="Wingdings"/>
              </a:rPr>
              <a:t>for a specific core allocation?</a:t>
            </a:r>
            <a:endParaRPr lang="en-US" sz="2400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2" name="직사각형 42"/>
          <p:cNvSpPr/>
          <p:nvPr/>
        </p:nvSpPr>
        <p:spPr bwMode="auto">
          <a:xfrm rot="18900000">
            <a:off x="1148517" y="4007306"/>
            <a:ext cx="1516578" cy="828444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Speedup</a:t>
            </a:r>
          </a:p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14.5X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3" name="직사각형 42"/>
          <p:cNvSpPr/>
          <p:nvPr/>
        </p:nvSpPr>
        <p:spPr bwMode="auto">
          <a:xfrm rot="18900000">
            <a:off x="4016533" y="4019734"/>
            <a:ext cx="1414209" cy="818893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Speedup</a:t>
            </a:r>
            <a:br>
              <a:rPr lang="en-US" altLang="ko-KR" dirty="0" smtClean="0">
                <a:solidFill>
                  <a:srgbClr val="C00000"/>
                </a:solidFill>
              </a:rPr>
            </a:br>
            <a:r>
              <a:rPr lang="en-US" altLang="ko-KR" dirty="0" smtClean="0">
                <a:solidFill>
                  <a:srgbClr val="C00000"/>
                </a:solidFill>
              </a:rPr>
              <a:t>7.2X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5" name="직사각형 42"/>
          <p:cNvSpPr/>
          <p:nvPr/>
        </p:nvSpPr>
        <p:spPr bwMode="auto">
          <a:xfrm rot="18900000">
            <a:off x="6490435" y="3984397"/>
            <a:ext cx="1345662" cy="894701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Speedup</a:t>
            </a:r>
          </a:p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3.3X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519" y="141277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Estimate the execution time for each plan and 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pick the one with the highest speedup.</a:t>
            </a:r>
            <a:endParaRPr lang="en-US" sz="24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71"/>
    </mc:Choice>
    <mc:Fallback xmlns="">
      <p:transition xmlns:p14="http://schemas.microsoft.com/office/powerpoint/2010/main" spd="slow" advTm="323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31" grpId="0"/>
      <p:bldP spid="32" grpId="0" animBg="1"/>
      <p:bldP spid="33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716963" cy="1143000"/>
          </a:xfrm>
        </p:spPr>
        <p:txBody>
          <a:bodyPr/>
          <a:lstStyle/>
          <a:p>
            <a:r>
              <a:rPr lang="en-US" altLang="ko-KR" sz="2800" dirty="0" smtClean="0"/>
              <a:t>Parallel Execution Time Model:</a:t>
            </a:r>
            <a:br>
              <a:rPr lang="en-US" altLang="ko-KR" sz="2800" dirty="0" smtClean="0"/>
            </a:br>
            <a:r>
              <a:rPr lang="en-US" altLang="ko-KR" sz="2800" dirty="0" smtClean="0"/>
              <a:t>A Bottom-up Approach</a:t>
            </a:r>
            <a:endParaRPr lang="ko-KR" altLang="en-US" sz="2800" dirty="0"/>
          </a:p>
        </p:txBody>
      </p:sp>
      <p:sp>
        <p:nvSpPr>
          <p:cNvPr id="14" name="직사각형 13"/>
          <p:cNvSpPr/>
          <p:nvPr/>
        </p:nvSpPr>
        <p:spPr bwMode="auto">
          <a:xfrm>
            <a:off x="3923928" y="3861048"/>
            <a:ext cx="1296144" cy="576064"/>
          </a:xfrm>
          <a:prstGeom prst="rect">
            <a:avLst/>
          </a:prstGeom>
          <a:noFill/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2809900" y="4712444"/>
            <a:ext cx="1258044" cy="576064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4788024" y="4725144"/>
            <a:ext cx="1296144" cy="576064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cxnSp>
        <p:nvCxnSpPr>
          <p:cNvPr id="17" name="직선 화살표 연결선 16"/>
          <p:cNvCxnSpPr>
            <a:stCxn id="14" idx="2"/>
            <a:endCxn id="15" idx="0"/>
          </p:cNvCxnSpPr>
          <p:nvPr/>
        </p:nvCxnSpPr>
        <p:spPr bwMode="auto">
          <a:xfrm rot="5400000">
            <a:off x="3867795" y="4008239"/>
            <a:ext cx="275332" cy="11330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직선 화살표 연결선 17"/>
          <p:cNvCxnSpPr>
            <a:stCxn id="14" idx="2"/>
            <a:endCxn id="16" idx="0"/>
          </p:cNvCxnSpPr>
          <p:nvPr/>
        </p:nvCxnSpPr>
        <p:spPr bwMode="auto">
          <a:xfrm rot="16200000" flipH="1">
            <a:off x="4860032" y="4149080"/>
            <a:ext cx="288032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직선 화살표 연결선 18"/>
          <p:cNvCxnSpPr>
            <a:stCxn id="16" idx="2"/>
            <a:endCxn id="24" idx="0"/>
          </p:cNvCxnSpPr>
          <p:nvPr/>
        </p:nvCxnSpPr>
        <p:spPr bwMode="auto">
          <a:xfrm rot="5400000">
            <a:off x="4950042" y="5247202"/>
            <a:ext cx="432048" cy="540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0" name="직사각형 19"/>
          <p:cNvSpPr/>
          <p:nvPr/>
        </p:nvSpPr>
        <p:spPr bwMode="auto">
          <a:xfrm>
            <a:off x="2784500" y="5733256"/>
            <a:ext cx="1296144" cy="576064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cxnSp>
        <p:nvCxnSpPr>
          <p:cNvPr id="21" name="직선 화살표 연결선 20"/>
          <p:cNvCxnSpPr>
            <a:stCxn id="15" idx="2"/>
            <a:endCxn id="20" idx="0"/>
          </p:cNvCxnSpPr>
          <p:nvPr/>
        </p:nvCxnSpPr>
        <p:spPr bwMode="auto">
          <a:xfrm rot="5400000">
            <a:off x="3213373" y="5507707"/>
            <a:ext cx="444748" cy="6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직선 화살표 연결선 22"/>
          <p:cNvCxnSpPr>
            <a:stCxn id="16" idx="2"/>
            <a:endCxn id="25" idx="0"/>
          </p:cNvCxnSpPr>
          <p:nvPr/>
        </p:nvCxnSpPr>
        <p:spPr bwMode="auto">
          <a:xfrm rot="16200000" flipH="1">
            <a:off x="5598114" y="5139190"/>
            <a:ext cx="432048" cy="756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4" name="직사각형 23"/>
          <p:cNvSpPr/>
          <p:nvPr/>
        </p:nvSpPr>
        <p:spPr bwMode="auto">
          <a:xfrm>
            <a:off x="4283968" y="5733256"/>
            <a:ext cx="1224136" cy="576064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5580112" y="5733256"/>
            <a:ext cx="1224136" cy="576064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6736" y="3861048"/>
            <a:ext cx="109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cs typeface="Courier New" pitchFamily="49" charset="0"/>
              </a:rPr>
              <a:t>loop i</a:t>
            </a:r>
            <a:br>
              <a:rPr lang="en-US" altLang="ko-KR" sz="1400" dirty="0" smtClean="0">
                <a:cs typeface="Courier New" pitchFamily="49" charset="0"/>
              </a:rPr>
            </a:br>
            <a:r>
              <a:rPr lang="en-US" altLang="ko-KR" sz="1400" dirty="0" smtClean="0">
                <a:cs typeface="Courier New" pitchFamily="49" charset="0"/>
              </a:rPr>
              <a:t>speedup=4.0</a:t>
            </a:r>
            <a:endParaRPr lang="ko-KR" altLang="en-US" sz="1400" dirty="0">
              <a:cs typeface="Courier New" pitchFamily="49" charset="0"/>
            </a:endParaRPr>
          </a:p>
        </p:txBody>
      </p:sp>
      <p:sp>
        <p:nvSpPr>
          <p:cNvPr id="32" name="Rectangle 8"/>
          <p:cNvSpPr/>
          <p:nvPr/>
        </p:nvSpPr>
        <p:spPr bwMode="auto">
          <a:xfrm>
            <a:off x="2699792" y="4581128"/>
            <a:ext cx="1440160" cy="1944216"/>
          </a:xfrm>
          <a:prstGeom prst="rect">
            <a:avLst/>
          </a:prstGeom>
          <a:noFill/>
          <a:ln w="25400" cap="flat" cmpd="sng" algn="ctr">
            <a:solidFill>
              <a:schemeClr val="hlink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Rectangle 8"/>
          <p:cNvSpPr/>
          <p:nvPr/>
        </p:nvSpPr>
        <p:spPr bwMode="auto">
          <a:xfrm>
            <a:off x="4283968" y="4581128"/>
            <a:ext cx="2520280" cy="1944216"/>
          </a:xfrm>
          <a:prstGeom prst="rect">
            <a:avLst/>
          </a:prstGeom>
          <a:noFill/>
          <a:ln w="25400" cap="flat" cmpd="sng" algn="ctr">
            <a:solidFill>
              <a:schemeClr val="hlink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Rectangle 8"/>
          <p:cNvSpPr/>
          <p:nvPr/>
        </p:nvSpPr>
        <p:spPr bwMode="auto">
          <a:xfrm>
            <a:off x="2627784" y="3717032"/>
            <a:ext cx="4248472" cy="2952328"/>
          </a:xfrm>
          <a:prstGeom prst="rect">
            <a:avLst/>
          </a:prstGeom>
          <a:noFill/>
          <a:ln w="25400" cap="flat" cmpd="sng" algn="ctr">
            <a:solidFill>
              <a:schemeClr val="hlink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15178" y="2370366"/>
            <a:ext cx="2135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/>
                <a:cs typeface="Arial"/>
              </a:rPr>
              <a:t>R is a non-leaf region</a:t>
            </a:r>
            <a:endParaRPr lang="ko-KR" altLang="en-US" sz="1600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15178" y="3068960"/>
            <a:ext cx="1724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/>
                <a:cs typeface="Arial"/>
              </a:rPr>
              <a:t>R is a leaf region</a:t>
            </a:r>
            <a:endParaRPr lang="ko-KR" altLang="en-US" sz="1600" dirty="0">
              <a:latin typeface="Arial"/>
              <a:cs typeface="Arial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340768"/>
            <a:ext cx="8716963" cy="1082824"/>
          </a:xfrm>
        </p:spPr>
        <p:txBody>
          <a:bodyPr/>
          <a:lstStyle/>
          <a:p>
            <a:r>
              <a:rPr lang="en-US" altLang="ko-KR" sz="2400" dirty="0" smtClean="0"/>
              <a:t>Bottom-up evaluation with each region’s estimated speedup and parallelization overhead </a:t>
            </a:r>
            <a:r>
              <a:rPr lang="en-US" altLang="ko-KR" sz="2400" i="1" dirty="0" smtClean="0">
                <a:latin typeface="+mn-lt"/>
              </a:rPr>
              <a:t>O(R)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489654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2904850" y="4737844"/>
            <a:ext cx="109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cs typeface="Courier New" pitchFamily="49" charset="0"/>
              </a:rPr>
              <a:t>loop j</a:t>
            </a:r>
            <a:br>
              <a:rPr lang="en-US" altLang="ko-KR" sz="1400" dirty="0" smtClean="0">
                <a:cs typeface="Courier New" pitchFamily="49" charset="0"/>
              </a:rPr>
            </a:br>
            <a:r>
              <a:rPr lang="en-US" altLang="ko-KR" sz="1400" dirty="0" smtClean="0">
                <a:cs typeface="Courier New" pitchFamily="49" charset="0"/>
              </a:rPr>
              <a:t>speedup=4.0</a:t>
            </a:r>
            <a:endParaRPr lang="ko-KR" altLang="en-US" sz="1400" dirty="0"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3145" y="4725144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cs typeface="Courier New" pitchFamily="49" charset="0"/>
              </a:rPr>
              <a:t>loop k</a:t>
            </a:r>
            <a:br>
              <a:rPr lang="en-US" altLang="ko-KR" sz="1400" dirty="0" smtClean="0">
                <a:cs typeface="Courier New" pitchFamily="49" charset="0"/>
              </a:rPr>
            </a:br>
            <a:r>
              <a:rPr lang="en-US" altLang="ko-KR" sz="1400" dirty="0" smtClean="0">
                <a:cs typeface="Courier New" pitchFamily="49" charset="0"/>
              </a:rPr>
              <a:t>speedup=1.0</a:t>
            </a:r>
            <a:endParaRPr lang="ko-KR" altLang="en-US" sz="1400" dirty="0"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43134" y="57607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err="1" smtClean="0">
                <a:latin typeface="+mn-ea"/>
                <a:cs typeface="Courier New" pitchFamily="49" charset="0"/>
              </a:rPr>
              <a:t>foo</a:t>
            </a:r>
            <a:r>
              <a:rPr lang="en-US" altLang="ko-KR" sz="1400" dirty="0" smtClean="0">
                <a:latin typeface="+mn-ea"/>
                <a:cs typeface="Courier New" pitchFamily="49" charset="0"/>
              </a:rPr>
              <a:t>()</a:t>
            </a:r>
            <a:br>
              <a:rPr lang="en-US" altLang="ko-KR" sz="1400" dirty="0" smtClean="0">
                <a:latin typeface="+mn-ea"/>
                <a:cs typeface="Courier New" pitchFamily="49" charset="0"/>
              </a:rPr>
            </a:br>
            <a:r>
              <a:rPr lang="en-US" altLang="ko-KR" sz="1400" dirty="0" smtClean="0">
                <a:latin typeface="+mn-ea"/>
                <a:cs typeface="Courier New" pitchFamily="49" charset="0"/>
              </a:rPr>
              <a:t>speedup=1.0</a:t>
            </a:r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85366" y="57861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bar1()</a:t>
            </a:r>
            <a:br>
              <a:rPr lang="en-US" altLang="ko-KR" sz="1400" dirty="0" smtClean="0">
                <a:latin typeface="+mn-ea"/>
                <a:cs typeface="Courier New" pitchFamily="49" charset="0"/>
              </a:rPr>
            </a:br>
            <a:r>
              <a:rPr lang="en-US" altLang="ko-KR" sz="1400" dirty="0" smtClean="0">
                <a:latin typeface="+mn-ea"/>
                <a:cs typeface="Courier New" pitchFamily="49" charset="0"/>
              </a:rPr>
              <a:t>speedup=1.0</a:t>
            </a:r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43226" y="5786100"/>
            <a:ext cx="109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cs typeface="Courier New" pitchFamily="49" charset="0"/>
              </a:rPr>
              <a:t>bar2()</a:t>
            </a:r>
            <a:br>
              <a:rPr lang="en-US" altLang="ko-KR" sz="1400" dirty="0" smtClean="0">
                <a:cs typeface="Courier New" pitchFamily="49" charset="0"/>
              </a:rPr>
            </a:br>
            <a:r>
              <a:rPr lang="en-US" altLang="ko-KR" sz="1400" dirty="0" smtClean="0">
                <a:cs typeface="Courier New" pitchFamily="49" charset="0"/>
              </a:rPr>
              <a:t>speedup=1.0</a:t>
            </a:r>
            <a:endParaRPr lang="ko-KR" altLang="en-US" sz="1400" dirty="0">
              <a:cs typeface="Courier New" pitchFamily="49" charset="0"/>
            </a:endParaRPr>
          </a:p>
        </p:txBody>
      </p:sp>
      <p:sp>
        <p:nvSpPr>
          <p:cNvPr id="35" name="Rectangle 8"/>
          <p:cNvSpPr/>
          <p:nvPr/>
        </p:nvSpPr>
        <p:spPr bwMode="auto">
          <a:xfrm>
            <a:off x="2699792" y="4581128"/>
            <a:ext cx="1440160" cy="1944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ptime</a:t>
            </a: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(loop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j)</a:t>
            </a:r>
          </a:p>
        </p:txBody>
      </p:sp>
      <p:sp>
        <p:nvSpPr>
          <p:cNvPr id="36" name="Rectangle 8"/>
          <p:cNvSpPr/>
          <p:nvPr/>
        </p:nvSpPr>
        <p:spPr bwMode="auto">
          <a:xfrm>
            <a:off x="4283968" y="4581128"/>
            <a:ext cx="2520280" cy="1944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ptime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(loop k)</a:t>
            </a:r>
          </a:p>
        </p:txBody>
      </p:sp>
      <p:sp>
        <p:nvSpPr>
          <p:cNvPr id="37" name="Rectangle 8"/>
          <p:cNvSpPr/>
          <p:nvPr/>
        </p:nvSpPr>
        <p:spPr bwMode="auto">
          <a:xfrm>
            <a:off x="2627784" y="3717032"/>
            <a:ext cx="4248472" cy="295232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time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(loop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36"/>
    </mc:Choice>
    <mc:Fallback xmlns="">
      <p:transition xmlns:p14="http://schemas.microsoft.com/office/powerpoint/2010/main" spd="slow" advTm="449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8716963" cy="1143000"/>
          </a:xfrm>
        </p:spPr>
        <p:txBody>
          <a:bodyPr/>
          <a:lstStyle/>
          <a:p>
            <a:r>
              <a:rPr lang="en-US" dirty="0" smtClean="0"/>
              <a:t>More Details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reduce the log file size of HCPA </a:t>
            </a:r>
            <a:br>
              <a:rPr lang="en-US" dirty="0" smtClean="0"/>
            </a:br>
            <a:r>
              <a:rPr lang="en-US" dirty="0" smtClean="0"/>
              <a:t>by orders of magnitude?</a:t>
            </a:r>
          </a:p>
          <a:p>
            <a:endParaRPr lang="en-US" dirty="0" smtClean="0"/>
          </a:p>
          <a:p>
            <a:r>
              <a:rPr lang="en-US" dirty="0" smtClean="0"/>
              <a:t>What is the impact of exploitability </a:t>
            </a:r>
            <a:br>
              <a:rPr lang="en-US" dirty="0" smtClean="0"/>
            </a:br>
            <a:r>
              <a:rPr lang="en-US" dirty="0" smtClean="0"/>
              <a:t>in speedup estimation?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do we predict </a:t>
            </a:r>
            <a:r>
              <a:rPr lang="en-US" dirty="0" err="1" smtClean="0"/>
              <a:t>superlinear</a:t>
            </a:r>
            <a:r>
              <a:rPr lang="en-US" dirty="0" smtClean="0"/>
              <a:t> speedup?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And many others…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3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7"/>
    </mc:Choice>
    <mc:Fallback xmlns="">
      <p:transition xmlns:p14="http://schemas.microsoft.com/office/powerpoint/2010/main" spd="slow" advTm="186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n"/>
            </a:pPr>
            <a:r>
              <a:rPr lang="en-US" sz="2800" dirty="0"/>
              <a:t>Background: Critical Path </a:t>
            </a:r>
            <a:r>
              <a:rPr lang="en-US" sz="2800" dirty="0" smtClean="0"/>
              <a:t>Analysis</a:t>
            </a:r>
            <a:endParaRPr lang="en-US" sz="2800" dirty="0"/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n"/>
            </a:pPr>
            <a:r>
              <a:rPr lang="en-US" sz="2800" dirty="0" smtClean="0"/>
              <a:t>How Kismet Works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4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2"/>
    </mc:Choice>
    <mc:Fallback xmlns="">
      <p:transition xmlns:p14="http://schemas.microsoft.com/office/powerpoint/2010/main" spd="slow" advTm="48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35165"/>
              </p:ext>
            </p:extLst>
          </p:nvPr>
        </p:nvGraphicFramePr>
        <p:xfrm>
          <a:off x="467544" y="2454341"/>
          <a:ext cx="8352927" cy="4008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4007"/>
                <a:gridCol w="3046593"/>
                <a:gridCol w="2952327"/>
              </a:tblGrid>
              <a:tr h="10155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Platform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712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Processor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8 *</a:t>
                      </a:r>
                      <a:r>
                        <a:rPr lang="en-US" altLang="ko-KR" baseline="0" dirty="0" smtClean="0"/>
                        <a:t> Quad Core </a:t>
                      </a:r>
                      <a:br>
                        <a:rPr lang="en-US" altLang="ko-KR" baseline="0" dirty="0" smtClean="0"/>
                      </a:br>
                      <a:r>
                        <a:rPr lang="en-US" altLang="ko-KR" baseline="0" dirty="0" smtClean="0"/>
                        <a:t>AMD Opteron 8380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16-core MIT Raw</a:t>
                      </a:r>
                      <a:endParaRPr lang="ko-KR" altLang="en-US" dirty="0" smtClean="0"/>
                    </a:p>
                  </a:txBody>
                  <a:tcPr anchor="ctr"/>
                </a:tc>
              </a:tr>
              <a:tr h="7922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Parallelization</a:t>
                      </a:r>
                      <a:br>
                        <a:rPr lang="en-US" altLang="ko-KR" b="1" dirty="0" smtClean="0"/>
                      </a:br>
                      <a:r>
                        <a:rPr lang="en-US" altLang="ko-KR" b="1" dirty="0" smtClean="0"/>
                        <a:t>Method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OpenMP</a:t>
                      </a:r>
                      <a:r>
                        <a:rPr lang="en-US" altLang="ko-KR" dirty="0" smtClean="0"/>
                        <a:t> (Manual)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RawCC</a:t>
                      </a:r>
                      <a:r>
                        <a:rPr lang="en-US" altLang="ko-KR" dirty="0" smtClean="0"/>
                        <a:t> (Automatic)</a:t>
                      </a:r>
                      <a:endParaRPr lang="ko-KR" altLang="en-US" dirty="0" smtClean="0"/>
                    </a:p>
                  </a:txBody>
                  <a:tcPr anchor="ctr"/>
                </a:tc>
              </a:tr>
              <a:tr h="744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Exploitable</a:t>
                      </a:r>
                      <a:br>
                        <a:rPr lang="en-US" altLang="ko-KR" b="1" dirty="0" smtClean="0"/>
                      </a:br>
                      <a:r>
                        <a:rPr lang="en-US" altLang="ko-KR" b="1" dirty="0" smtClean="0"/>
                        <a:t>Parallelism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Loop-Level Parallelism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(LLP)</a:t>
                      </a:r>
                      <a:endParaRPr lang="ko-KR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Instruction-Level Parallelism</a:t>
                      </a:r>
                      <a:r>
                        <a:rPr lang="en-US" altLang="ko-KR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(ILP)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44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Synchronization</a:t>
                      </a:r>
                      <a:br>
                        <a:rPr lang="en-US" altLang="ko-KR" b="1" dirty="0" smtClean="0"/>
                      </a:br>
                      <a:r>
                        <a:rPr lang="en-US" altLang="ko-KR" b="1" dirty="0" smtClean="0"/>
                        <a:t>Overhead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High</a:t>
                      </a:r>
                      <a:br>
                        <a:rPr lang="en-US" altLang="ko-KR" dirty="0" smtClean="0"/>
                      </a:br>
                      <a:r>
                        <a:rPr lang="en-US" altLang="ko-KR" dirty="0" smtClean="0"/>
                        <a:t>( &gt; 10,000 cycles)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Low </a:t>
                      </a:r>
                      <a:br>
                        <a:rPr lang="en-US" altLang="ko-KR" dirty="0" smtClean="0"/>
                      </a:br>
                      <a:r>
                        <a:rPr lang="en-US" altLang="ko-KR" dirty="0" smtClean="0"/>
                        <a:t>(</a:t>
                      </a:r>
                      <a:r>
                        <a:rPr lang="en-US" altLang="ko-KR" baseline="0" dirty="0" smtClean="0"/>
                        <a:t> &lt; 100 cycles)</a:t>
                      </a:r>
                      <a:endParaRPr lang="ko-KR" alt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26" name="Picture 14" descr="http://www.pcrush.com/productimage.asp?itemno=3025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92896"/>
            <a:ext cx="936104" cy="93610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716963" cy="1143000"/>
          </a:xfrm>
        </p:spPr>
        <p:txBody>
          <a:bodyPr/>
          <a:lstStyle/>
          <a:p>
            <a:r>
              <a:rPr lang="en-US" altLang="ko-KR" dirty="0" smtClean="0"/>
              <a:t>Methodology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124744"/>
            <a:ext cx="8716963" cy="4572000"/>
          </a:xfrm>
        </p:spPr>
        <p:txBody>
          <a:bodyPr/>
          <a:lstStyle/>
          <a:p>
            <a:r>
              <a:rPr lang="en-US" altLang="ko-KR" sz="2400" dirty="0" smtClean="0"/>
              <a:t>Compare estimated and measured speedup</a:t>
            </a:r>
          </a:p>
          <a:p>
            <a:r>
              <a:rPr lang="en-US" altLang="ko-KR" sz="2400" dirty="0" smtClean="0"/>
              <a:t>To show Kismet’s wide applicability, </a:t>
            </a:r>
            <a:br>
              <a:rPr lang="en-US" altLang="ko-KR" sz="2400" dirty="0" smtClean="0"/>
            </a:br>
            <a:r>
              <a:rPr lang="en-US" altLang="ko-KR" sz="2400" dirty="0" smtClean="0"/>
              <a:t>we targeted two very different platforms</a:t>
            </a:r>
          </a:p>
        </p:txBody>
      </p:sp>
      <p:sp>
        <p:nvSpPr>
          <p:cNvPr id="13314" name="AutoShape 2" descr="data:image/jpg;base64,/9j/4AAQSkZJRgABAQAAAQABAAD/2wCEAAkGBhQSERUUExQWFRUWGR0ZGBgYGRgcGRwXGB8cGhccGh8aHCYfGiAjHB0dHy8gIycpLCwtGB4xNTAqNSgrLCkBCQoKDgwOGg8PGiokHCQ0LCwsLCwsNSksLCwsLywsKSwsLCwsLCwsLCksKSwsLCwsLCwsLCwsLCwsLCwsLCwpLP/AABEIAKAAoAMBIgACEQEDEQH/xAAaAAACAwEBAAAAAAAAAAAAAAADBAECBQYA/8QAQhAAAQIEAwQHBQYEBQUBAAAAAQIRAAMhMQQSQQVRYYETIjJxkaHwI0KxwdEGFBVScuEzgpLxJFNiY9JUc5OisjT/xAAYAQADAQEAAAAAAAAAAAAAAAABAgMEAP/EACURAAICAgICAgIDAQAAAAAAAAABAhESIQMxQVETYSIyI6HBQv/aAAwDAQACEQMRAD8A6DG4mWmWhKES0KRKTXIl+yDUZdbxjq2zMILplkB7y0aEDdHtpJ9qGIbopVHLVSN/xNYzMRMW7JeobQ3/AHHlE4rI0pRhFWjQ/HZgS+SU4r/DRpygX41NnDKpMsgMWVKQa14NGScVOBy0uBYfH1eDyMYQAVXrTKOVYOgSVK0kXx2ykTZapapUpINXTKSCDdwRW+nfCGB2BKAlpCQVSiSFgMonMC5Y1Y74bO0VnUUBHZAiPvKkoKklOcAAdWrE+cd14Bt0bv4rNDlkda7S0B++jmBL2rNAJIT/AONHf+WOfO2MRdxe+UcOEFwm05pPXUwY1yi9rUgV9FnxtK9DMzaIVmKpUpyf8qXrX8vn8Yfl7ZXkSoFIyAgHIgMmgYUoGaMaftBQoktQe6KtV+Eew+KWHSVAJLAht1NNeMGn6IqWrNmT9opyqJml20y/RoFM2zOUVOslixoiw4lPGOeGMmoUQhrn3d1qtFFbUnl6jX3QPlAp+iy45fRvS9qzDRx4I/4+mhgbYnAUIb9Ke/8ALGErFFNQa78oYH56xT8QmO+bXcNH+sMo34Jxf0b077QT0pJcFm91GtPyxMn7SzmfvYsingn5xiYvaEwBJSoF7snUWpCx2jNA5flEK69FVFtXR0k/7Rzk1OWr3Sh//mF1bYmkWQaCpQg8+zGUrFrIZZq9Aw51iJeNWWSDQWDCzPflBVVYjW6cUaqftNOSGGQVq0tAvyguIUjEylonoSsqlqIWAApBAdwQKNcgnSsJSZIIZQ6ySA7i+uvp43Zmz0hSA1FAgh3BBygvXcTHPStCZRlcXGgO3y04VP8ADQN9kjfCU3E9GKMbs76vu9Uh/FyXnF6kJTXfTypGXiAxYtTiLawtVQactejy9srCurlYO2twHvx+cW6UrCVKvlApwDeMFw8wJLkAgCoL1oW40fyiuKxOYkgBIKU0BJbffuJi8YLqg5trEpLlX7wBEBWVyKNqbXiUC/6h8BBUntP6r4Q0vRJakI/iKmunsH5ecFRiyrMC2hoPXOKknfVjV/C0MYnFpyZAkAgpdQJrcG9KuD/LE7H+SXVgGqPDlEzEeuYijEqpXreTQRGg7/jDXWib/ZMUn41QKg6fDifOKHaSnum404DyhjEKqahuXGC4TFpRVSAsOGBJGoJtvDjnCdFvklHpi6g78/jEhHV5RUrdna5+EEl0Y65YdSolK2rA4jEFADNU69+kBG1V7033Q/NHVFga7hrxiklnBpxG/eIFr0XXK4ICJ5mJGbR7DeQYBNBBasaOLxgWRlQEAA0BJ1Na8KcoRyuzvVm84rFJqzspTdhcFM61X0Br3Rt7OQOmSadk/FHD1yjBkSsygOfCm+vqsdFspI6ZG/Kdz3T8n84yTeMqRzVrIZnlppcgkoTVzWm81jD2otXSdRANBr4jfGzPpMvTo0afGOd2ri3mdWYpIIFAmnxgK8lR0EqGJOKmBQ9mCzuDUGmvi/KCqxaiVK6JLqQl0VZIs4q7631hJM05m6U2OnAceMPSpLpScynNCW0FgfHyism0QbQFc+bnUcmV1uwsHqwfQWiZZmFKurV6Cm8vF8hFelUXt1Tf5Vi6CyD7VenunqmrsbF4W9ArYqOl/KTTfB5uLWUZVS0pAy9YO5ZxWrVd+QiT2m6VfaCbDU2vE4ZIUarUqijYaMRr6eJLkdj4eRbE4mYWaSlDKPZ1cJDFydz8zA5UyYVJdPeeD/SGJ0lmHTLFj2D3E/tFcP2x7VelMpqzZh5Xiivz2LS7QrOE0FTJpyrUtaC4faEyWonoULqminNiDvF2aPTZt/ar7RDN3UvpC8yZ/ur/AKR9Ym57KYBU4taRlEpK3zDMXzAkNSulxSF0T5rdk9k7uENYjD1cTFoH6TUtU074W6MgfxlHq/l9ejFLd7BSa0GnGZkQctXU9qVDQNOImhuo7HWxbfBcXMZCB0q3D1ymrkNfd84WM7/eVfcPrCSlTDSY7N2gpRC+hQCAQEB8pvU1dw/kIUxGKWpeYS8lmCbBgz1JNYJKGaWo51EvRTWGuvp4p92U7dKqlLGjRSEjlimW2dOV0tU0Y1JEdHsn+MkMOyruun6fDfHP7OQUzASskN2WLePhHRbLPtk/pVp+k8v3iPM/5DS6+PRM2WxRUn2SLPu0fjHO41EpKgJju16200jcweJVMkyJigHXISSLC5GpjOx+EClFyRowIaKRrInDUbAo+75jRXCmrJh8y0+5Ztd9z5wvh9npK2KyHer0FNeqdwHqh8SEoLJVmYAuDQ5uQs7codr8rM134BdE47q31c8IlvZLzPk6rhwaklmDPFpartpS/wC0ERLSZa3B92r1uaW9PArTSOV5KxcGRn4dINKO5bgzO5iqRLKeoC/WZx3Zn8oklOcKdQGdKzUO4csGT4QabhpaJYUFuSaJzBxmcqfqCzAfzC8Z/icXbf8AZofKmqQnPkN35aVGrcInDoIWAlwXGoFSRvHGIEwbrdW+7lB5ZGcOM1RR+I4RpUlZnldUJzRKzF3zZ1aa08oGBhy1FWOmjl4axMlLkdZwokVAFbhsvDfFsBs6WtgqbkajlQY5lV9zQF+UZpcT7v8As0rljSQvNkO50emlKtAxLYHuIv8AtBFLD0F+PPdEoLjg2/u4RW1ojTSsrtDLlT0jkVy6sHD2FNITBkPZXa/LpGljMOlSEkuKl2IrUVqmEpeCSVVUWJ3inE9SwhZ8bk7HjNRjQaQhBSMj3Lvv08osmWy+e/dBJ+Fly2Shed3LgvqadkNZ+cUTNc0h4KkRmsnaKoBKgAd27Qho6HZD9Mn9KtXPu8PVYwk9obzv5euUb2yP46f0qp/T65QnN+6NPGv4rIlSky5UgBiBJQA9ab6W3xj4vFozdYgUt64x020pYE3L+VISWA90kUHcPTxzm00pCgBKUth2gnvpBi6mGO4l5WLlFbGZlBdzdqbm3t4xZYlOppvVypyqY9Y1o1xcjlC6Kk+wV/SdwgipB6N+hUzJGXKaM9fW+KSk14MtL2W+9SgpYCswzFlWdqJLcaUi0vFp6OZ1rM5vclqGAdHU/wCHWGOqTu9HlDOHlHo1ewXVmGU9aptvYVhVrYUti5nhSu0zKAZwK1YMzb4JikSjLSUzCpb9lqAe9powHOCdEcz/AHdb5geypqE1drcYGMEpTASVpu5KSN3x84XMfEFiFSpbETRMuWykNRLGu8uG4RWVi0Z0sdRvuSDHlyDT/Dr09033d/CPSJXWDSF0KS4SaPV+4VrHKrsVopicYMyhmusjQFxxZzBMEZCqTJ2QXe7h2JoNA/hFpsoklsPMPWJcJVXj3HfAVyVN/wDmmWPuK8LQHMdRVEykyspKpoQQ5ykEkjL1ailVUgAxstmdmSR8IPMwaheQtVHok66coWKP9hdf9N318o7TZzWtMNiMcnIg5qEq0d2KXvC8rFy3DrZz4eUNz5R6NH+HmGqqZS4qPB4X6I/9NMv+Q/SGcjsU0HWmSFdWc6PeWUmhrRr1p48IBOxMtKmSsLSG6wo9K33GLDDKyE9CpgeyUly57vTQspP+wrwPd5wU70BR32GlzklYALlrB+HrwjoNhzAZ6eAU9P0+vCOd2agGYBkUKdpqd0dHsTDgYpJc1SpuQT6/tCc1PkNVVxUjQ2ytsXMYH+oDU+m7o5XakozV500DMAa2eOi2+33xYLc3GpOnq8c3tPCEq6rgNRlMBeHj+9k4/qEGzJuZVrHT/SmCGQpCQktmCAzcfhSFJeDWVFgrX3+A48DDvRqQkBVCEh3L3gtPIzNKtARMJJqe0NTZu+CvmQpIdyadajOdIqm54qHfaDGSVS1M1wSAz3VroI5rTFT2hMYJbu4u9tBfWLy8KuWCpTUBH9TNCisMsEO9n7Y5a+UNScDMSCSDlpdQIrbWsZlCad/4apSjTR6ZiFPcgd55UePSJjEO+rsoij0ESskmrX0bwgkpLkM19Wa4aNWrMrbqjPnYNZJZmcnkbRU7LmmlN1tTE4vBrdRrf84F7Ue3DSKStnTVNlCjUe/y3+njK4SNanFJDs2aqoFNCxItz4NAiokF3NDrB3IoWufnFU207J3cIuukQugOPllYTlJpdy/vBte+F07NmHd2vWsObRwilJQzEVsQPeq5ep+EIpwaiWq7v2x9YnyRk5aKRlHHY1Lw6kIZTVJI5U0O+JSslVbE7zz+XhFpeGWhLKDGpDkHWJK+s/GKQTpWQn3aL4OcAsO/jT9439kn26LvlW3AsPXI745sJci3oj14RvbGpPR+lfACg3erQnMlmma4X8TDfaRbYxdWjJxCyVGm8+qxrfaN/vUztcvW+MHEoKjm6QIe4LO+8+t0MnTBHapDsnPndL5mLNe1W5P5xTES5iirOFFYQnNStN/JoTRLUFOJ7M7V4eOvnBCteU+2L5Q63NeD6/tFMkmZ8Wg/QMVA0IWAQbgi4rq7xeWeovl8TxG+M8yiVEmcCSpybknU8e+DSJPs1vNFSK0oyjHfYKbewajufsncNIaxXTZOtm6N0ZXt72VuWZucIHDECk4dk7vpBMy7GaVjqsmrUsW4OfEwjkn2HFroMcKoHrJUgZzcNYAkB9ainGJkp6ybX0t2huhOcFq7U8qZRuXqQHvwA8BHsNJOZHtRQ8K9YRyp7R0k/Ixi6qVd+Ta6uYLglTwT0OfM6Xy1sRl/9mhDE4brKPSgVJalHJpaKjOkkpxBBcWLWYi0c2vIcX4GpUhRYhKiATUBwGS5tuFYqhDC/uHdwgJWuwnFALhnLFwXPMQBEggH2o7J3cI5U3oZ3WzUxH8NA0dVm3jeYXlAuGe9GIvpET8P7KW80UK60q5HwhcSCLTgILmBwbNHFpnKUBNCypqAiuVyedX84WVJKVAKoaUVTRxFFTlmpnEq/O56o3Pxr4wvNzKOZU4KJ1NSzUvWkNGV6QVB3sbQDmHrdG9sUnpk7sqtOAjmsHLJmA5waW+cb+w5h+8sbBJ77J+cQ5t8hqrHioa+0QzYlbDMClJFaEGx83jn9pyQgtkdhvVrXQx0G2ktOcEHNLSS7FqNztccd8c/icSoVIelSaQ97TIw7oWExLn2Y1/NuHH1SG0TEGWAUJZnbra0u/pzAfxRWY9VFj8E2g5xGcAlh1UhhwdorJMnOK8FQmW56ie1vVu7+fKCBSEoV7NBDgGqnNaUB37oohNT3jdHgWBIuDR2a5udIErxZJO3Qqqehv4Keyf8zh/qg2FxaApREpIoPz/8op+IKbso7B17oIMaVZgQkdm3CM0cr6KtRrsooynbokdrevQd8WwyUOn2aL0dSgxBvfnWKzAHDb9w3V0iSkZhXXQA0caRqSIX4FMTiEZlPKSTvddS5c3gMyeivsU3H5/+UHn4sgqASk0apqznzj34kQewi6de6MrlI0pR9jM9ctRcoSSKDti3OBokyyAyE23n6+mi6mL73J+Meljq/wBvpFtknKiMctCUIHRpI6zAKUWch3YvXjuhLpkf5QvvXb+qG8VNypS1XJcKo1aNv/aFxjz+RF98Tm3lSLQimthZExJlqGQBzbracXppFegQ5GUX3qsbQWXiMybAM9uJcx5QZet/7RfjXsjOWMtdFtnSU9ICAAWu5+FjG5gKYgf9tflljmBOKVpyuagcAC1eXCOk2WvNPSKdlQt+kfTy3RDlj/Ia1L8Njm1l+1DVPRpe3l63RiYrtVCSN5Z25gxq46bmWC4rKlnfcHWMjErKjS+9vK8GCtWSk1F7LyCgK6yApOtgTQtVqXHe0RicQlRJQnIlgwo431YPV4pKm5VAmXnFXBYPSmjhqeEScWnMpXQuFJACHPVLM761DtxjRFoVb6Ky37usIOmygW0+P7wmvGkqJCCBmJCbsk2G8sCzxIxBKV9U6ab1Q0urDhbsgp3pSCP9KeWkMz50vJlTLZfVdVGN3alHJT4QiMSR7nkIZONSpISJQSoMSt3dnBBFqkg/ywgjhL0CJJV/N5NBJSmy99/5opiMcktkkmWxL1d6JAvaoJ/m4QNOKLpGXX5w32BwbrRbFpGdXVSxJqyeOpguDVKRWZLCw4swNwS/V3OITnTyFK6nvHQbzBcLtNKT15HSCjB2atbA3FOcI9nOEj3Scu6Cy1eLWgUvFoSkgys5qygWajCjVY1gSMUa9U2IsL0hlG3o7BtdDk9ihNASCq4fXjC0mWlwcobUMOelDA5uIJSg5TdWgNjA0400dBIuaXgJX2O+OXgexWJlkjo0ZBqCQaua2GjeHgmVkkcvnDEzGIUoKEjKkAuhycxrV7i4/p4wOZPZQUmWpAYU7VgxNd5rFMoxj9lYR3+SPYMusW0of7RuYCc2IRwCqvrS9Kf33RkbOBCjcb3H798aOFmDp0b2PfpGV/lyWCT1iaM5ftLFujRVnP07+cZasLMT1goa6V3A29PG/Mk9IHSUEqSA7gi10lyGY6QtM2ZMCVZykAuA5a5f5WhE8dE1KM9vow8s41zp9cG9NC0wqCmzDOSHOmraRrnZi/dMtR/7ifnHj9nZ7g5Uv+tMWWIbX/MjNVgp29Ap36ftF8LJmFBGZAJZuRcvSNOdsDEZS6QKF+sKDWF9k7LJS6JqJgJYlKszK3ODfug/j5Gcpexf8NnH3kd3oRMvZM0nrqSRuF/hGodnLTdSWs9YtLwC1EALRwr9Kx1RFfI+rRzK5c3NkcPQcLd0Gl4GdmclLDKTayq2bgY6L8Ans7eRqPCKzdgziC9CWBorlpHM75JPyc6vCzVklKkgVIfc50a7QshExTstPrlG8n7LzkHM/LKpvVYxpuHSZ2ROIl9I9UZq0uO/heFpHfLL2ixwEz3CG4kVNYocBOt1bij/AD5RsYPZUzKGKC+5zq8Nyvs/PI3jeAWe26Ougx5XVWjFmYSZlSMyHBL7qnqt5wucJOZwpB7j+0b2J+zc5QItxZX0gcr7NzkpYue9KvpAodTfsxRgpvacFQNDRtP3gSZk1wM4d2fTdujoPwKcz0HJX0hVewpgAVmS+56176V+UCvZ2fuQt99KEkrU5OjBno+nDyiNmEmakmhNuDVgo2FNuEgteqdN1Y09nbNPaWUIyJJuHcNrbf4w19JCNQinK7Z//9k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16" name="AutoShape 4" descr="data:image/jpg;base64,/9j/4AAQSkZJRgABAQAAAQABAAD/2wCEAAkGBhQSERUUExQWFRUWGR0ZGBgYGRgcGRwXGB8cGhccGh8aHCYfGiAjHB0dHy8gIycpLCwtGB4xNTAqNSgrLCkBCQoKDgwOGg8PGiokHCQ0LCwsLCwsNSksLCwsLywsKSwsLCwsLCwsLCksKSwsLCwsLCwsLCwsLCwsLCwsLCwpLP/AABEIAKAAoAMBIgACEQEDEQH/xAAaAAACAwEBAAAAAAAAAAAAAAADBAECBQYA/8QAQhAAAQIEAwQHBQYEBQUBAAAAAQIRAAMhMQQSQQVRYYETIjJxkaHwI0KxwdEGFBVScuEzgpLxJFNiY9JUc5OisjT/xAAYAQADAQEAAAAAAAAAAAAAAAABAgMEAP/EACURAAICAgICAgIDAQAAAAAAAAABAhESIQMxQVETYSIyI6HBQv/aAAwDAQACEQMRAD8A6DG4mWmWhKES0KRKTXIl+yDUZdbxjq2zMILplkB7y0aEDdHtpJ9qGIbopVHLVSN/xNYzMRMW7JeobQ3/AHHlE4rI0pRhFWjQ/HZgS+SU4r/DRpygX41NnDKpMsgMWVKQa14NGScVOBy0uBYfH1eDyMYQAVXrTKOVYOgSVK0kXx2ykTZapapUpINXTKSCDdwRW+nfCGB2BKAlpCQVSiSFgMonMC5Y1Y74bO0VnUUBHZAiPvKkoKklOcAAdWrE+cd14Bt0bv4rNDlkda7S0B++jmBL2rNAJIT/AONHf+WOfO2MRdxe+UcOEFwm05pPXUwY1yi9rUgV9FnxtK9DMzaIVmKpUpyf8qXrX8vn8Yfl7ZXkSoFIyAgHIgMmgYUoGaMaftBQoktQe6KtV+Eew+KWHSVAJLAht1NNeMGn6IqWrNmT9opyqJml20y/RoFM2zOUVOslixoiw4lPGOeGMmoUQhrn3d1qtFFbUnl6jX3QPlAp+iy45fRvS9qzDRx4I/4+mhgbYnAUIb9Ke/8ALGErFFNQa78oYH56xT8QmO+bXcNH+sMo34Jxf0b077QT0pJcFm91GtPyxMn7SzmfvYsingn5xiYvaEwBJSoF7snUWpCx2jNA5flEK69FVFtXR0k/7Rzk1OWr3Sh//mF1bYmkWQaCpQg8+zGUrFrIZZq9Aw51iJeNWWSDQWDCzPflBVVYjW6cUaqftNOSGGQVq0tAvyguIUjEylonoSsqlqIWAApBAdwQKNcgnSsJSZIIZQ6ySA7i+uvp43Zmz0hSA1FAgh3BBygvXcTHPStCZRlcXGgO3y04VP8ADQN9kjfCU3E9GKMbs76vu9Uh/FyXnF6kJTXfTypGXiAxYtTiLawtVQactejy9srCurlYO2twHvx+cW6UrCVKvlApwDeMFw8wJLkAgCoL1oW40fyiuKxOYkgBIKU0BJbffuJi8YLqg5trEpLlX7wBEBWVyKNqbXiUC/6h8BBUntP6r4Q0vRJakI/iKmunsH5ecFRiyrMC2hoPXOKknfVjV/C0MYnFpyZAkAgpdQJrcG9KuD/LE7H+SXVgGqPDlEzEeuYijEqpXreTQRGg7/jDXWib/ZMUn41QKg6fDifOKHaSnum404DyhjEKqahuXGC4TFpRVSAsOGBJGoJtvDjnCdFvklHpi6g78/jEhHV5RUrdna5+EEl0Y65YdSolK2rA4jEFADNU69+kBG1V7033Q/NHVFga7hrxiklnBpxG/eIFr0XXK4ICJ5mJGbR7DeQYBNBBasaOLxgWRlQEAA0BJ1Na8KcoRyuzvVm84rFJqzspTdhcFM61X0Br3Rt7OQOmSadk/FHD1yjBkSsygOfCm+vqsdFspI6ZG/Kdz3T8n84yTeMqRzVrIZnlppcgkoTVzWm81jD2otXSdRANBr4jfGzPpMvTo0afGOd2ri3mdWYpIIFAmnxgK8lR0EqGJOKmBQ9mCzuDUGmvi/KCqxaiVK6JLqQl0VZIs4q7631hJM05m6U2OnAceMPSpLpScynNCW0FgfHyism0QbQFc+bnUcmV1uwsHqwfQWiZZmFKurV6Cm8vF8hFelUXt1Tf5Vi6CyD7VenunqmrsbF4W9ArYqOl/KTTfB5uLWUZVS0pAy9YO5ZxWrVd+QiT2m6VfaCbDU2vE4ZIUarUqijYaMRr6eJLkdj4eRbE4mYWaSlDKPZ1cJDFydz8zA5UyYVJdPeeD/SGJ0lmHTLFj2D3E/tFcP2x7VelMpqzZh5Xiivz2LS7QrOE0FTJpyrUtaC4faEyWonoULqminNiDvF2aPTZt/ar7RDN3UvpC8yZ/ur/AKR9Ym57KYBU4taRlEpK3zDMXzAkNSulxSF0T5rdk9k7uENYjD1cTFoH6TUtU074W6MgfxlHq/l9ejFLd7BSa0GnGZkQctXU9qVDQNOImhuo7HWxbfBcXMZCB0q3D1ymrkNfd84WM7/eVfcPrCSlTDSY7N2gpRC+hQCAQEB8pvU1dw/kIUxGKWpeYS8lmCbBgz1JNYJKGaWo51EvRTWGuvp4p92U7dKqlLGjRSEjlimW2dOV0tU0Y1JEdHsn+MkMOyruun6fDfHP7OQUzASskN2WLePhHRbLPtk/pVp+k8v3iPM/5DS6+PRM2WxRUn2SLPu0fjHO41EpKgJju16200jcweJVMkyJigHXISSLC5GpjOx+EClFyRowIaKRrInDUbAo+75jRXCmrJh8y0+5Ztd9z5wvh9npK2KyHer0FNeqdwHqh8SEoLJVmYAuDQ5uQs7codr8rM134BdE47q31c8IlvZLzPk6rhwaklmDPFpartpS/wC0ERLSZa3B92r1uaW9PArTSOV5KxcGRn4dINKO5bgzO5iqRLKeoC/WZx3Zn8oklOcKdQGdKzUO4csGT4QabhpaJYUFuSaJzBxmcqfqCzAfzC8Z/icXbf8AZofKmqQnPkN35aVGrcInDoIWAlwXGoFSRvHGIEwbrdW+7lB5ZGcOM1RR+I4RpUlZnldUJzRKzF3zZ1aa08oGBhy1FWOmjl4axMlLkdZwokVAFbhsvDfFsBs6WtgqbkajlQY5lV9zQF+UZpcT7v8As0rljSQvNkO50emlKtAxLYHuIv8AtBFLD0F+PPdEoLjg2/u4RW1ojTSsrtDLlT0jkVy6sHD2FNITBkPZXa/LpGljMOlSEkuKl2IrUVqmEpeCSVVUWJ3inE9SwhZ8bk7HjNRjQaQhBSMj3Lvv08osmWy+e/dBJ+Fly2Shed3LgvqadkNZ+cUTNc0h4KkRmsnaKoBKgAd27Qho6HZD9Mn9KtXPu8PVYwk9obzv5euUb2yP46f0qp/T65QnN+6NPGv4rIlSky5UgBiBJQA9ab6W3xj4vFozdYgUt64x020pYE3L+VISWA90kUHcPTxzm00pCgBKUth2gnvpBi6mGO4l5WLlFbGZlBdzdqbm3t4xZYlOppvVypyqY9Y1o1xcjlC6Kk+wV/SdwgipB6N+hUzJGXKaM9fW+KSk14MtL2W+9SgpYCswzFlWdqJLcaUi0vFp6OZ1rM5vclqGAdHU/wCHWGOqTu9HlDOHlHo1ewXVmGU9aptvYVhVrYUti5nhSu0zKAZwK1YMzb4JikSjLSUzCpb9lqAe9powHOCdEcz/AHdb5geypqE1drcYGMEpTASVpu5KSN3x84XMfEFiFSpbETRMuWykNRLGu8uG4RWVi0Z0sdRvuSDHlyDT/Dr09033d/CPSJXWDSF0KS4SaPV+4VrHKrsVopicYMyhmusjQFxxZzBMEZCqTJ2QXe7h2JoNA/hFpsoklsPMPWJcJVXj3HfAVyVN/wDmmWPuK8LQHMdRVEykyspKpoQQ5ykEkjL1ailVUgAxstmdmSR8IPMwaheQtVHok66coWKP9hdf9N318o7TZzWtMNiMcnIg5qEq0d2KXvC8rFy3DrZz4eUNz5R6NH+HmGqqZS4qPB4X6I/9NMv+Q/SGcjsU0HWmSFdWc6PeWUmhrRr1p48IBOxMtKmSsLSG6wo9K33GLDDKyE9CpgeyUly57vTQspP+wrwPd5wU70BR32GlzklYALlrB+HrwjoNhzAZ6eAU9P0+vCOd2agGYBkUKdpqd0dHsTDgYpJc1SpuQT6/tCc1PkNVVxUjQ2ytsXMYH+oDU+m7o5XakozV500DMAa2eOi2+33xYLc3GpOnq8c3tPCEq6rgNRlMBeHj+9k4/qEGzJuZVrHT/SmCGQpCQktmCAzcfhSFJeDWVFgrX3+A48DDvRqQkBVCEh3L3gtPIzNKtARMJJqe0NTZu+CvmQpIdyadajOdIqm54qHfaDGSVS1M1wSAz3VroI5rTFT2hMYJbu4u9tBfWLy8KuWCpTUBH9TNCisMsEO9n7Y5a+UNScDMSCSDlpdQIrbWsZlCad/4apSjTR6ZiFPcgd55UePSJjEO+rsoij0ESskmrX0bwgkpLkM19Wa4aNWrMrbqjPnYNZJZmcnkbRU7LmmlN1tTE4vBrdRrf84F7Ue3DSKStnTVNlCjUe/y3+njK4SNanFJDs2aqoFNCxItz4NAiokF3NDrB3IoWufnFU207J3cIuukQugOPllYTlJpdy/vBte+F07NmHd2vWsObRwilJQzEVsQPeq5ep+EIpwaiWq7v2x9YnyRk5aKRlHHY1Lw6kIZTVJI5U0O+JSslVbE7zz+XhFpeGWhLKDGpDkHWJK+s/GKQTpWQn3aL4OcAsO/jT9439kn26LvlW3AsPXI745sJci3oj14RvbGpPR+lfACg3erQnMlmma4X8TDfaRbYxdWjJxCyVGm8+qxrfaN/vUztcvW+MHEoKjm6QIe4LO+8+t0MnTBHapDsnPndL5mLNe1W5P5xTES5iirOFFYQnNStN/JoTRLUFOJ7M7V4eOvnBCteU+2L5Q63NeD6/tFMkmZ8Wg/QMVA0IWAQbgi4rq7xeWeovl8TxG+M8yiVEmcCSpybknU8e+DSJPs1vNFSK0oyjHfYKbewajufsncNIaxXTZOtm6N0ZXt72VuWZucIHDECk4dk7vpBMy7GaVjqsmrUsW4OfEwjkn2HFroMcKoHrJUgZzcNYAkB9ainGJkp6ybX0t2huhOcFq7U8qZRuXqQHvwA8BHsNJOZHtRQ8K9YRyp7R0k/Ixi6qVd+Ta6uYLglTwT0OfM6Xy1sRl/9mhDE4brKPSgVJalHJpaKjOkkpxBBcWLWYi0c2vIcX4GpUhRYhKiATUBwGS5tuFYqhDC/uHdwgJWuwnFALhnLFwXPMQBEggH2o7J3cI5U3oZ3WzUxH8NA0dVm3jeYXlAuGe9GIvpET8P7KW80UK60q5HwhcSCLTgILmBwbNHFpnKUBNCypqAiuVyedX84WVJKVAKoaUVTRxFFTlmpnEq/O56o3Pxr4wvNzKOZU4KJ1NSzUvWkNGV6QVB3sbQDmHrdG9sUnpk7sqtOAjmsHLJmA5waW+cb+w5h+8sbBJ77J+cQ5t8hqrHioa+0QzYlbDMClJFaEGx83jn9pyQgtkdhvVrXQx0G2ktOcEHNLSS7FqNztccd8c/icSoVIelSaQ97TIw7oWExLn2Y1/NuHH1SG0TEGWAUJZnbra0u/pzAfxRWY9VFj8E2g5xGcAlh1UhhwdorJMnOK8FQmW56ie1vVu7+fKCBSEoV7NBDgGqnNaUB37oohNT3jdHgWBIuDR2a5udIErxZJO3Qqqehv4Keyf8zh/qg2FxaApREpIoPz/8op+IKbso7B17oIMaVZgQkdm3CM0cr6KtRrsooynbokdrevQd8WwyUOn2aL0dSgxBvfnWKzAHDb9w3V0iSkZhXXQA0caRqSIX4FMTiEZlPKSTvddS5c3gMyeivsU3H5/+UHn4sgqASk0apqznzj34kQewi6de6MrlI0pR9jM9ctRcoSSKDti3OBokyyAyE23n6+mi6mL73J+Meljq/wBvpFtknKiMctCUIHRpI6zAKUWch3YvXjuhLpkf5QvvXb+qG8VNypS1XJcKo1aNv/aFxjz+RF98Tm3lSLQimthZExJlqGQBzbracXppFegQ5GUX3qsbQWXiMybAM9uJcx5QZet/7RfjXsjOWMtdFtnSU9ICAAWu5+FjG5gKYgf9tflljmBOKVpyuagcAC1eXCOk2WvNPSKdlQt+kfTy3RDlj/Ia1L8Njm1l+1DVPRpe3l63RiYrtVCSN5Z25gxq46bmWC4rKlnfcHWMjErKjS+9vK8GCtWSk1F7LyCgK6yApOtgTQtVqXHe0RicQlRJQnIlgwo431YPV4pKm5VAmXnFXBYPSmjhqeEScWnMpXQuFJACHPVLM761DtxjRFoVb6Ky37usIOmygW0+P7wmvGkqJCCBmJCbsk2G8sCzxIxBKV9U6ab1Q0urDhbsgp3pSCP9KeWkMz50vJlTLZfVdVGN3alHJT4QiMSR7nkIZONSpISJQSoMSt3dnBBFqkg/ywgjhL0CJJV/N5NBJSmy99/5opiMcktkkmWxL1d6JAvaoJ/m4QNOKLpGXX5w32BwbrRbFpGdXVSxJqyeOpguDVKRWZLCw4swNwS/V3OITnTyFK6nvHQbzBcLtNKT15HSCjB2atbA3FOcI9nOEj3Scu6Cy1eLWgUvFoSkgys5qygWajCjVY1gSMUa9U2IsL0hlG3o7BtdDk9ihNASCq4fXjC0mWlwcobUMOelDA5uIJSg5TdWgNjA0400dBIuaXgJX2O+OXgexWJlkjo0ZBqCQaua2GjeHgmVkkcvnDEzGIUoKEjKkAuhycxrV7i4/p4wOZPZQUmWpAYU7VgxNd5rFMoxj9lYR3+SPYMusW0of7RuYCc2IRwCqvrS9Kf33RkbOBCjcb3H798aOFmDp0b2PfpGV/lyWCT1iaM5ftLFujRVnP07+cZasLMT1goa6V3A29PG/Mk9IHSUEqSA7gi10lyGY6QtM2ZMCVZykAuA5a5f5WhE8dE1KM9vow8s41zp9cG9NC0wqCmzDOSHOmraRrnZi/dMtR/7ifnHj9nZ7g5Uv+tMWWIbX/MjNVgp29Ap36ftF8LJmFBGZAJZuRcvSNOdsDEZS6QKF+sKDWF9k7LJS6JqJgJYlKszK3ODfug/j5Gcpexf8NnH3kd3oRMvZM0nrqSRuF/hGodnLTdSWs9YtLwC1EALRwr9Kx1RFfI+rRzK5c3NkcPQcLd0Gl4GdmclLDKTayq2bgY6L8Ans7eRqPCKzdgziC9CWBorlpHM75JPyc6vCzVklKkgVIfc50a7QshExTstPrlG8n7LzkHM/LKpvVYxpuHSZ2ROIl9I9UZq0uO/heFpHfLL2ixwEz3CG4kVNYocBOt1bij/AD5RsYPZUzKGKC+5zq8Nyvs/PI3jeAWe26Ougx5XVWjFmYSZlSMyHBL7qnqt5wucJOZwpB7j+0b2J+zc5QItxZX0gcr7NzkpYue9KvpAodTfsxRgpvacFQNDRtP3gSZk1wM4d2fTdujoPwKcz0HJX0hVewpgAVmS+56176V+UCvZ2fuQt99KEkrU5OjBno+nDyiNmEmakmhNuDVgo2FNuEgteqdN1Y09nbNPaWUIyJJuHcNrbf4w19JCNQinK7Z//9k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318" name="Picture 6" descr="http://people.csail.mit.edu/wentzlaf/images/raw_die_photo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492896"/>
            <a:ext cx="936104" cy="936104"/>
          </a:xfrm>
          <a:prstGeom prst="rect">
            <a:avLst/>
          </a:prstGeom>
          <a:noFill/>
        </p:spPr>
      </p:pic>
      <p:sp>
        <p:nvSpPr>
          <p:cNvPr id="13320" name="AutoShape 8" descr="data:image/jpg;base64,/9j/4AAQSkZJRgABAQAAAQABAAD/2wCEAAkGBhQREBUUEhMWFRUUFRUYGBcUGBAUGBUWFBYVFxgVFRYZGyYeFxkmHBkYHzAgIygpLCwsFx4xNTAqNSYrLCkBCQoKDgwOGQ8PGikeHBwsKSkpLCwpKSkpLCkpKSkpLCkpKSkpKSksLCwpKSksKSwsKSwsLCkpKSksKSkpKSwpLP/AABEIALQA8AMBIgACEQEDEQH/xAAbAAEAAQUBAAAAAAAAAAAAAAAABQECAwYHBP/EAEwQAAIBAgQBCAUJAwgJBQAAAAECAwARBBIhMTIFBhMiQVFhkVJxgaGxBxQjM0JTcpLRQ2LBFWNzgrLC4fAWJDREVIOToqMXs8PS8f/EABkBAQADAQEAAAAAAAAAAAAAAAABAgMEBf/EACURAQEAAgICAgIDAAMAAAAAAAABAhEDEiExBEEyURMiYRRCkf/aAAwDAQACEQMRAD8A7jSlKBSlKBSlKBSlKBSlKBSlKBSlKBSlKBSlKBSlKBSlKBSlKBSlKBSlKBSlKBSlKBSlKBSlKBSlKBSlKBSlKBSlKBSlKBSqUvQVpVKUFaVSlBWlKUClKUClKUClKUClKoaC15gNyB6yBVhxaekvmK598qFxLCR2oR5N/jXg5p81PnK9LKSI72UDQuRvr2KO+srnd60p2u9R0846P01/Mv61T+UI/vE/Mv61ApzRw3ZAunaS/wAS1G5q4Ufsov8Av/Wp3kvqp08pxfep+ZP1q08rQ/ex/nT9agf9GcL93F5NVjc3cMPsQ/kY07ZGq2D+WYPvo/zp+tWnlyD76P8AOn61rzchYb0Yv+mawtyNhv5oeqKm8jVbN/L+H+/j/OtW/wCkWG+/j/Mtas/JWGHanshBrE3J+GH2x/0BTtkarbTzlw3/ABEf5lq3/SfC/wDER/mFae+Dw/3lv+QtQfK+AjvbMCCbKQoSx7ARbQ+FR2yRZk6lg+WoZmyxyo7AXspubd9e29cg5hsYuUVU/aV19YIuPePdXW5pgiljsoJPqAuatjlv2jG37aDyxy3iTi5eilKxJmWy9GxzRoCeqxvYkgE+NXjlrFqSOmvqR14GN7OqbpftLeVROGlDAFiOsc7AnDnjYyto4BHVRe3trOkJUXyagX0jO6oWOsUm/SSDs7K8zLmz34rXHCaSkXO7EgjXDtci2bpY+ItYm4HYpb2ivRDz0mIBOHRtAepMh0KdJse5dahnewIDFdGUXfEp2Jh1NnQjcufZVTaS4uCGJA1wkmkkixjcKeBG86mc/J+y4xsY56EceEnW175Qr2sAx2PcQfbWQc+sOOMSpvfPGwta1/iK1pcPf7HHbaKQfXSXOsT/AHaDzqoxN7AvbPl/azp9dJ0h0kUjgQdvaK0nyM1bi2yLnnhG/bqPxBl+Ir3RcuQNwzRn+so+NaKjGTS5bPl7cJLrPLnJ1APAg9VWPglbUxLdxfWBhYzy2XWNtwi38L1pPk37h1ro6TqdmB9RBq+9ctkw0OpCxrcSFbPPFvIEj0ZfxN461nWMrmMck4A6Yjo8RG/ViAA3Nzdz7RVp8n/Earpd6reufrNiUNvnM4s4U5olcC0edzcb22ry4jnli4cvXWQMisbxMmXNspvbUjWrznxqLue3Sr0rzcnys0SM9sxVSbbXIua9NdCShpSg0D5VY9IG8XH9k1L82ZQMDCRsIifaCb++vF8qMV8PGe6S3mp/Sqc1XzcmgdyzL5FiKxv5VTD862OZzYA9wv6zXmY1UzZlVvSRT5gV4OW8a0OGmlTijidl9YGh8bb+ynut3pmmVeJlX8TIv9oivFNytAu88I9csP8A9q0jnBi8Lyfg4JHw64vE4gRsWmBcuZADoToNTa1RvOrnFLyY0az8mYNOlBysiROvVIDBjl0YXBt41fqr2b3Nzjwi74vDj/mx/rXil524If73B7HLfAVB4zEcpxYuLCrgcJefVJY44jFlGrMWyXGUbjfa171fLyzjIlxLT4rC4dMLOIHIgd7syIysoVeEhu3uNT1h2e+Tnjgv+JU/hSdvglYTzowp2eRvw4fGH/461jl7nzyjhZIc86yQYhc0U2GuRIL2ICsAQwJAIOtec89ZpxIqYyVmVGNiMu3fp306xhy/InH7l/8ANt2w2LjmTPE4db5SRcFWH2WUgMrdtiBpXmx2GDqVOxFv/wA+Nan8n3K7zNE8jFnk+dQSMTcuIkingLHclbyAE6207K3WZdKzs06Z5QvJmJKYrCynfOqsfEHKf71dP544nJg5LbuAg9bkL7d65ZyhFZCRukpPmb/3q3fnxyoDHhQNn+mIsTcKlxoCDuwrPtrCsrP72IcuD1c1geqLyMBlLLENJU2yo/b21WJQ1mKg3sx6kD6HNO1yjAnqrHVgcqtgxBsQLtiE1VRF9pWHHIxrIqCQ24gTYaYWTR3CD0TwRnzFea3q8Exi5upUAm/zuPWNC51OZfrJB7aO29mzFQQOvh5LmOMRqbSKDxuarHpYkZb5SdMTHo7NM1ypYcCpRMRci7X4Sw6SGTYNiH0kUHcqPZarqqvhrXsm2cKehIN1C4dNYn7yx2qsmIy3yta3SZfpZ02C4dNJFIte/katSDLYsm2S56Ej6tWnfrRP6TDspHPkK3e2Ux3HTSIfo0aZxllW3ER7ajaKukuc1rtl6TL/ALJNwKsCdx4iaq0YjJIW2QsR9FiI9IIwi6oxHGfM1SOMnLmBYfRAkphph1Q08mqkG1zVkaAZQbLmEQNxiodZHMz6qSNgKlMZY5wpA6TRWjBtOw0gjMjHLIvpGkcDOFBDNm6FDdMLKLyMZpNVIO1qxjEGRbBic6nRZopNcTLYDLIAeBaulTiYp9/ILwKdrQx9aJvXVoLHAAJygFkka5jxMJzYiTIvCSOEH31Zjn6QrErXEuJC2EruMkQCaqwuBftrMrKjhcygLIq/WYiHTDx5jo4IHWrJyKplxuGDEt0cRlN3SSzSXbcDe9t+6rYTeUVy9OhothYVdVKrXqqlKUoNV+UeO+Cv3SIfiP41HcwmzYMr3SSD8yqf41Nc/I74CXwynyYVr3ydSfQyjumU+aj9Kxy/JWfmneT2vBCf5tR5aVi5Xiz4eZfShlH/AI2q7k4/QIPRMi/ldqzWzaelcfmFv40b1zjHTQdFyRPi3CQxojsxDNcw3yrYAnVgPKta5W5+4DH4bF4eVJ4TI74iKSRxOFxBsAiqqAxowuO0ampqfkxcXyVyfFI+RDO8LvoMoExvvpfsF9LkVr78woZFB+by4aVEmdsMJo2kdEkhjiYvKLRFjI+4sejuBWzJZzr+VaV2Awk79FNh8Os6kEWljtnyE8NwACRuPOvXyv8AKHgMS3KCSriehxj4aRTGIQ6vClnvnYgAlV9lYE5qcljKhmDBcRilMvTxKXEUamGErsAxLDpNB1Dr1gB5DyVyUkuQOHDSYnKZJmVAIkToUkKDRXkLjP6K9l70Hm5Q58ws2EihhdMLglkyZyskrNLqztayjUCwHjUM/OCOKfPh4rAgh8xN3zbj93wtU7in5JjzhFR8y4g3zYk5HSGLokiOmZGmMmrC5VRe29aS6GR2ZVCgm9lvlW/YLkm1Qxz4cc72y+5r/G8fJnibMvcmNw35cRHiID72SupONP8APtrjfNA9EMRrwxxSj14fEwvf8uauz4rja3pG3mapnp04xEY+K6zDvUN5Aj+7XlxvKnTtANxHBGh0B11Ldo7BUpLF1tftIw8iP1Na8mF2tvsdFPbb4Vy8m+ulM/yjYsLKVUHawv8At04QZNxccbLWc6iwOa1xvBJqqrEp6wB4navJgTYC+guL6TJoWLnVSRwovZXoWc6G+YixPWhk4VaU6OAeJl8q42zM0e4Ay3zAWWePjYQrqhK2yq/ZV5m6S4zXzkgASQyfWyBRpIoP1aGsOXo9bZco9GeLWKMDdSV43v7Oyr2kNjY5sua1mgk+rQRro4BtnYmiF3Qg7qBn7eidfr5D2xN92ndsafOc1wH476CbX/WJbDqyr6CHt7RVskeS5C2y57dSaL6tFiXrRsRxE+XbVxxBF8rZsma1pYpPqYxGnVkAPGxohSWIvclScwcgmKJ/rpBGlmjI+ypsf1o+IC5irBfrmFnxENtoI9HBHfVDAENymiH7ULrph4u1om9NqrBLZlXPsYlIWfX6JTM/VlX0j3799IMxY7jMwRmI/wBmnGXDxBR2AnrGsS4dUKqyqusEZJjxEJGQGZ+shIvf4VT5uWUZlJzLGDmhR9Z5DK/WiIPCB42NWHEgBiGUErM4tLPCbyuIk6rgjYGrIXpOWXquSWjOiTo/WxUtuGQX4RtUxzOiz4zFSa9XLGLhAdOw5OrsBqKjbEt9sqJDuuGnXJhorakWJ61Tvyd4e2EL21lkZtBbt7B2Deuj48/upl+m1UpSvQClKUETzqjzYKYfzZPlrWj/ACey/XL/AEbeWYV0LlZM0Eo743/smuZ8w3tNIvfF/ZcfrWWftT/vG3YXRXHozyD81m/jWVHsQe4g+WtYYt5h/OI35kGtVLVDocz5Zw9+SMZH9zj8UvsYhhXGo8e6q6KxCyBQ6g6OFIKhu+xF67rj4rx8sx92KjkA/pYifiK4I62JHjWzIzUBqgFbNyPzNaRQ8vUU6hdmI7/3R66rllMZusuXlw4p2zukBh4sxt2VJ9HlG1gPCw/Sp7k7lyDDkiOHUGxOhJt410Tmty8MXE5MfVBAGYA3J3HjWd5Mv14Y/wDIy3u46jlvNcZ8Qyfe4fEoPW0LkDzUV2bCYoSRRvcXkiif80ak++tM51cixYLlXAyxqEWZ0LoLWVhIEcqOwFWvbvvUzzeib5nCCNUR09sUkkdvYFqMdZeXdMktPILqbje3mDUHO4DHUaMe0bHb3mvfiYGyggfaB7Nhpf11FYrDMGOncTt2Cw3qnJNxnn9VLYYg7WFxa4Ei8ZCboSOEHzr1pMHNr3zEaZopNHfOdHAbgQVCYQW0A2HdINhYar+81SMN2JA14gNY5OLLENGsdrmuO4xpK98XVIJ6typOk0W5aZtVJXbLV0blstyW4L6wTbZp30Nm3KivMe3XLmzAH6aL6xhGO9eFTWQAyX3bNfW0MtulfIBcWYdVTVKsyxAIVvZT9GDpPCdA077XXcqPI1dGS+UElr9GDrh5tGLTyXDWbYCsRkFjYhcwa1nmh+tcINGuvAp86vlu4Y2JzdIRdIpQDIwiQ3Qg7A+VQLQo0zAKXCA9WeHWeQyNqt14QPdV5maRTYs2cOeq8E3WxEmRRZ7HgUjv22rG04XMVIUgysMsksXCBCnVkFtyfI1ey66qSqMeKOKYZcNF6SEHiNRKExClmKqtjM4vFNCfowIUF4yRvf2issLnMFVmIDxJ1JopOrBHnayyAEi5/wA9vnhsCqAqp+gjIEk0J7ZpLrIMvdV0uZ0JIc5kZrtHDMM2Kkyr1l14QbHwqyrDjRaFmZRfoRq8OU58S5a4dDa9hoT310Xm9hejwsK9yKT6yLn41znFRh3SJAo6TEhbJ0ydWIBNY30te+tdWRQAANq7fjTxapfa6lKV2BSlKDFOt1I7wR5iuTc0TlxpXvSUeWv8K64RXOcbyIMJyjCVa4lL77gkMD7Nayz9xS/lKmQ30svikTeWYH4UZ6xO/wBN+KFv+17/AANYzLUOhrM6/wCucqp95hcJL7VGU/GuA4xLSOP3j8a77j5QvKj3NhNyU4v4xTafCtSjm5LTCKJyhut5cqxvO8/TMSlsokjXIFGYOBlJFiTcaxk0bmdgFlxah9VUM1u8qLgeddB5X5vYjExERusZP2TcXHaLjhrUeePOCP8AlBZ8E62SOEXjiWFM6xgNljB4d9D6tbXqUw3yq9UZ4et3qTa/qvXB8rj5rlMuPzpwc/Blly48nuT6/wBW8lfJZic/XaNV7bFm/TSukCTD8mxBXZV00Hb67fZHrrmOP+VadhaO6eIIB89/IitTxPKE07XJZjvYXOvfp204+P5Gd3y6k/xt0y5NW+E/zt50vi8T0p0WPSMdwU5r27ydfKuo8lTDLMBsuLxFvwzdHOp/8hriuG5s4uU9TDTtfS4jlt7TawHia6tyFfLKbhhmw6ZlN1eSDDLHMUOzKGyjMNCQbV2des1HVNSaTsr3BHgajOU5bZSBcsB3aDcmsjy+P+dK8GIl6ieBIPtuLeNY5+YnL0zcnS2Nz2G/2hw9c6jxtUiG/rZQPu5R9Gl+2zcb1EYFrnuvp2roT4eAqURs1idbkX0Rx1mMjbWOwFcNTGdXybGxXazSR/VoFGjXHEx8qyEdtr5c1iUR/qkEY6yEHiavNFLsL+jcBiPSkbqvp3Veo2LD0bkqV75X60Z9XZULPSJ8mx4L6CQj6lAq9SUb5idKqVCG7DRCNWjI0gjJPWiOl2IrBHJewuTfIDZo5OJjI/VYX2tVoI0BspYKP2kR+mkzHUXHCBUD0wvqqhidYlIWRH4AZX6kg7zWHICBmABZUBLRvGbzvnbrRki+QeVWSOXB4mzBztFMLzPkXUa8IqhxIUkqQCDIwCvJEfo16NAFa43J8jVUvT86YhipY6TOMskcou5ESXVxfa/jajIqP1gqhZLXeOWElcNHr1ozbi95rFl1AYEgNEpLxxyC0KF266a2ua87YkLGxuB9FqI5HU3xDkt9G49HSw76lHpLc2kMuNw4JuI4jIfpOlGZ7sbG2huQCD3V0sVp3MvkuTppcRIrASKoTMFDFdNwu2gFbiK9Tgx64MfdtVpSlbpKUpQUNcp5wPIvKgaTNbplyE7ZCwFl8Na6vauefKRyynSRxAdeN1ck92hAHf8A4VnyelM2aaW0kZPdIvmot8K83TVgxj9IvUIBDkg+OtvYb14lxZGjqVYbg9/h3iqt2LnByUZ8kkbIJYlkS0ubopoZh9JDIV1TXUMNiTtYGtO/9PQWJODsT95yhEVB8MkOYj1mt2OKrEcT41bsjTVF+T4D9jgV/FLyjMfdlFeuPmaq7Ng1/Dg2k/8AelrYQjtwqx9QY/wrKvI87bQv7Rb4mlyp1iFh5CC7Yhx/Q4fk+DyIRjWT+T17Z8Y3rxTIPKJFFTY5sz7lVX8TKKtk5FVfrMVAvhmufdVe1Tpr8nI2GbiiMn9LNipfc0lq9Rk0AAACgBVUBVVRsqqNFHgKkPm2EXixl/6NGP61Y8+AXtxEnqAX41G0yIx5e7t8/Lt7K8cwKixGobUH17VLz844kBGFg6Njp0shzuPFFuQG8fdUDPINBfXzNu0mq3yrn4l29OH0JA07tSN9Br7alSM3tvY2DbnIOstjsDUKstnB8Ad7bX/jUqG0v3d4twL6S/vGuHKaqnHluM3SX0Bve+gNwM5CjRh6IqrH1AnNbijPXIQai44RWHN7bepuBbDfXcmqiTLtpbuLLwLbZtNzULs7uWBO9w9jZH4yI11GuwocRa+U2sXICsV4VEa9VtN6wXsRcbW3Uj6tb8S+JorbC5I6gOquNLu2h13qqds7kKbkCyt9pCNIU9JP3jSNiQFBJH0aGzLJ3yv1X17q8oPZoCQBoWjP0jZjvptV0j3BYi5Ika7KrasQi9ZddqhLIzC1+qCysdQ8RvO4UajTYVdiuurAmTLmY3BjlssKZRruBm91WRyWOh0DDRH7IU3yv+9WXknDJJioEmuEsAxKiO7PdsrEb3NqtjjvLwrldR0vmpygZ8JG5XKSLaa3y6X9tqmBWHC4dY0CooVRoANh6qzV7GPryzhSlKlJSlKBXKPlNjtjAfSjX3XFdXrmvynwA4iIntjYe0N/jWPNdY7Uym2scn8r3WxOo0Pj41KLzmIFmjjmUelo1vXYg+6tRmwvW3t4j4eNY/m7X1ka2nYBVJnKmcmvFbe/Ohb9TCQj8bZvcBVjc8ZhwiBPwx/xJrUUwZY8TN6mJ9y1I4fmlM/Dh5W/qSfFgKtvZ/LPpJzc9JzvibfhEY/ga8E/ORm3nlb1M/8ACpDDfJ3i2/3cj8ZiX+8alMP8lWJPE0K/1nb4Lamr+j+TL9NQk5SDfZdvxEn+0atGMPZEB7VHwromG+SX08QP6kf8Wb+FScHyXYYcTyt7UUe5anrTvyVyf5zIdgo8zVrGQ7sB7FHxrtUHMDBr+xzfjaRvcTapLD838OnDBEPUiX8yKdKj+9+3BYcDI+gLt+HMf7IqWwfM7Enhw8uvaVI97WruKRgaAWHhpV1qn+P9o6b91onN35PUMB+dx9fMbEMQyr3EqbEXvb11di/kxUawTMvg4zDv3Wx+Nb1VLVP8eOtVbpHK8bzJxcf2FlH7hBNr32NjULiQ8Ryyo8d+xgRfrXNs1dutVkkIYWYAg9hAI8qzy+PjfRqz1XEBKD2i57rqes1z4bVV3vc94bcA8ZyjVfCuqY3mRhJd4gh747p7hp7q1/G/JdbWCcjwkF9v3ltbyNYX41npPbKfTTem7QdixFiDwjKNG9dUBAI2Fio+0hsi3PhvUpjeZGMi/ZiUd6ENoDfts3uqFxAaMlZFdD1tGBXiOujDurG8WU+lv5J9+GcsSut9VG4VxeRrnUa7VXAL02JjiA4phsWtYWHCfbWAS3IsLnN4obAWF6neY3Jt8el9cis59fZ8atx4ztqq522eHV1FXVQVWvTSUpSgUpSgVD8u82YsXl6XMMl7ZCBv36VMUqLN+KizbWoPk9wa7xs34nkPuBAqQg5r4VOHDxDxyKT5kGpW1KdZCSRiiw6qOqoX8IA+FZLVWlSlS1VtSlApSlApSlApSlApSlApSlApSlBS1Y5sOrizqGB7GAYeRrLSg17HcxMJL+yyHvjJT/tHV91V5vc0I8HI7o7NmWwzZdBp2jetgpVes3tGoUpSrJKUpQKUpQKUpQKUpQKUpQKUpQKUpQKUpQKUpQKUpQKUpQKUpQKUpQKUpQ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22" name="AutoShape 10" descr="data:image/jpg;base64,/9j/4AAQSkZJRgABAQAAAQABAAD/2wCEAAkGBhQREBUUEhMWFRUUFRUYGBcUGBAUGBUWFBYVFxgVFRYZGyYeFxkmHBkYHzAgIygpLCwsFx4xNTAqNSYrLCkBCQoKDgwOGQ8PGikeHBwsKSkpLCwpKSkpLCkpKSkpLCkpKSkpKSksLCwpKSksKSwsKSwsLCkpKSksKSkpKSwpLP/AABEIALQA8AMBIgACEQEDEQH/xAAbAAEAAQUBAAAAAAAAAAAAAAAABQECAwYHBP/EAEwQAAIBAgQBCAUJAwgJBQAAAAECAwARBBIhMTIFBhMiQVFhkVJxgaGxBxQjM0JTcpLRQ2LBFWNzgrLC4fAWJDREVIOToqMXs8PS8f/EABkBAQADAQEAAAAAAAAAAAAAAAABAgMEBf/EACURAQEAAgICAgIDAAMAAAAAAAABAhEDEiExBEEyURMiYRRCkf/aAAwDAQACEQMRAD8A7jSlKBSlKBSlKBSlKBSlKBSlKBSlKBSlKBSlKBSlKBSlKBSlKBSlKBSlKBSlKBSlKBSlKBSlKBSlKBSlKBSlKBSlKBSlKBSqUvQVpVKUFaVSlBWlKUClKUClKUClKUClKoaC15gNyB6yBVhxaekvmK598qFxLCR2oR5N/jXg5p81PnK9LKSI72UDQuRvr2KO+srnd60p2u9R0846P01/Mv61T+UI/vE/Mv61ApzRw3ZAunaS/wAS1G5q4Ufsov8Av/Wp3kvqp08pxfep+ZP1q08rQ/ex/nT9agf9GcL93F5NVjc3cMPsQ/kY07ZGq2D+WYPvo/zp+tWnlyD76P8AOn61rzchYb0Yv+mawtyNhv5oeqKm8jVbN/L+H+/j/OtW/wCkWG+/j/Mtas/JWGHanshBrE3J+GH2x/0BTtkarbTzlw3/ABEf5lq3/SfC/wDER/mFae+Dw/3lv+QtQfK+AjvbMCCbKQoSx7ARbQ+FR2yRZk6lg+WoZmyxyo7AXspubd9e29cg5hsYuUVU/aV19YIuPePdXW5pgiljsoJPqAuatjlv2jG37aDyxy3iTi5eilKxJmWy9GxzRoCeqxvYkgE+NXjlrFqSOmvqR14GN7OqbpftLeVROGlDAFiOsc7AnDnjYyto4BHVRe3trOkJUXyagX0jO6oWOsUm/SSDs7K8zLmz34rXHCaSkXO7EgjXDtci2bpY+ItYm4HYpb2ivRDz0mIBOHRtAepMh0KdJse5dahnewIDFdGUXfEp2Jh1NnQjcufZVTaS4uCGJA1wkmkkixjcKeBG86mc/J+y4xsY56EceEnW175Qr2sAx2PcQfbWQc+sOOMSpvfPGwta1/iK1pcPf7HHbaKQfXSXOsT/AHaDzqoxN7AvbPl/azp9dJ0h0kUjgQdvaK0nyM1bi2yLnnhG/bqPxBl+Ir3RcuQNwzRn+so+NaKjGTS5bPl7cJLrPLnJ1APAg9VWPglbUxLdxfWBhYzy2XWNtwi38L1pPk37h1ro6TqdmB9RBq+9ctkw0OpCxrcSFbPPFvIEj0ZfxN461nWMrmMck4A6Yjo8RG/ViAA3Nzdz7RVp8n/Earpd6reufrNiUNvnM4s4U5olcC0edzcb22ry4jnli4cvXWQMisbxMmXNspvbUjWrznxqLue3Sr0rzcnys0SM9sxVSbbXIua9NdCShpSg0D5VY9IG8XH9k1L82ZQMDCRsIifaCb++vF8qMV8PGe6S3mp/Sqc1XzcmgdyzL5FiKxv5VTD862OZzYA9wv6zXmY1UzZlVvSRT5gV4OW8a0OGmlTijidl9YGh8bb+ynut3pmmVeJlX8TIv9oivFNytAu88I9csP8A9q0jnBi8Lyfg4JHw64vE4gRsWmBcuZADoToNTa1RvOrnFLyY0az8mYNOlBysiROvVIDBjl0YXBt41fqr2b3Nzjwi74vDj/mx/rXil524If73B7HLfAVB4zEcpxYuLCrgcJefVJY44jFlGrMWyXGUbjfa171fLyzjIlxLT4rC4dMLOIHIgd7syIysoVeEhu3uNT1h2e+Tnjgv+JU/hSdvglYTzowp2eRvw4fGH/461jl7nzyjhZIc86yQYhc0U2GuRIL2ICsAQwJAIOtec89ZpxIqYyVmVGNiMu3fp306xhy/InH7l/8ANt2w2LjmTPE4db5SRcFWH2WUgMrdtiBpXmx2GDqVOxFv/wA+Nan8n3K7zNE8jFnk+dQSMTcuIkingLHclbyAE6207K3WZdKzs06Z5QvJmJKYrCynfOqsfEHKf71dP544nJg5LbuAg9bkL7d65ZyhFZCRukpPmb/3q3fnxyoDHhQNn+mIsTcKlxoCDuwrPtrCsrP72IcuD1c1geqLyMBlLLENJU2yo/b21WJQ1mKg3sx6kD6HNO1yjAnqrHVgcqtgxBsQLtiE1VRF9pWHHIxrIqCQ24gTYaYWTR3CD0TwRnzFea3q8Exi5upUAm/zuPWNC51OZfrJB7aO29mzFQQOvh5LmOMRqbSKDxuarHpYkZb5SdMTHo7NM1ypYcCpRMRci7X4Sw6SGTYNiH0kUHcqPZarqqvhrXsm2cKehIN1C4dNYn7yx2qsmIy3yta3SZfpZ02C4dNJFIte/katSDLYsm2S56Ej6tWnfrRP6TDspHPkK3e2Ux3HTSIfo0aZxllW3ER7ajaKukuc1rtl6TL/ALJNwKsCdx4iaq0YjJIW2QsR9FiI9IIwi6oxHGfM1SOMnLmBYfRAkphph1Q08mqkG1zVkaAZQbLmEQNxiodZHMz6qSNgKlMZY5wpA6TRWjBtOw0gjMjHLIvpGkcDOFBDNm6FDdMLKLyMZpNVIO1qxjEGRbBic6nRZopNcTLYDLIAeBaulTiYp9/ILwKdrQx9aJvXVoLHAAJygFkka5jxMJzYiTIvCSOEH31Zjn6QrErXEuJC2EruMkQCaqwuBftrMrKjhcygLIq/WYiHTDx5jo4IHWrJyKplxuGDEt0cRlN3SSzSXbcDe9t+6rYTeUVy9OhothYVdVKrXqqlKUoNV+UeO+Cv3SIfiP41HcwmzYMr3SSD8yqf41Nc/I74CXwynyYVr3ydSfQyjumU+aj9Kxy/JWfmneT2vBCf5tR5aVi5Xiz4eZfShlH/AI2q7k4/QIPRMi/ldqzWzaelcfmFv40b1zjHTQdFyRPi3CQxojsxDNcw3yrYAnVgPKta5W5+4DH4bF4eVJ4TI74iKSRxOFxBsAiqqAxowuO0ampqfkxcXyVyfFI+RDO8LvoMoExvvpfsF9LkVr78woZFB+by4aVEmdsMJo2kdEkhjiYvKLRFjI+4sejuBWzJZzr+VaV2Awk79FNh8Os6kEWljtnyE8NwACRuPOvXyv8AKHgMS3KCSriehxj4aRTGIQ6vClnvnYgAlV9lYE5qcljKhmDBcRilMvTxKXEUamGErsAxLDpNB1Dr1gB5DyVyUkuQOHDSYnKZJmVAIkToUkKDRXkLjP6K9l70Hm5Q58ws2EihhdMLglkyZyskrNLqztayjUCwHjUM/OCOKfPh4rAgh8xN3zbj93wtU7in5JjzhFR8y4g3zYk5HSGLokiOmZGmMmrC5VRe29aS6GR2ZVCgm9lvlW/YLkm1Qxz4cc72y+5r/G8fJnibMvcmNw35cRHiID72SupONP8APtrjfNA9EMRrwxxSj14fEwvf8uauz4rja3pG3mapnp04xEY+K6zDvUN5Aj+7XlxvKnTtANxHBGh0B11Ldo7BUpLF1tftIw8iP1Na8mF2tvsdFPbb4Vy8m+ulM/yjYsLKVUHawv8At04QZNxccbLWc6iwOa1xvBJqqrEp6wB4navJgTYC+guL6TJoWLnVSRwovZXoWc6G+YixPWhk4VaU6OAeJl8q42zM0e4Ay3zAWWePjYQrqhK2yq/ZV5m6S4zXzkgASQyfWyBRpIoP1aGsOXo9bZco9GeLWKMDdSV43v7Oyr2kNjY5sua1mgk+rQRro4BtnYmiF3Qg7qBn7eidfr5D2xN92ndsafOc1wH476CbX/WJbDqyr6CHt7RVskeS5C2y57dSaL6tFiXrRsRxE+XbVxxBF8rZsma1pYpPqYxGnVkAPGxohSWIvclScwcgmKJ/rpBGlmjI+ypsf1o+IC5irBfrmFnxENtoI9HBHfVDAENymiH7ULrph4u1om9NqrBLZlXPsYlIWfX6JTM/VlX0j3799IMxY7jMwRmI/wBmnGXDxBR2AnrGsS4dUKqyqusEZJjxEJGQGZ+shIvf4VT5uWUZlJzLGDmhR9Z5DK/WiIPCB42NWHEgBiGUErM4tLPCbyuIk6rgjYGrIXpOWXquSWjOiTo/WxUtuGQX4RtUxzOiz4zFSa9XLGLhAdOw5OrsBqKjbEt9sqJDuuGnXJhorakWJ61Tvyd4e2EL21lkZtBbt7B2Deuj48/upl+m1UpSvQClKUETzqjzYKYfzZPlrWj/ACey/XL/AEbeWYV0LlZM0Eo743/smuZ8w3tNIvfF/ZcfrWWftT/vG3YXRXHozyD81m/jWVHsQe4g+WtYYt5h/OI35kGtVLVDocz5Zw9+SMZH9zj8UvsYhhXGo8e6q6KxCyBQ6g6OFIKhu+xF67rj4rx8sx92KjkA/pYifiK4I62JHjWzIzUBqgFbNyPzNaRQ8vUU6hdmI7/3R66rllMZusuXlw4p2zukBh4sxt2VJ9HlG1gPCw/Sp7k7lyDDkiOHUGxOhJt410Tmty8MXE5MfVBAGYA3J3HjWd5Mv14Y/wDIy3u46jlvNcZ8Qyfe4fEoPW0LkDzUV2bCYoSRRvcXkiif80ak++tM51cixYLlXAyxqEWZ0LoLWVhIEcqOwFWvbvvUzzeib5nCCNUR09sUkkdvYFqMdZeXdMktPILqbje3mDUHO4DHUaMe0bHb3mvfiYGyggfaB7Nhpf11FYrDMGOncTt2Cw3qnJNxnn9VLYYg7WFxa4Ei8ZCboSOEHzr1pMHNr3zEaZopNHfOdHAbgQVCYQW0A2HdINhYar+81SMN2JA14gNY5OLLENGsdrmuO4xpK98XVIJ6typOk0W5aZtVJXbLV0blstyW4L6wTbZp30Nm3KivMe3XLmzAH6aL6xhGO9eFTWQAyX3bNfW0MtulfIBcWYdVTVKsyxAIVvZT9GDpPCdA077XXcqPI1dGS+UElr9GDrh5tGLTyXDWbYCsRkFjYhcwa1nmh+tcINGuvAp86vlu4Y2JzdIRdIpQDIwiQ3Qg7A+VQLQo0zAKXCA9WeHWeQyNqt14QPdV5maRTYs2cOeq8E3WxEmRRZ7HgUjv22rG04XMVIUgysMsksXCBCnVkFtyfI1ey66qSqMeKOKYZcNF6SEHiNRKExClmKqtjM4vFNCfowIUF4yRvf2issLnMFVmIDxJ1JopOrBHnayyAEi5/wA9vnhsCqAqp+gjIEk0J7ZpLrIMvdV0uZ0JIc5kZrtHDMM2Kkyr1l14QbHwqyrDjRaFmZRfoRq8OU58S5a4dDa9hoT310Xm9hejwsK9yKT6yLn41znFRh3SJAo6TEhbJ0ydWIBNY30te+tdWRQAANq7fjTxapfa6lKV2BSlKDFOt1I7wR5iuTc0TlxpXvSUeWv8K64RXOcbyIMJyjCVa4lL77gkMD7Nayz9xS/lKmQ30svikTeWYH4UZ6xO/wBN+KFv+17/AANYzLUOhrM6/wCucqp95hcJL7VGU/GuA4xLSOP3j8a77j5QvKj3NhNyU4v4xTafCtSjm5LTCKJyhut5cqxvO8/TMSlsokjXIFGYOBlJFiTcaxk0bmdgFlxah9VUM1u8qLgeddB5X5vYjExERusZP2TcXHaLjhrUeePOCP8AlBZ8E62SOEXjiWFM6xgNljB4d9D6tbXqUw3yq9UZ4et3qTa/qvXB8rj5rlMuPzpwc/Blly48nuT6/wBW8lfJZic/XaNV7bFm/TSukCTD8mxBXZV00Hb67fZHrrmOP+VadhaO6eIIB89/IitTxPKE07XJZjvYXOvfp204+P5Gd3y6k/xt0y5NW+E/zt50vi8T0p0WPSMdwU5r27ydfKuo8lTDLMBsuLxFvwzdHOp/8hriuG5s4uU9TDTtfS4jlt7TawHia6tyFfLKbhhmw6ZlN1eSDDLHMUOzKGyjMNCQbV2des1HVNSaTsr3BHgajOU5bZSBcsB3aDcmsjy+P+dK8GIl6ieBIPtuLeNY5+YnL0zcnS2Nz2G/2hw9c6jxtUiG/rZQPu5R9Gl+2zcb1EYFrnuvp2roT4eAqURs1idbkX0Rx1mMjbWOwFcNTGdXybGxXazSR/VoFGjXHEx8qyEdtr5c1iUR/qkEY6yEHiavNFLsL+jcBiPSkbqvp3Veo2LD0bkqV75X60Z9XZULPSJ8mx4L6CQj6lAq9SUb5idKqVCG7DRCNWjI0gjJPWiOl2IrBHJewuTfIDZo5OJjI/VYX2tVoI0BspYKP2kR+mkzHUXHCBUD0wvqqhidYlIWRH4AZX6kg7zWHICBmABZUBLRvGbzvnbrRki+QeVWSOXB4mzBztFMLzPkXUa8IqhxIUkqQCDIwCvJEfo16NAFa43J8jVUvT86YhipY6TOMskcou5ESXVxfa/jajIqP1gqhZLXeOWElcNHr1ozbi95rFl1AYEgNEpLxxyC0KF266a2ua87YkLGxuB9FqI5HU3xDkt9G49HSw76lHpLc2kMuNw4JuI4jIfpOlGZ7sbG2huQCD3V0sVp3MvkuTppcRIrASKoTMFDFdNwu2gFbiK9Tgx64MfdtVpSlbpKUpQUNcp5wPIvKgaTNbplyE7ZCwFl8Na6vauefKRyynSRxAdeN1ck92hAHf8A4VnyelM2aaW0kZPdIvmot8K83TVgxj9IvUIBDkg+OtvYb14lxZGjqVYbg9/h3iqt2LnByUZ8kkbIJYlkS0ubopoZh9JDIV1TXUMNiTtYGtO/9PQWJODsT95yhEVB8MkOYj1mt2OKrEcT41bsjTVF+T4D9jgV/FLyjMfdlFeuPmaq7Ng1/Dg2k/8AelrYQjtwqx9QY/wrKvI87bQv7Rb4mlyp1iFh5CC7Yhx/Q4fk+DyIRjWT+T17Z8Y3rxTIPKJFFTY5sz7lVX8TKKtk5FVfrMVAvhmufdVe1Tpr8nI2GbiiMn9LNipfc0lq9Rk0AAACgBVUBVVRsqqNFHgKkPm2EXixl/6NGP61Y8+AXtxEnqAX41G0yIx5e7t8/Lt7K8cwKixGobUH17VLz844kBGFg6Njp0shzuPFFuQG8fdUDPINBfXzNu0mq3yrn4l29OH0JA07tSN9Br7alSM3tvY2DbnIOstjsDUKstnB8Ad7bX/jUqG0v3d4twL6S/vGuHKaqnHluM3SX0Bve+gNwM5CjRh6IqrH1AnNbijPXIQai44RWHN7bepuBbDfXcmqiTLtpbuLLwLbZtNzULs7uWBO9w9jZH4yI11GuwocRa+U2sXICsV4VEa9VtN6wXsRcbW3Uj6tb8S+JorbC5I6gOquNLu2h13qqds7kKbkCyt9pCNIU9JP3jSNiQFBJH0aGzLJ3yv1X17q8oPZoCQBoWjP0jZjvptV0j3BYi5Ika7KrasQi9ZddqhLIzC1+qCysdQ8RvO4UajTYVdiuurAmTLmY3BjlssKZRruBm91WRyWOh0DDRH7IU3yv+9WXknDJJioEmuEsAxKiO7PdsrEb3NqtjjvLwrldR0vmpygZ8JG5XKSLaa3y6X9tqmBWHC4dY0CooVRoANh6qzV7GPryzhSlKlJSlKBXKPlNjtjAfSjX3XFdXrmvynwA4iIntjYe0N/jWPNdY7Uym2scn8r3WxOo0Pj41KLzmIFmjjmUelo1vXYg+6tRmwvW3t4j4eNY/m7X1ka2nYBVJnKmcmvFbe/Ohb9TCQj8bZvcBVjc8ZhwiBPwx/xJrUUwZY8TN6mJ9y1I4fmlM/Dh5W/qSfFgKtvZ/LPpJzc9JzvibfhEY/ga8E/ORm3nlb1M/8ACpDDfJ3i2/3cj8ZiX+8alMP8lWJPE0K/1nb4Lamr+j+TL9NQk5SDfZdvxEn+0atGMPZEB7VHwromG+SX08QP6kf8Wb+FScHyXYYcTyt7UUe5anrTvyVyf5zIdgo8zVrGQ7sB7FHxrtUHMDBr+xzfjaRvcTapLD838OnDBEPUiX8yKdKj+9+3BYcDI+gLt+HMf7IqWwfM7Enhw8uvaVI97WruKRgaAWHhpV1qn+P9o6b91onN35PUMB+dx9fMbEMQyr3EqbEXvb11di/kxUawTMvg4zDv3Wx+Nb1VLVP8eOtVbpHK8bzJxcf2FlH7hBNr32NjULiQ8Ryyo8d+xgRfrXNs1dutVkkIYWYAg9hAI8qzy+PjfRqz1XEBKD2i57rqes1z4bVV3vc94bcA8ZyjVfCuqY3mRhJd4gh747p7hp7q1/G/JdbWCcjwkF9v3ltbyNYX41npPbKfTTem7QdixFiDwjKNG9dUBAI2Fio+0hsi3PhvUpjeZGMi/ZiUd6ENoDfts3uqFxAaMlZFdD1tGBXiOujDurG8WU+lv5J9+GcsSut9VG4VxeRrnUa7VXAL02JjiA4phsWtYWHCfbWAS3IsLnN4obAWF6neY3Jt8el9cis59fZ8atx4ztqq522eHV1FXVQVWvTSUpSgUpSgVD8u82YsXl6XMMl7ZCBv36VMUqLN+KizbWoPk9wa7xs34nkPuBAqQg5r4VOHDxDxyKT5kGpW1KdZCSRiiw6qOqoX8IA+FZLVWlSlS1VtSlApSlApSlApSlApSlApSlApSlBS1Y5sOrizqGB7GAYeRrLSg17HcxMJL+yyHvjJT/tHV91V5vc0I8HI7o7NmWwzZdBp2jetgpVes3tGoUpSrJKUpQKUpQKUpQKUpQKUpQKUpQKUpQKUpQKUpQKUpQKUpQKUpQKUpQKUpQ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24" name="AutoShape 12" descr="data:image/jpg;base64,/9j/4AAQSkZJRgABAQAAAQABAAD/2wCEAAkGBhQREBUUEhMWFRUUFRUYGBcUGBAUGBUWFBYVFxgVFRYZGyYeFxkmHBkYHzAgIygpLCwsFx4xNTAqNSYrLCkBCQoKDgwOGQ8PGikeHBwsKSkpLCwpKSkpLCkpKSkpLCkpKSkpKSksLCwpKSksKSwsKSwsLCkpKSksKSkpKSwpLP/AABEIALQA8AMBIgACEQEDEQH/xAAbAAEAAQUBAAAAAAAAAAAAAAAABQECAwYHBP/EAEwQAAIBAgQBCAUJAwgJBQAAAAECAwARBBIhMTIFBhMiQVFhkVJxgaGxBxQjM0JTcpLRQ2LBFWNzgrLC4fAWJDREVIOToqMXs8PS8f/EABkBAQADAQEAAAAAAAAAAAAAAAABAgMEBf/EACURAQEAAgICAgIDAAMAAAAAAAABAhEDEiExBEEyURMiYRRCkf/aAAwDAQACEQMRAD8A7jSlKBSlKBSlKBSlKBSlKBSlKBSlKBSlKBSlKBSlKBSlKBSlKBSlKBSlKBSlKBSlKBSlKBSlKBSlKBSlKBSlKBSlKBSlKBSqUvQVpVKUFaVSlBWlKUClKUClKUClKUClKoaC15gNyB6yBVhxaekvmK598qFxLCR2oR5N/jXg5p81PnK9LKSI72UDQuRvr2KO+srnd60p2u9R0846P01/Mv61T+UI/vE/Mv61ApzRw3ZAunaS/wAS1G5q4Ufsov8Av/Wp3kvqp08pxfep+ZP1q08rQ/ex/nT9agf9GcL93F5NVjc3cMPsQ/kY07ZGq2D+WYPvo/zp+tWnlyD76P8AOn61rzchYb0Yv+mawtyNhv5oeqKm8jVbN/L+H+/j/OtW/wCkWG+/j/Mtas/JWGHanshBrE3J+GH2x/0BTtkarbTzlw3/ABEf5lq3/SfC/wDER/mFae+Dw/3lv+QtQfK+AjvbMCCbKQoSx7ARbQ+FR2yRZk6lg+WoZmyxyo7AXspubd9e29cg5hsYuUVU/aV19YIuPePdXW5pgiljsoJPqAuatjlv2jG37aDyxy3iTi5eilKxJmWy9GxzRoCeqxvYkgE+NXjlrFqSOmvqR14GN7OqbpftLeVROGlDAFiOsc7AnDnjYyto4BHVRe3trOkJUXyagX0jO6oWOsUm/SSDs7K8zLmz34rXHCaSkXO7EgjXDtci2bpY+ItYm4HYpb2ivRDz0mIBOHRtAepMh0KdJse5dahnewIDFdGUXfEp2Jh1NnQjcufZVTaS4uCGJA1wkmkkixjcKeBG86mc/J+y4xsY56EceEnW175Qr2sAx2PcQfbWQc+sOOMSpvfPGwta1/iK1pcPf7HHbaKQfXSXOsT/AHaDzqoxN7AvbPl/azp9dJ0h0kUjgQdvaK0nyM1bi2yLnnhG/bqPxBl+Ir3RcuQNwzRn+so+NaKjGTS5bPl7cJLrPLnJ1APAg9VWPglbUxLdxfWBhYzy2XWNtwi38L1pPk37h1ro6TqdmB9RBq+9ctkw0OpCxrcSFbPPFvIEj0ZfxN461nWMrmMck4A6Yjo8RG/ViAA3Nzdz7RVp8n/Earpd6reufrNiUNvnM4s4U5olcC0edzcb22ry4jnli4cvXWQMisbxMmXNspvbUjWrznxqLue3Sr0rzcnys0SM9sxVSbbXIua9NdCShpSg0D5VY9IG8XH9k1L82ZQMDCRsIifaCb++vF8qMV8PGe6S3mp/Sqc1XzcmgdyzL5FiKxv5VTD862OZzYA9wv6zXmY1UzZlVvSRT5gV4OW8a0OGmlTijidl9YGh8bb+ynut3pmmVeJlX8TIv9oivFNytAu88I9csP8A9q0jnBi8Lyfg4JHw64vE4gRsWmBcuZADoToNTa1RvOrnFLyY0az8mYNOlBysiROvVIDBjl0YXBt41fqr2b3Nzjwi74vDj/mx/rXil524If73B7HLfAVB4zEcpxYuLCrgcJefVJY44jFlGrMWyXGUbjfa171fLyzjIlxLT4rC4dMLOIHIgd7syIysoVeEhu3uNT1h2e+Tnjgv+JU/hSdvglYTzowp2eRvw4fGH/461jl7nzyjhZIc86yQYhc0U2GuRIL2ICsAQwJAIOtec89ZpxIqYyVmVGNiMu3fp306xhy/InH7l/8ANt2w2LjmTPE4db5SRcFWH2WUgMrdtiBpXmx2GDqVOxFv/wA+Nan8n3K7zNE8jFnk+dQSMTcuIkingLHclbyAE6207K3WZdKzs06Z5QvJmJKYrCynfOqsfEHKf71dP544nJg5LbuAg9bkL7d65ZyhFZCRukpPmb/3q3fnxyoDHhQNn+mIsTcKlxoCDuwrPtrCsrP72IcuD1c1geqLyMBlLLENJU2yo/b21WJQ1mKg3sx6kD6HNO1yjAnqrHVgcqtgxBsQLtiE1VRF9pWHHIxrIqCQ24gTYaYWTR3CD0TwRnzFea3q8Exi5upUAm/zuPWNC51OZfrJB7aO29mzFQQOvh5LmOMRqbSKDxuarHpYkZb5SdMTHo7NM1ypYcCpRMRci7X4Sw6SGTYNiH0kUHcqPZarqqvhrXsm2cKehIN1C4dNYn7yx2qsmIy3yta3SZfpZ02C4dNJFIte/katSDLYsm2S56Ej6tWnfrRP6TDspHPkK3e2Ux3HTSIfo0aZxllW3ER7ajaKukuc1rtl6TL/ALJNwKsCdx4iaq0YjJIW2QsR9FiI9IIwi6oxHGfM1SOMnLmBYfRAkphph1Q08mqkG1zVkaAZQbLmEQNxiodZHMz6qSNgKlMZY5wpA6TRWjBtOw0gjMjHLIvpGkcDOFBDNm6FDdMLKLyMZpNVIO1qxjEGRbBic6nRZopNcTLYDLIAeBaulTiYp9/ILwKdrQx9aJvXVoLHAAJygFkka5jxMJzYiTIvCSOEH31Zjn6QrErXEuJC2EruMkQCaqwuBftrMrKjhcygLIq/WYiHTDx5jo4IHWrJyKplxuGDEt0cRlN3SSzSXbcDe9t+6rYTeUVy9OhothYVdVKrXqqlKUoNV+UeO+Cv3SIfiP41HcwmzYMr3SSD8yqf41Nc/I74CXwynyYVr3ydSfQyjumU+aj9Kxy/JWfmneT2vBCf5tR5aVi5Xiz4eZfShlH/AI2q7k4/QIPRMi/ldqzWzaelcfmFv40b1zjHTQdFyRPi3CQxojsxDNcw3yrYAnVgPKta5W5+4DH4bF4eVJ4TI74iKSRxOFxBsAiqqAxowuO0ampqfkxcXyVyfFI+RDO8LvoMoExvvpfsF9LkVr78woZFB+by4aVEmdsMJo2kdEkhjiYvKLRFjI+4sejuBWzJZzr+VaV2Awk79FNh8Os6kEWljtnyE8NwACRuPOvXyv8AKHgMS3KCSriehxj4aRTGIQ6vClnvnYgAlV9lYE5qcljKhmDBcRilMvTxKXEUamGErsAxLDpNB1Dr1gB5DyVyUkuQOHDSYnKZJmVAIkToUkKDRXkLjP6K9l70Hm5Q58ws2EihhdMLglkyZyskrNLqztayjUCwHjUM/OCOKfPh4rAgh8xN3zbj93wtU7in5JjzhFR8y4g3zYk5HSGLokiOmZGmMmrC5VRe29aS6GR2ZVCgm9lvlW/YLkm1Qxz4cc72y+5r/G8fJnibMvcmNw35cRHiID72SupONP8APtrjfNA9EMRrwxxSj14fEwvf8uauz4rja3pG3mapnp04xEY+K6zDvUN5Aj+7XlxvKnTtANxHBGh0B11Ldo7BUpLF1tftIw8iP1Na8mF2tvsdFPbb4Vy8m+ulM/yjYsLKVUHawv8At04QZNxccbLWc6iwOa1xvBJqqrEp6wB4navJgTYC+guL6TJoWLnVSRwovZXoWc6G+YixPWhk4VaU6OAeJl8q42zM0e4Ay3zAWWePjYQrqhK2yq/ZV5m6S4zXzkgASQyfWyBRpIoP1aGsOXo9bZco9GeLWKMDdSV43v7Oyr2kNjY5sua1mgk+rQRro4BtnYmiF3Qg7qBn7eidfr5D2xN92ndsafOc1wH476CbX/WJbDqyr6CHt7RVskeS5C2y57dSaL6tFiXrRsRxE+XbVxxBF8rZsma1pYpPqYxGnVkAPGxohSWIvclScwcgmKJ/rpBGlmjI+ypsf1o+IC5irBfrmFnxENtoI9HBHfVDAENymiH7ULrph4u1om9NqrBLZlXPsYlIWfX6JTM/VlX0j3799IMxY7jMwRmI/wBmnGXDxBR2AnrGsS4dUKqyqusEZJjxEJGQGZ+shIvf4VT5uWUZlJzLGDmhR9Z5DK/WiIPCB42NWHEgBiGUErM4tLPCbyuIk6rgjYGrIXpOWXquSWjOiTo/WxUtuGQX4RtUxzOiz4zFSa9XLGLhAdOw5OrsBqKjbEt9sqJDuuGnXJhorakWJ61Tvyd4e2EL21lkZtBbt7B2Deuj48/upl+m1UpSvQClKUETzqjzYKYfzZPlrWj/ACey/XL/AEbeWYV0LlZM0Eo743/smuZ8w3tNIvfF/ZcfrWWftT/vG3YXRXHozyD81m/jWVHsQe4g+WtYYt5h/OI35kGtVLVDocz5Zw9+SMZH9zj8UvsYhhXGo8e6q6KxCyBQ6g6OFIKhu+xF67rj4rx8sx92KjkA/pYifiK4I62JHjWzIzUBqgFbNyPzNaRQ8vUU6hdmI7/3R66rllMZusuXlw4p2zukBh4sxt2VJ9HlG1gPCw/Sp7k7lyDDkiOHUGxOhJt410Tmty8MXE5MfVBAGYA3J3HjWd5Mv14Y/wDIy3u46jlvNcZ8Qyfe4fEoPW0LkDzUV2bCYoSRRvcXkiif80ak++tM51cixYLlXAyxqEWZ0LoLWVhIEcqOwFWvbvvUzzeib5nCCNUR09sUkkdvYFqMdZeXdMktPILqbje3mDUHO4DHUaMe0bHb3mvfiYGyggfaB7Nhpf11FYrDMGOncTt2Cw3qnJNxnn9VLYYg7WFxa4Ei8ZCboSOEHzr1pMHNr3zEaZopNHfOdHAbgQVCYQW0A2HdINhYar+81SMN2JA14gNY5OLLENGsdrmuO4xpK98XVIJ6typOk0W5aZtVJXbLV0blstyW4L6wTbZp30Nm3KivMe3XLmzAH6aL6xhGO9eFTWQAyX3bNfW0MtulfIBcWYdVTVKsyxAIVvZT9GDpPCdA077XXcqPI1dGS+UElr9GDrh5tGLTyXDWbYCsRkFjYhcwa1nmh+tcINGuvAp86vlu4Y2JzdIRdIpQDIwiQ3Qg7A+VQLQo0zAKXCA9WeHWeQyNqt14QPdV5maRTYs2cOeq8E3WxEmRRZ7HgUjv22rG04XMVIUgysMsksXCBCnVkFtyfI1ey66qSqMeKOKYZcNF6SEHiNRKExClmKqtjM4vFNCfowIUF4yRvf2issLnMFVmIDxJ1JopOrBHnayyAEi5/wA9vnhsCqAqp+gjIEk0J7ZpLrIMvdV0uZ0JIc5kZrtHDMM2Kkyr1l14QbHwqyrDjRaFmZRfoRq8OU58S5a4dDa9hoT310Xm9hejwsK9yKT6yLn41znFRh3SJAo6TEhbJ0ydWIBNY30te+tdWRQAANq7fjTxapfa6lKV2BSlKDFOt1I7wR5iuTc0TlxpXvSUeWv8K64RXOcbyIMJyjCVa4lL77gkMD7Nayz9xS/lKmQ30svikTeWYH4UZ6xO/wBN+KFv+17/AANYzLUOhrM6/wCucqp95hcJL7VGU/GuA4xLSOP3j8a77j5QvKj3NhNyU4v4xTafCtSjm5LTCKJyhut5cqxvO8/TMSlsokjXIFGYOBlJFiTcaxk0bmdgFlxah9VUM1u8qLgeddB5X5vYjExERusZP2TcXHaLjhrUeePOCP8AlBZ8E62SOEXjiWFM6xgNljB4d9D6tbXqUw3yq9UZ4et3qTa/qvXB8rj5rlMuPzpwc/Blly48nuT6/wBW8lfJZic/XaNV7bFm/TSukCTD8mxBXZV00Hb67fZHrrmOP+VadhaO6eIIB89/IitTxPKE07XJZjvYXOvfp204+P5Gd3y6k/xt0y5NW+E/zt50vi8T0p0WPSMdwU5r27ydfKuo8lTDLMBsuLxFvwzdHOp/8hriuG5s4uU9TDTtfS4jlt7TawHia6tyFfLKbhhmw6ZlN1eSDDLHMUOzKGyjMNCQbV2des1HVNSaTsr3BHgajOU5bZSBcsB3aDcmsjy+P+dK8GIl6ieBIPtuLeNY5+YnL0zcnS2Nz2G/2hw9c6jxtUiG/rZQPu5R9Gl+2zcb1EYFrnuvp2roT4eAqURs1idbkX0Rx1mMjbWOwFcNTGdXybGxXazSR/VoFGjXHEx8qyEdtr5c1iUR/qkEY6yEHiavNFLsL+jcBiPSkbqvp3Veo2LD0bkqV75X60Z9XZULPSJ8mx4L6CQj6lAq9SUb5idKqVCG7DRCNWjI0gjJPWiOl2IrBHJewuTfIDZo5OJjI/VYX2tVoI0BspYKP2kR+mkzHUXHCBUD0wvqqhidYlIWRH4AZX6kg7zWHICBmABZUBLRvGbzvnbrRki+QeVWSOXB4mzBztFMLzPkXUa8IqhxIUkqQCDIwCvJEfo16NAFa43J8jVUvT86YhipY6TOMskcou5ESXVxfa/jajIqP1gqhZLXeOWElcNHr1ozbi95rFl1AYEgNEpLxxyC0KF266a2ua87YkLGxuB9FqI5HU3xDkt9G49HSw76lHpLc2kMuNw4JuI4jIfpOlGZ7sbG2huQCD3V0sVp3MvkuTppcRIrASKoTMFDFdNwu2gFbiK9Tgx64MfdtVpSlbpKUpQUNcp5wPIvKgaTNbplyE7ZCwFl8Na6vauefKRyynSRxAdeN1ck92hAHf8A4VnyelM2aaW0kZPdIvmot8K83TVgxj9IvUIBDkg+OtvYb14lxZGjqVYbg9/h3iqt2LnByUZ8kkbIJYlkS0ubopoZh9JDIV1TXUMNiTtYGtO/9PQWJODsT95yhEVB8MkOYj1mt2OKrEcT41bsjTVF+T4D9jgV/FLyjMfdlFeuPmaq7Ng1/Dg2k/8AelrYQjtwqx9QY/wrKvI87bQv7Rb4mlyp1iFh5CC7Yhx/Q4fk+DyIRjWT+T17Z8Y3rxTIPKJFFTY5sz7lVX8TKKtk5FVfrMVAvhmufdVe1Tpr8nI2GbiiMn9LNipfc0lq9Rk0AAACgBVUBVVRsqqNFHgKkPm2EXixl/6NGP61Y8+AXtxEnqAX41G0yIx5e7t8/Lt7K8cwKixGobUH17VLz844kBGFg6Njp0shzuPFFuQG8fdUDPINBfXzNu0mq3yrn4l29OH0JA07tSN9Br7alSM3tvY2DbnIOstjsDUKstnB8Ad7bX/jUqG0v3d4twL6S/vGuHKaqnHluM3SX0Bve+gNwM5CjRh6IqrH1AnNbijPXIQai44RWHN7bepuBbDfXcmqiTLtpbuLLwLbZtNzULs7uWBO9w9jZH4yI11GuwocRa+U2sXICsV4VEa9VtN6wXsRcbW3Uj6tb8S+JorbC5I6gOquNLu2h13qqds7kKbkCyt9pCNIU9JP3jSNiQFBJH0aGzLJ3yv1X17q8oPZoCQBoWjP0jZjvptV0j3BYi5Ika7KrasQi9ZddqhLIzC1+qCysdQ8RvO4UajTYVdiuurAmTLmY3BjlssKZRruBm91WRyWOh0DDRH7IU3yv+9WXknDJJioEmuEsAxKiO7PdsrEb3NqtjjvLwrldR0vmpygZ8JG5XKSLaa3y6X9tqmBWHC4dY0CooVRoANh6qzV7GPryzhSlKlJSlKBXKPlNjtjAfSjX3XFdXrmvynwA4iIntjYe0N/jWPNdY7Uym2scn8r3WxOo0Pj41KLzmIFmjjmUelo1vXYg+6tRmwvW3t4j4eNY/m7X1ka2nYBVJnKmcmvFbe/Ohb9TCQj8bZvcBVjc8ZhwiBPwx/xJrUUwZY8TN6mJ9y1I4fmlM/Dh5W/qSfFgKtvZ/LPpJzc9JzvibfhEY/ga8E/ORm3nlb1M/8ACpDDfJ3i2/3cj8ZiX+8alMP8lWJPE0K/1nb4Lamr+j+TL9NQk5SDfZdvxEn+0atGMPZEB7VHwromG+SX08QP6kf8Wb+FScHyXYYcTyt7UUe5anrTvyVyf5zIdgo8zVrGQ7sB7FHxrtUHMDBr+xzfjaRvcTapLD838OnDBEPUiX8yKdKj+9+3BYcDI+gLt+HMf7IqWwfM7Enhw8uvaVI97WruKRgaAWHhpV1qn+P9o6b91onN35PUMB+dx9fMbEMQyr3EqbEXvb11di/kxUawTMvg4zDv3Wx+Nb1VLVP8eOtVbpHK8bzJxcf2FlH7hBNr32NjULiQ8Ryyo8d+xgRfrXNs1dutVkkIYWYAg9hAI8qzy+PjfRqz1XEBKD2i57rqes1z4bVV3vc94bcA8ZyjVfCuqY3mRhJd4gh747p7hp7q1/G/JdbWCcjwkF9v3ltbyNYX41npPbKfTTem7QdixFiDwjKNG9dUBAI2Fio+0hsi3PhvUpjeZGMi/ZiUd6ENoDfts3uqFxAaMlZFdD1tGBXiOujDurG8WU+lv5J9+GcsSut9VG4VxeRrnUa7VXAL02JjiA4phsWtYWHCfbWAS3IsLnN4obAWF6neY3Jt8el9cis59fZ8atx4ztqq522eHV1FXVQVWvTSUpSgUpSgVD8u82YsXl6XMMl7ZCBv36VMUqLN+KizbWoPk9wa7xs34nkPuBAqQg5r4VOHDxDxyKT5kGpW1KdZCSRiiw6qOqoX8IA+FZLVWlSlS1VtSlApSlApSlApSlApSlApSlApSlBS1Y5sOrizqGB7GAYeRrLSg17HcxMJL+yyHvjJT/tHV91V5vc0I8HI7o7NmWwzZdBp2jetgpVes3tGoUpSrJKUpQKUpQKUpQKUpQKUpQKUpQKUpQKUpQKUpQKUpQKUpQKUpQKUpQKUpQ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538893" y="27716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Raw</a:t>
            </a:r>
            <a:endParaRPr lang="ko-KR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83968" y="2780928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Multicore</a:t>
            </a:r>
            <a:endParaRPr lang="ko-KR" altLang="en-US" b="1" dirty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10400" y="6500192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85"/>
    </mc:Choice>
    <mc:Fallback xmlns="">
      <p:transition xmlns:p14="http://schemas.microsoft.com/office/powerpoint/2010/main" spd="slow" advTm="509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6963" cy="1143000"/>
          </a:xfrm>
        </p:spPr>
        <p:txBody>
          <a:bodyPr/>
          <a:lstStyle/>
          <a:p>
            <a:r>
              <a:rPr lang="en-US" altLang="ko-KR" sz="2800" dirty="0" smtClean="0"/>
              <a:t>Speedup </a:t>
            </a:r>
            <a:r>
              <a:rPr lang="en-US" altLang="ko-KR" sz="2800" dirty="0" err="1" smtClean="0"/>
              <a:t>Upperbound</a:t>
            </a:r>
            <a:r>
              <a:rPr lang="en-US" altLang="ko-KR" sz="2800" dirty="0" smtClean="0"/>
              <a:t> Predictions:</a:t>
            </a:r>
            <a:br>
              <a:rPr lang="en-US" altLang="ko-KR" sz="2800" dirty="0" smtClean="0"/>
            </a:br>
            <a:r>
              <a:rPr lang="en-US" altLang="ko-KR" sz="2800" dirty="0" smtClean="0"/>
              <a:t>NAS Parallel Benchmarks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38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8647"/>
            <a:ext cx="86010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37"/>
    </mc:Choice>
    <mc:Fallback xmlns="">
      <p:transition xmlns:p14="http://schemas.microsoft.com/office/powerpoint/2010/main" spd="slow" advTm="563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8647"/>
            <a:ext cx="86010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6963" cy="1143000"/>
          </a:xfrm>
        </p:spPr>
        <p:txBody>
          <a:bodyPr/>
          <a:lstStyle/>
          <a:p>
            <a:r>
              <a:rPr lang="en-US" altLang="ko-KR" sz="2800" dirty="0" smtClean="0"/>
              <a:t>Speedup </a:t>
            </a:r>
            <a:r>
              <a:rPr lang="en-US" altLang="ko-KR" sz="2800" dirty="0" err="1" smtClean="0"/>
              <a:t>Upperbound</a:t>
            </a:r>
            <a:r>
              <a:rPr lang="en-US" altLang="ko-KR" sz="2800" dirty="0" smtClean="0"/>
              <a:t> Predictions:</a:t>
            </a:r>
            <a:br>
              <a:rPr lang="en-US" altLang="ko-KR" sz="2800" dirty="0" smtClean="0"/>
            </a:br>
            <a:r>
              <a:rPr lang="en-US" altLang="ko-KR" sz="2800" dirty="0" smtClean="0"/>
              <a:t>NAS Parallel Benchmarks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39</a:t>
            </a:fld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1507228" y="1916832"/>
            <a:ext cx="6408712" cy="3468314"/>
            <a:chOff x="1475656" y="1124744"/>
            <a:chExt cx="6408712" cy="3468314"/>
          </a:xfrm>
        </p:grpSpPr>
        <p:sp>
          <p:nvSpPr>
            <p:cNvPr id="20" name="직사각형 19"/>
            <p:cNvSpPr/>
            <p:nvPr/>
          </p:nvSpPr>
          <p:spPr bwMode="auto">
            <a:xfrm>
              <a:off x="1475656" y="1124744"/>
              <a:ext cx="6408712" cy="346831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56252" y="1331476"/>
              <a:ext cx="3444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Predicting </a:t>
              </a:r>
              <a:r>
                <a:rPr lang="en-US" dirty="0" err="1" smtClean="0">
                  <a:latin typeface="Arial"/>
                  <a:cs typeface="Arial"/>
                </a:rPr>
                <a:t>Superlinear</a:t>
              </a:r>
              <a:r>
                <a:rPr lang="en-US" dirty="0" smtClean="0">
                  <a:latin typeface="Arial"/>
                  <a:cs typeface="Arial"/>
                </a:rPr>
                <a:t> Speedup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34147" y="3940764"/>
              <a:ext cx="21462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Without Cache Model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70322" y="3941560"/>
              <a:ext cx="1861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With Cache Model</a:t>
              </a:r>
              <a:endParaRPr lang="en-US" sz="1600" dirty="0">
                <a:latin typeface="Arial"/>
                <a:cs typeface="Arial"/>
              </a:endParaRPr>
            </a:p>
          </p:txBody>
        </p:sp>
        <p:sp>
          <p:nvSpPr>
            <p:cNvPr id="23" name="오른쪽 화살표 22"/>
            <p:cNvSpPr/>
            <p:nvPr/>
          </p:nvSpPr>
          <p:spPr bwMode="auto">
            <a:xfrm>
              <a:off x="4270995" y="2598303"/>
              <a:ext cx="508587" cy="37032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41" y="2732211"/>
            <a:ext cx="2598829" cy="18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44" y="2665250"/>
            <a:ext cx="2624150" cy="197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3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25"/>
    </mc:Choice>
    <mc:Fallback xmlns="">
      <p:transition xmlns:p14="http://schemas.microsoft.com/office/powerpoint/2010/main" spd="slow" advTm="368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3"/>
          <p:cNvSpPr/>
          <p:nvPr/>
        </p:nvSpPr>
        <p:spPr bwMode="auto">
          <a:xfrm>
            <a:off x="2238152" y="1340768"/>
            <a:ext cx="4968552" cy="41044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1003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직사각형 33"/>
          <p:cNvSpPr/>
          <p:nvPr/>
        </p:nvSpPr>
        <p:spPr bwMode="auto">
          <a:xfrm>
            <a:off x="2411760" y="2060848"/>
            <a:ext cx="1656184" cy="24482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 bwMode="auto">
          <a:xfrm>
            <a:off x="5063356" y="2048148"/>
            <a:ext cx="1872208" cy="30963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716963" cy="1143000"/>
          </a:xfrm>
        </p:spPr>
        <p:txBody>
          <a:bodyPr/>
          <a:lstStyle/>
          <a:p>
            <a:r>
              <a:rPr lang="en-US" dirty="0" smtClean="0"/>
              <a:t>Kismet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grpSp>
        <p:nvGrpSpPr>
          <p:cNvPr id="27" name="그룹 26"/>
          <p:cNvGrpSpPr/>
          <p:nvPr/>
        </p:nvGrpSpPr>
        <p:grpSpPr>
          <a:xfrm>
            <a:off x="467544" y="1684040"/>
            <a:ext cx="1368152" cy="1384920"/>
            <a:chOff x="522784" y="1540024"/>
            <a:chExt cx="1456928" cy="1600944"/>
          </a:xfrm>
        </p:grpSpPr>
        <p:sp>
          <p:nvSpPr>
            <p:cNvPr id="21" name="Rectangle 21"/>
            <p:cNvSpPr/>
            <p:nvPr/>
          </p:nvSpPr>
          <p:spPr bwMode="auto">
            <a:xfrm>
              <a:off x="522784" y="1540024"/>
              <a:ext cx="1152128" cy="12961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22"/>
            <p:cNvSpPr/>
            <p:nvPr/>
          </p:nvSpPr>
          <p:spPr bwMode="auto">
            <a:xfrm>
              <a:off x="675184" y="1692424"/>
              <a:ext cx="1152128" cy="12961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Rectangle 24"/>
            <p:cNvSpPr/>
            <p:nvPr/>
          </p:nvSpPr>
          <p:spPr bwMode="auto">
            <a:xfrm>
              <a:off x="827584" y="1844824"/>
              <a:ext cx="1152128" cy="12961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80263" y="1975608"/>
              <a:ext cx="804347" cy="960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Serial</a:t>
              </a:r>
              <a:br>
                <a:rPr lang="en-US" sz="1600" dirty="0" smtClean="0"/>
              </a:br>
              <a:r>
                <a:rPr lang="en-US" sz="1600" dirty="0" smtClean="0"/>
                <a:t>Source</a:t>
              </a:r>
              <a:br>
                <a:rPr lang="en-US" sz="1600" dirty="0" smtClean="0"/>
              </a:br>
              <a:r>
                <a:rPr lang="en-US" sz="1600" dirty="0" smtClean="0"/>
                <a:t>Code</a:t>
              </a:r>
              <a:endParaRPr lang="en-US" sz="16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106806" y="2217058"/>
            <a:ext cx="1776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/>
              <a:t>Parallelization</a:t>
            </a:r>
            <a:br>
              <a:rPr lang="en-US" altLang="ko-KR" sz="2000" b="1" dirty="0" smtClean="0"/>
            </a:br>
            <a:r>
              <a:rPr lang="en-US" altLang="ko-KR" sz="2000" b="1" dirty="0" smtClean="0"/>
              <a:t>Planner</a:t>
            </a:r>
            <a:endParaRPr lang="ko-KR" alt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27994" y="1484784"/>
            <a:ext cx="112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2"/>
                </a:solidFill>
              </a:rPr>
              <a:t>Kismet</a:t>
            </a:r>
            <a:endParaRPr lang="ko-KR" altLang="en-US" sz="2400" b="1" dirty="0">
              <a:solidFill>
                <a:schemeClr val="tx2"/>
              </a:solidFill>
            </a:endParaRPr>
          </a:p>
        </p:txBody>
      </p:sp>
      <p:cxnSp>
        <p:nvCxnSpPr>
          <p:cNvPr id="40" name="직선 화살표 연결선 39"/>
          <p:cNvCxnSpPr/>
          <p:nvPr/>
        </p:nvCxnSpPr>
        <p:spPr bwMode="auto">
          <a:xfrm>
            <a:off x="1835696" y="2564904"/>
            <a:ext cx="576064" cy="3269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직선 화살표 연결선 40"/>
          <p:cNvCxnSpPr>
            <a:stCxn id="59" idx="3"/>
          </p:cNvCxnSpPr>
          <p:nvPr/>
        </p:nvCxnSpPr>
        <p:spPr bwMode="auto">
          <a:xfrm flipV="1">
            <a:off x="1835544" y="3519032"/>
            <a:ext cx="576216" cy="234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직선 화살표 연결선 45"/>
          <p:cNvCxnSpPr/>
          <p:nvPr/>
        </p:nvCxnSpPr>
        <p:spPr bwMode="auto">
          <a:xfrm flipV="1">
            <a:off x="1852464" y="4797152"/>
            <a:ext cx="31515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직선 화살표 연결선 47"/>
          <p:cNvCxnSpPr/>
          <p:nvPr/>
        </p:nvCxnSpPr>
        <p:spPr bwMode="auto">
          <a:xfrm>
            <a:off x="4067944" y="3139380"/>
            <a:ext cx="91933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직선 화살표 연결선 50"/>
          <p:cNvCxnSpPr/>
          <p:nvPr/>
        </p:nvCxnSpPr>
        <p:spPr bwMode="auto">
          <a:xfrm>
            <a:off x="6948264" y="3068960"/>
            <a:ext cx="504056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직사각형 58"/>
          <p:cNvSpPr/>
          <p:nvPr/>
        </p:nvSpPr>
        <p:spPr bwMode="auto">
          <a:xfrm>
            <a:off x="467544" y="3357080"/>
            <a:ext cx="1368000" cy="792000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 smtClean="0"/>
              <a:t>Sample</a:t>
            </a:r>
            <a:br>
              <a:rPr lang="en-US" altLang="ko-KR" sz="1600" dirty="0" smtClean="0"/>
            </a:br>
            <a:r>
              <a:rPr lang="en-US" altLang="ko-KR" sz="1600" dirty="0" smtClean="0"/>
              <a:t>Input</a:t>
            </a:r>
            <a:endParaRPr lang="ko-KR" altLang="en-US" sz="1600" dirty="0"/>
          </a:p>
        </p:txBody>
      </p:sp>
      <p:sp>
        <p:nvSpPr>
          <p:cNvPr id="61" name="직사각형 60"/>
          <p:cNvSpPr/>
          <p:nvPr/>
        </p:nvSpPr>
        <p:spPr bwMode="auto">
          <a:xfrm>
            <a:off x="467544" y="4437112"/>
            <a:ext cx="1368152" cy="792088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dirty="0" smtClean="0"/>
              <a:t>Parallelization</a:t>
            </a:r>
            <a:br>
              <a:rPr lang="en-US" altLang="ko-KR" sz="1600" dirty="0" smtClean="0"/>
            </a:br>
            <a:r>
              <a:rPr lang="en-US" altLang="ko-KR" sz="1600" dirty="0" smtClean="0"/>
              <a:t>Constraints</a:t>
            </a:r>
            <a:endParaRPr lang="ko-KR" altLang="en-US" sz="1600" dirty="0"/>
          </a:p>
        </p:txBody>
      </p:sp>
      <p:sp>
        <p:nvSpPr>
          <p:cNvPr id="69" name="직사각형 68"/>
          <p:cNvSpPr/>
          <p:nvPr/>
        </p:nvSpPr>
        <p:spPr bwMode="auto">
          <a:xfrm>
            <a:off x="7668344" y="3573016"/>
            <a:ext cx="1080120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/>
              <a:t>Speedup</a:t>
            </a:r>
            <a:br>
              <a:rPr lang="en-US" altLang="ko-KR" dirty="0" smtClean="0"/>
            </a:br>
            <a:r>
              <a:rPr lang="en-US" altLang="ko-KR" dirty="0" smtClean="0"/>
              <a:t>Estimates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089722" y="2533992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Parallelism</a:t>
            </a:r>
          </a:p>
          <a:p>
            <a:r>
              <a:rPr lang="en-US" altLang="ko-KR" sz="1400" dirty="0" smtClean="0"/>
              <a:t>Profile</a:t>
            </a:r>
            <a:endParaRPr lang="ko-KR" altLang="en-US" sz="1400" dirty="0"/>
          </a:p>
        </p:txBody>
      </p:sp>
      <p:sp>
        <p:nvSpPr>
          <p:cNvPr id="78850" name="AutoShape 2" descr="data:image/jpg;base64,/9j/4AAQSkZJRgABAQAAAQABAAD/2wCEAAkGBhQQEBAQEBIQEBIVEBAPDw8QEBAUDw8PFRAVFBQQFBIXGyYeFxkkGRIUHy8gIycpLCwsFR4xNTAqNSYrLCkBCQoKDgwOGg8PGikfHxwqKSksLCkpKSopKSkpKSwpKSkpKSksKSkpKSkpKSkpKSksKSkpLCkpKSkpLCksLC01LP/AABEIAMMBAwMBIgACEQEDEQH/xAAcAAAABwEBAAAAAAAAAAAAAAAAAQIDBAUHBgj/xABCEAABAwIDBAgDBgUCBQUAAAABAAIRAwQSITEFBkFRBxMiYXGBobEykdEUUmJywfAjQoKispLhJDNDU2MVFmSD8f/EABoBAAIDAQEAAAAAAAAAAAAAAAAEAgMFAQb/xAAoEQACAQQCAQQCAgMAAAAAAAAAAQIDBBEhEjEFEyIyQTNxFVEjQoH/2gAMAwEAAhEDEQA/ANvlCUSCADlCUSCADlESjRFAAlHKJBAByhKJBAByhKJBAByhKJBAYAUJQQUcsM4CM8Eh9TDnw4pZHkqDee7qNYRTHiRMjMaKmvU9OHJk6cOciY/eOkHYS8A85Ee6dZtykf8AqM/1D6rNH2pOZzJ1HBEKJGgjwXnn5Zpm7DxcZxzk1Nl8w6PH+oJ0P5GfNZWKr25h7x4J2ntatwq1Pmr4+aX+yK34iS+LNQNXx8kAfFZw3eOsMuscfMrrt3rmq+mDV18T3p+38iqzxGLEa9lOkstouZQg555eybxTzTpdl3LQTTEd/YTXfL1JVTeb2W9Gr1VStSaYnN7RGcQZKG823G2dvUrEgEMcWDm4NJA9F5o23tZ1zXqV6meJziBrAJmE1CnyKJVMHp6lvDbvPZuKDvy1Wn9VKZdB/wALh5FeT6F3UYJY9zT+EwrK33vvKfw3VbwxmFJ0GRVbB6ka6EmpU0g/NedrLpUvaWrus/O9y0foz37rbTqVm1adNopsY6QXcXEcfBVzp8USp1Ms0USgjBQVIxkJBBBdOAhGCixJJCAFY0IlBrckCgAQggCggA5RFJcEYKADGWqBQOaMCEAJQB5oVHxHeUgiShvCyR22K6wSiNYKo23t1tuBliMxExGufouXvN7alTJhwd2R/RZtXyMKY/RtJVOjt7m8a0EkiPFUm0d66DGlpdPdBhce9r3mXOPjkku2Y2Ze2e+Ssm48r63sS0adPxyjuTHbfa1Oo4hgwzoACpIEpuw2cAZps85+qfecu+SsKr7ZdD8ZKOhEcITbqY0DZMp5gc50MEmF0uxNg4e1U1Ocfspi2tpV5YSKq91GitkDY27TX4XvEcYhda2nAgaI2MDQlL19tbRtY62edr15VGEAlOGXcgQm/YZp7vYrhJGM9MW03PrttmuOFrW1I4T2gszdbO5Lr9+bnHe1HcQS3yDnKixrWoxWDMqSeSq6ojghgVrPckOpgnNXaIZZVzGui2zoO2ZhtH14/wCYXMnnheVjd5RAaT4e69GdHezPs9hSpxEOe4/1GUjcMboo6ZsRoglhBID2AiCixIsZSsK6cBARiEnChhQAC1DNFiQxFGMHRSISgCjxLjeQaBKIhEjC5iX2RwkEMphHnHeiJQD1LpaBNCGTxVZtvbQpNyILuXLJDbe2hSbDSC45ZLlbO2qXNScznnMwBKxby9cn6VLbNG3t1j1Z9EetUNV2J0ucdOWukealW+xqroim4DnkuusdkMptGQJ4zBzUuMPZiScxGgSlLxVSp7qrGKnkEtU0c3bbrE51HADlBVjbbv02mcJPfJhPv2vRbU6upWph4kYC4A/JTmV2uEtOIc2rUoeOpUX8ciE76pP7GvsoGjQuFdRdUquY3tHEdBpmu/e8aSB46qDa7OZSMxBJJk95VN5YerJcUToXPFNkCzsGWlN1WpmQ0kunIZThjms/2xvpVfXLqToaJwiBpOSd6Q96H1aht6QcKTTLnDi8SCMQPouMpE6Zr0thYwo0trZgXtzOrPOejtLTpBuQJc4Eflarm16UBH8Sk6eeJoWcscdEtz44J528GujP9eafZrVp0iW7h2nBnif9l0tSuBTxjTDiB7jmvPhrl9VlIDMnl3Sts27c9Vs+o77tuPRoWdVgoySRqUajlF5MC2zVLrmuTxrVPljKhylV6mJ73c3uPzKQnodC8uwi1KHIIkNM1IhsL7Ma1WjQGeMuEcTAleorOjhpsb+Bo9AvPXRzZGtta2JEtpudi5dqm6PZeigclmV3s0qS0GKYQQa5BLF4tIIQhLC6dCaCidUhJNTNHEoAIPlKBQSXLi2d7A8/sJHVnWfmkVKuGSTAVHdb5U2OLSCY4gSNfFL1buFHssp285/E6KfBE537C5R++zeDZ8QU07fojRg+RST8nTbGf4+tJaR17T4jxVPtrbraIy7R5NgkaaiVSnfio7Rjf7lEs7F91UOufxO8uB8lRX8hGovSo/ZZTtHSeavQdpbVLmoTw1Ls8McmnmuxsrBtJuFoz4mBPzTWzrFtFga0jjkYGanh51IHkmLOxdv73uTKbm6U3xXQNBEGf1XJ79b6s2fROIg1XNIptbEgGRJEg6hXG8O2vs9vVrAZtY8tGcFwYSAfkvM+8W2a17WfWqlxlxLWkkim0mcDZ0C24029mdKaj0MbQ3irVqz6zqlQPJklr3gCeWal2W+N1SgtuK57nVqhHylU2DLRJxJniuOyjlk0Kw6abynAcyi8DUua8u9XLQ9xeksbTdVpOplr6dMPJDQBBdGXaK88ly0joMf/ABr58Af8M3PwqKtxSaBtqLwdfd27XvqS1vxuOYHP3UKrsmmeAHgB9FOquzd3vJnuSAt6EfYjytSpLmys/wDQmcMXp9FBu9jOaJnLz+i6KVX7bqFtvUdPLj3rsklElSm5S2ctukzrdpW4dxeQY7mla90iXHV7OrjLOiWj5LLujCzx7QpOP8rp+bXLuemO7wWtJn3nvafDAsOpLlM9LCKUTGmu9pSkgao5TsehaXYpB2aTKS58SVFvCBLZo/QdYh9W7rEadTgPk8FbI8rgehfZfV7OZUPxVMWLn2ajwPdd8dVk1ns1Ka0BoyQSwESqLAYkRTcd6Iv8PmuOrFHE3/Q4KY80fmmTesGrgO5R6u1qQ1cPkVW60P7LVTm/olFxnn5pu5vmsaXE6aqrud6aLA4B2Y0EO+i5W4uqt2+MMmeyJEfNI3V+oe2ntsZo2bfunpEnbe3H1iWNybHA+WipRSEcczExxXZbJ3bptb2+0eI5HyKm31Khb03VHgNY1pc53a7LQJJjjkFn/wAfc3Humx5X9Gj7YLoz40sJgkjvIyQdgBjED5hcbv8A9Ixu6ho23Zt29kOH/UIJh8ObIyOi4kXbxAkxzV9PwMmsuRFea4t6N92Vsg1ndk9gfGcp7oHHRdFtDa9KwomQG/dAnPMTPLVYJsDfS/pkU6FZ0cG4aWYE8x4q32vtWvcOLq5L3ZQIaM4A4DuWx4zwypS5PZh+Q8nKrrJd3W+NepUdUbUcwHIAEZAeIUy06QbimO0TV/M6PYLkA6YMQlB/JellSjjDRgRqyTymdjvBv19otH0zTa0lrtHE/wAhE6d6yzgPCP8AdWO0r4fCNeKrycgqIwjF6GU5PbGwwHUf7pupZg9ykIipOMXsmm8lBciHQtR6E29m+d/8eI/+xZdd/GVq/QzTi1vHc6Th/ekO5L9jUvxv9HQ1Dn5pUpLka9KlpHk5POwEKm3rqRbOHh/kFcrnN8q0U2t5g+4VNfUGWWyzNFh0OWwNxWd90MPzlPdM19idSpERhdi+bVL6G7eKdw/m1keTiuc6WbrFtBzRoKdI+eErCisyPSPSONOXyQSSUJTy6F2KTF0ZbhHFzR/cE6pew7L7Rd0aA/mxO/0if0VVTosgtnondXZv2aypUhnhBPLVxP6q2a7ikdZDfIJdA5LJntmnBYiOByCNBcwdM1vdqVusqDFkKlQDsjQPKg1Lx5+Iq0uNlA1KjsWfWP7HH4zmlu2ZTY3rKjgGj4s4w8TJXknaXU5PTPTq9t4R+ii7RPFL6k8ZXK737/NZU6uywkNlpeS14cZ1Edy5n/3tcEjtMmfu5fKUxHxFzP7KJeXpR6Rrmz9nl2JwOGmI6x5EgclXbY3rYGGhZwKeYfUnFM66iRmueudqXl1bUw+DTAdBpUy3F2uYOeipjSc05z+XivR+M8QqXuqLLPM+Q8o7luMHg6ay3nr0T/DeGzqC0Gfmua313quryKT3dhpDoDWiXCRMjxT3WkAE5Zqov6ge45hbtSCfejHo1Jxkc+aLhw/3SHHPRXOEJu5txBKWUIIedVNju51zgvKZHJ/+JWr9WCIIWM7CrYLhh5YvZbQP0Hsn7JraRleS00yBU2KwjsjCNdSc1SbbsOppYweJERyC6sFUm9DP+HPdiPomasdZFKE3ySZwJdJkomogUYKzPs2/oW1EgEXFTZGPZQ3JlxWv9EgjZ1c/eFRvh2gseralbH0ZDDssnm+qPUJKO5r9jVX8T/RcE6IkSNemR5IOVye+7pdTHc79F1a4ffGtNUDkY+cJW6eIDdmveaZ0T2kWbXz8WLKOTisu32u+svqrvBvyJWv7mM6jZ9AnKOsJ83H6rDtoVsdaq4/9x/8AkVjUdyZv1NJEfFqfJCUEklNi4crr+iSw6zaTanCmHg9+KmVx86rVOg/Z38O5rkZl1MtPdDgUvXeIl9FZZqcyAPFOlMU3TPolNcs3tmj0h9uiCJhyRqWCOTOq1xFSoM462p+b4zx5LM9+d569So6gzE1gJGUgugkag5rR9pMIqVI/7j/njKzbfC0LawcAcxn4yVbTwyqs2uji3UyO48SUQd4KwqNB4SeMqFfUwBIy8Fe1jooi+XZpW5V51loxv3ZxebjEK/qWjHCMLY5wMXzXE9Glz2a7T+CP7l3IznwC3Ld8qSZ567i6dV4OZ3p2e1tIOZIzPHuXEg6rR9v2+KhUHJrneizqoIdHck7mDTyaFnPMcAAlFUflCUEhwVPehqOMlXRdgqjuK3Au9h7LDq+VTzW12tTExru4K2x+bQp5PcYskRmFVbyt/gP/ACu9layq7b7Zt6n5Xey06m4syaWpozVoRhEDw70YWNHcj0L+IoFESgEl6myMeyiqZkrZdwctksHOtWHssZccytm3L7OzKQ/8tQ/OEtQjyqbLrp8aWi1GnohKIHJBb6Z5Z6YMS4HeJ2K5cB99v6Lu6hyPgfZcFHWXgGsu9gEnfPEDRsI5mbHtCr1Ozah0w0wfmQsFqHtuP4ifVbT0h3oZYVmjLFTaB5FqxSVm0F2zYqvpA4oyPqiRPGQPemEUgLonvy+a3voxteo2ZbOIEvpy6NZDnALBWMxPpsGpqsHliEr0lZ2fVUadEZBggDzlJXEtYG6C2WFuIaJI4ynUyGZBCYSS0OPZLp6I03SdkPP3QXcnMHG7Qtu0+M+28/3FUd7sZlX42AmeS7u42c1xcWjOTPjKqbmyMwMlGEuLCpHkZ9f7i0nSWywn7oC5vaO4FUwGQ5vMuAOq1ura8DqkGzEJv1ExXg4nAbA3eNqYjI6nideXiuhLojmrc0QCBCl19jhwladpXSjgy76hl5OWvW4qdQc2ELMLoRUcOTiPkVsd5sYgdnnHBcHtHdlwNZ7h993DvKndVVJLBCzpuOTlZzQjNAiDGkZIgM5S8ZDmMFVffH5/RbDsSritmO4EH/IhZDtP4vb0Wp7pVSbOgPzz/rKnZP8Aysov1mlFly1yibZE29Ufgd7KadAom1M6NX8jvZakumYtJ+5GXuGZ8UYR1viPifdJCx4/Jnon8RUpL9JQRPPZKk2cXZRP4rad2RFjSH43H0CxV3FbVsHK1pDz9AqbX8hO8/EWEwEcojogFvY0eZYm5MNd+U+y4rdan1t9Tn8X+JXXbWqxSce4hcxuKz/imv5T6tKzL6WVg1/Gxzk6bpQvIt6TZzdjHyhZiu26SrvE6kz7pd6gLiEtSWEPT+QaLFwQQI91b9EPsutz7Dr7+iyJAa55/pIK32pWl5jRY/0Q2WK6q1zowVKfm5mS1y3bkCVmVpZY/RjgnmpkljPNRQ5PUqsCFQMEyk3IfvigipVMh5+6CAK2rScCSD/Mco70DXkQ9sfilSao1J5n3UNzC4zwXMAhirZTm3McD3KLUoxkrB5jSUkHHloULRx7KarQ0gZ8VPYDCK8oYNR5pdl2hkmKcsLAvWgpEcW+p+QVPtG2kkHQiD6rpqlAjVVV7bTornLJTCODi9o7rUn/AMsHnJ+q5++3IjOm+e7D9StEqW/NIbZBTU8hKBkNXc6sajS9hDROcjl4rud3aXVUGsI0mPNxK6W4tQBonLKxa5ukf/qtt58J5F7mHOnxf0VQdKiXx/hVfyO9leXGx8ObTJPioF/YPFJ4w6h3DuWm60eJixotS0ZJXHbd4n3SV0FTYbmio8j731VA5ok58VmZ3o3XqIRCS93ZKVh4puu3I8lOXRyL2ikI1W07Id/Apj8I9gsi2ZbY6g5TmtV3ZJNLPTMfJU2eXUC+eKRdMGXkgeHgiedI5InnRegxk8zvJWbxvi3d4gKs3Bpf8w8i2PkVI3vrRRjmQfVJ3JEUajucfqse8+WDe8euEclRvzXm7cOWH1aFzpU/eCvjuKjjxw+gVeq4dDM+8ikl+k8APVGkPdlHM4fMqc9IjHbNW6K7bBZVXcalWm8d4wrQWOyELltzLPq7S2b/AOEYvzLo2lZVTs0qfRNohSwoVJyktqQFWWEynogm6NaWjz90EAN1KZcSSIEnXjmmn9ydfiBOc5n3SC8cRC7g4MlkZ5ZqNWHEA+SmOIHfyUV5LjEQEYAZZXOrhLeUZp51s1wxMOHun6JXU5QmmAtPco7QPZHNVwMZnu4pm5uOyeyR3kKzr0BUEtycMz3hVr2F5jQDI98KyMyHAr6DC6SeeXgpBpABP07SJ4ZpL2R3q6Miqa2QLluWqesR2f3zSqkEEkadyb2c7E6OCE2mRlFOJJbTIk5nkjq0y5pmPBSTTgnkkluSZeWsinFI5i+smkOaW6gjILk9objtdLmOwnWCT9F3t0zNV1WjJgKnnxG5xTijMrvdirTzALxzaCVVXFu9rS1zHAngRmtl+y/y8Ew/YdN3acwH+kKxz5Ih6WGjMdk7JNNgJaQTOo712+wWRRw95Vi7ZTX5AAR3IW+y3NbDe9W2Mkpit+nw/wCg5eKMhLqMLNR6JIbOemS23VR56SktnK76uypt5j9VF2VtDqWBvcZ9U9vUwvrU2zMNd7qluXYQViXU8zPQWifpZZAuK2JxdzKbQGnzRKcF7Sxhyndn0cdei3X+NTJ8MQTEq13VpzdtPANn+oOChUeicFs2uyZhZh0giPBWlITBVVZXAc0EqzpuWXJ5kaMViJOpMTlVgw6pik5LrHI94hcOjtqzsjz9ygn7cdkeCNAC3M5Jp9GfiUh3Hko7jiMDRSycIb6Enso5w5EKZhjIJtwRkCIXg5DJIIjvUipSB8eKh15bk1DeQEioWu7P9XgpVWiCMTcuY5niorSQIOuqdpO5lQ4gMkD6ZJtzOSnVQHDs66KFW7OozVkXxIOGRivSkYTxSLCygwFIp0zqc5S7VnaVsZZZXKOEOOoEapBZkrB9Pio7xIJV3IWf9FDda+OSbbQjzUutRlxP71RClCiWbaI7bfmifpAUtmWuiS4AZBcOtPKK0UwATopdkzsz4pi4YXZKzoU4ARS9jycqpTjhjb7djviHoodxsxrgcOXorJ+qLqZzTSrNCcqMZLBxV9u528ZzyPJcht+xLWmAfId61a+bGSqKlk0iHtBS03yeR6EVGnwMdflzCKVpV7uhSq6NA/fiqG83CfBNN2KOBgfqmYT1gWcMHJSuo3PsZl3GZB7slUVtg1mHCWRJgkGcloG7uxy1jPyj2CoqTL6Ucl/s0EgDkr6k7RVVtbQVa0GpD7HfrBMpOTlU/B4mU3SbmndXz4LoEyg7sjz90acojsj98UEAB5xHLTijiMh5onUNS1ILyPiXTgshNuCU6rIHJE7IIAjugEk8UgUuKeAyQIQA0WZZqG+jnkVYu0TOFAEQFze1yyQp3oef4gS3ZmOCDqELgZHvs7dWmQmqDIemupLTLTmpTauMZ/GuZwRaySJmR3KM4cEy6thJB+JLpVuaujPKKnT2Rq9OE3glSKzpPcjYFYmcxgjOtpUW5ocQrIhRLgSV04VzaB14KzboE09kkKx6jILiZGSGW0JThpw1O9SUmoCJn7p+asbKktlJctxFIFBSS+BmNUulTVeRjGiF9mHglNsOasDRT7GdmFJywR45IFOyaAZbqIB7ylMsw1Sy3MeSXCqlLJbSjgjsop1jU+0JynS1VTLvsPDkha55our1KXbAhsROZXALCkMh++KCTRcYGR4+6CAJBCQWo0F0Bm4pjJEKY/ZKCCAHDTCT1YQQQAl1IfslEaQjT1KCCAG6dBueXHmUvqRy9SggunGMm3by9Sl0aDRw9SggoyBBXlu0gSPeVHoWreXqfqggiJ1inWrZ09SnG27eXqUEFYmVtBG3by9SmDaNnT1P1QQXckcAFo3l6n6qd1IgZe6NBCYNIHVDl6lN16AI048yggpZZBJEWrZs+76lJpWbeXq76oIKOS3A+LZvL1KNtu3l6lGgutnEhAtmzp6lKFu3l6lBBQZOAoUG8vUp1lEcvUoIKBIJ9EYdPUpbaY/ZKCCAH2NyQQQQB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8852" name="Picture 4" descr="http://cseweb.ucsd.edu/users/mbtaylor/pyrprof_graph_gener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91539"/>
            <a:ext cx="1172607" cy="881477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3768" y="2217638"/>
            <a:ext cx="146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/>
              <a:t>Hierarchical</a:t>
            </a:r>
            <a:br>
              <a:rPr lang="en-US" altLang="ko-KR" b="1" dirty="0" smtClean="0"/>
            </a:br>
            <a:r>
              <a:rPr lang="en-US" altLang="ko-KR" b="1" dirty="0" smtClean="0"/>
              <a:t>Critical Path</a:t>
            </a:r>
            <a:br>
              <a:rPr lang="en-US" altLang="ko-KR" b="1" dirty="0" smtClean="0"/>
            </a:br>
            <a:r>
              <a:rPr lang="en-US" altLang="ko-KR" b="1" dirty="0" smtClean="0"/>
              <a:t>Analysis</a:t>
            </a:r>
            <a:endParaRPr lang="ko-KR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43608" y="57570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i="1" dirty="0" smtClean="0">
                <a:solidFill>
                  <a:srgbClr val="C00000"/>
                </a:solidFill>
                <a:latin typeface="Arial"/>
                <a:cs typeface="Arial"/>
              </a:rPr>
              <a:t>Kismet extends critical </a:t>
            </a:r>
            <a:r>
              <a:rPr lang="en-US" altLang="ko-KR" sz="2400" i="1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altLang="ko-KR" sz="2400" i="1" dirty="0" smtClean="0">
                <a:solidFill>
                  <a:srgbClr val="C00000"/>
                </a:solidFill>
                <a:latin typeface="Arial"/>
                <a:cs typeface="Arial"/>
              </a:rPr>
              <a:t>ath </a:t>
            </a:r>
            <a:r>
              <a:rPr lang="en-US" altLang="ko-KR" sz="2400" i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altLang="ko-KR" sz="2400" i="1" dirty="0" smtClean="0">
                <a:solidFill>
                  <a:srgbClr val="C00000"/>
                </a:solidFill>
                <a:latin typeface="Arial"/>
                <a:cs typeface="Arial"/>
              </a:rPr>
              <a:t>nalysis to incorporate </a:t>
            </a:r>
            <a:br>
              <a:rPr lang="en-US" altLang="ko-KR" sz="2400" i="1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altLang="ko-KR" sz="2400" i="1" dirty="0" smtClean="0">
                <a:solidFill>
                  <a:srgbClr val="C00000"/>
                </a:solidFill>
                <a:latin typeface="Arial"/>
                <a:cs typeface="Arial"/>
              </a:rPr>
              <a:t>the constraints that affect real-world speedup. </a:t>
            </a: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5111118" y="3039152"/>
            <a:ext cx="1944216" cy="1934592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Find the best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p</a:t>
            </a:r>
            <a:r>
              <a:rPr lang="en-US" altLang="ko-KR" dirty="0" smtClean="0">
                <a:solidFill>
                  <a:schemeClr val="tx1"/>
                </a:solidFill>
              </a:rPr>
              <a:t>arallelization </a:t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for the </a:t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target </a:t>
            </a:r>
            <a:r>
              <a:rPr lang="en-US" altLang="ko-KR" dirty="0">
                <a:solidFill>
                  <a:schemeClr val="tx1"/>
                </a:solidFill>
              </a:rPr>
              <a:t>m</a:t>
            </a:r>
            <a:r>
              <a:rPr lang="en-US" altLang="ko-KR" dirty="0" smtClean="0">
                <a:solidFill>
                  <a:schemeClr val="tx1"/>
                </a:solidFill>
              </a:rPr>
              <a:t>achine</a:t>
            </a:r>
          </a:p>
        </p:txBody>
      </p:sp>
      <p:sp>
        <p:nvSpPr>
          <p:cNvPr id="42" name="모서리가 둥근 직사각형 41"/>
          <p:cNvSpPr/>
          <p:nvPr/>
        </p:nvSpPr>
        <p:spPr bwMode="auto">
          <a:xfrm>
            <a:off x="2593876" y="3284984"/>
            <a:ext cx="1368152" cy="931168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Measure 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parallelism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84"/>
    </mc:Choice>
    <mc:Fallback xmlns="">
      <p:transition xmlns:p14="http://schemas.microsoft.com/office/powerpoint/2010/main" spd="slow" advTm="451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Speedup </a:t>
            </a:r>
            <a:r>
              <a:rPr lang="en-US" sz="3200" dirty="0" err="1" smtClean="0"/>
              <a:t>Upperbound</a:t>
            </a:r>
            <a:r>
              <a:rPr lang="en-US" sz="3200" dirty="0" smtClean="0"/>
              <a:t> Predictions: Low-Parallelism </a:t>
            </a:r>
            <a:r>
              <a:rPr lang="en-US" sz="3200" dirty="0" err="1" smtClean="0"/>
              <a:t>SpecInt</a:t>
            </a:r>
            <a:r>
              <a:rPr lang="en-US" sz="3200" dirty="0" smtClean="0"/>
              <a:t> Benchmarks </a:t>
            </a:r>
            <a:endParaRPr 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40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51012"/>
            <a:ext cx="90487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41"/>
    </mc:Choice>
    <mc:Fallback xmlns="">
      <p:transition xmlns:p14="http://schemas.microsoft.com/office/powerpoint/2010/main" spd="slow" advTm="609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23728" y="1628800"/>
            <a:ext cx="60179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Kismet provides parallel speedup </a:t>
            </a:r>
            <a:r>
              <a:rPr lang="en-US" altLang="ko-KR" sz="2400" dirty="0" err="1" smtClean="0"/>
              <a:t>upperbound</a:t>
            </a:r>
            <a:r>
              <a:rPr lang="en-US" altLang="ko-KR" sz="2400" dirty="0" smtClean="0"/>
              <a:t> </a:t>
            </a:r>
            <a:br>
              <a:rPr lang="en-US" altLang="ko-KR" sz="2400" dirty="0" smtClean="0"/>
            </a:br>
            <a:r>
              <a:rPr lang="en-US" altLang="ko-KR" sz="2400" dirty="0" smtClean="0"/>
              <a:t>from serial source code.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257942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HCPA profiles self-parallelism using a hierarchical </a:t>
            </a:r>
          </a:p>
          <a:p>
            <a:r>
              <a:rPr lang="en-US" altLang="ko-KR" sz="2400" dirty="0" smtClean="0"/>
              <a:t>region model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and the parallelization planner finds </a:t>
            </a:r>
            <a:br>
              <a:rPr lang="en-US" altLang="ko-KR" sz="2400" dirty="0" smtClean="0"/>
            </a:br>
            <a:r>
              <a:rPr lang="en-US" altLang="ko-KR" sz="2400" dirty="0" smtClean="0"/>
              <a:t>the best parallelization strategy.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522920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Kismet will be available for public download </a:t>
            </a:r>
            <a:br>
              <a:rPr lang="en-US" altLang="ko-KR" sz="2400" dirty="0" smtClean="0"/>
            </a:br>
            <a:r>
              <a:rPr lang="en-US" altLang="ko-KR" sz="2400" dirty="0" smtClean="0"/>
              <a:t>in the first quarter of 2012.</a:t>
            </a:r>
            <a:endParaRPr lang="ko-KR" altLang="en-US" sz="2400" dirty="0" smtClean="0"/>
          </a:p>
          <a:p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7920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230" y="5183088"/>
            <a:ext cx="9334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780928"/>
            <a:ext cx="771109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123728" y="40288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We demonstrated Kismet’s ability to accurately </a:t>
            </a:r>
          </a:p>
          <a:p>
            <a:r>
              <a:rPr lang="en-US" altLang="ko-KR" sz="2400" dirty="0" smtClean="0"/>
              <a:t>estimate parallel speedup on two different platforms.</a:t>
            </a:r>
            <a:endParaRPr lang="ko-KR" altLang="en-US" sz="2400" dirty="0" smtClean="0"/>
          </a:p>
          <a:p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13"/>
    </mc:Choice>
    <mc:Fallback xmlns="">
      <p:transition xmlns:p14="http://schemas.microsoft.com/office/powerpoint/2010/main" spd="slow" advTm="832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0" dirty="0" smtClean="0"/>
              <a:t>***</a:t>
            </a:r>
            <a:endParaRPr lang="en-US" sz="2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18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Self-Parallelism for </a:t>
            </a:r>
            <a:br>
              <a:rPr lang="en-US" altLang="ko-KR" dirty="0" smtClean="0"/>
            </a:br>
            <a:r>
              <a:rPr lang="en-US" altLang="ko-KR" dirty="0" smtClean="0"/>
              <a:t>Three Common Loop Types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53004" y="16288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DOACROSS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162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DOALL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491880" y="2276872"/>
            <a:ext cx="75295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891055" y="2708920"/>
            <a:ext cx="75295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683143" y="3429000"/>
            <a:ext cx="75295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3068960"/>
            <a:ext cx="33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090855" y="2204864"/>
            <a:ext cx="75295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090855" y="2636912"/>
            <a:ext cx="75295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090855" y="3356992"/>
            <a:ext cx="752953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2996952"/>
            <a:ext cx="33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 rot="5400000">
            <a:off x="4337974" y="3050958"/>
            <a:ext cx="324036" cy="2016224"/>
          </a:xfrm>
          <a:prstGeom prst="rightBrace">
            <a:avLst>
              <a:gd name="adj1" fmla="val 5222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32435" y="422108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(N/2) * CP</a:t>
            </a:r>
            <a:endParaRPr lang="en-US" dirty="0"/>
          </a:p>
        </p:txBody>
      </p:sp>
      <p:sp>
        <p:nvSpPr>
          <p:cNvPr id="25" name="Right Brace 24"/>
          <p:cNvSpPr/>
          <p:nvPr/>
        </p:nvSpPr>
        <p:spPr>
          <a:xfrm rot="5400000">
            <a:off x="2360265" y="3715893"/>
            <a:ext cx="232654" cy="705727"/>
          </a:xfrm>
          <a:prstGeom prst="rightBrace">
            <a:avLst>
              <a:gd name="adj1" fmla="val 5222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67744" y="42210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496" y="552064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Self-</a:t>
            </a:r>
            <a:br>
              <a:rPr lang="en-US" dirty="0" smtClean="0"/>
            </a:br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7504" y="1628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 Type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7504" y="3081734"/>
            <a:ext cx="1345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Loop’s</a:t>
            </a:r>
          </a:p>
          <a:p>
            <a:r>
              <a:rPr lang="en-US" dirty="0" smtClean="0"/>
              <a:t>Critical Path</a:t>
            </a:r>
          </a:p>
          <a:p>
            <a:r>
              <a:rPr lang="en-US" dirty="0" smtClean="0"/>
              <a:t>Length</a:t>
            </a:r>
            <a:br>
              <a:rPr lang="en-US" dirty="0" smtClean="0"/>
            </a:br>
            <a:r>
              <a:rPr lang="en-US" dirty="0" smtClean="0"/>
              <a:t>(cp)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1047464" y="3929200"/>
            <a:ext cx="46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495736" y="3929200"/>
            <a:ext cx="46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538591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512" y="20608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496" y="16380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72400" y="545792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* CP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707904" y="588068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(N/2) * CP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831189" y="567394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2.0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3751069" y="5889972"/>
            <a:ext cx="10801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13011" y="545792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* CP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021772" y="58806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771800" y="567394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1"/>
          <p:cNvCxnSpPr/>
          <p:nvPr/>
        </p:nvCxnSpPr>
        <p:spPr>
          <a:xfrm>
            <a:off x="1691680" y="5889972"/>
            <a:ext cx="10801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슬라이드 번호 개체 틀 56"/>
          <p:cNvSpPr>
            <a:spLocks noGrp="1"/>
          </p:cNvSpPr>
          <p:nvPr>
            <p:ph type="sldNum" sz="quarter" idx="12"/>
          </p:nvPr>
        </p:nvSpPr>
        <p:spPr>
          <a:xfrm>
            <a:off x="7239000" y="6356176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cxnSp>
        <p:nvCxnSpPr>
          <p:cNvPr id="58" name="Straight Connector 44"/>
          <p:cNvCxnSpPr/>
          <p:nvPr/>
        </p:nvCxnSpPr>
        <p:spPr>
          <a:xfrm>
            <a:off x="-36512" y="62407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4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7504" y="47971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75589" y="48598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* CP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051720" y="486916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* CP</a:t>
            </a:r>
            <a:endParaRPr lang="en-US" dirty="0"/>
          </a:p>
        </p:txBody>
      </p:sp>
      <p:cxnSp>
        <p:nvCxnSpPr>
          <p:cNvPr id="64" name="Straight Connector 41"/>
          <p:cNvCxnSpPr/>
          <p:nvPr/>
        </p:nvCxnSpPr>
        <p:spPr>
          <a:xfrm rot="5400000">
            <a:off x="-680729" y="3929201"/>
            <a:ext cx="46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9"/>
          <p:cNvGrpSpPr/>
          <p:nvPr/>
        </p:nvGrpSpPr>
        <p:grpSpPr>
          <a:xfrm>
            <a:off x="6012160" y="3356992"/>
            <a:ext cx="2664296" cy="432048"/>
            <a:chOff x="395536" y="2996952"/>
            <a:chExt cx="3312368" cy="432048"/>
          </a:xfrm>
        </p:grpSpPr>
        <p:sp>
          <p:nvSpPr>
            <p:cNvPr id="66" name="Rounded Rectangle 3"/>
            <p:cNvSpPr/>
            <p:nvPr/>
          </p:nvSpPr>
          <p:spPr>
            <a:xfrm>
              <a:off x="395536" y="2996952"/>
              <a:ext cx="93610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</a:t>
              </a:r>
              <a:endParaRPr lang="en-US" dirty="0"/>
            </a:p>
          </p:txBody>
        </p:sp>
        <p:sp>
          <p:nvSpPr>
            <p:cNvPr id="67" name="Rounded Rectangle 4"/>
            <p:cNvSpPr/>
            <p:nvPr/>
          </p:nvSpPr>
          <p:spPr>
            <a:xfrm>
              <a:off x="1331640" y="2996952"/>
              <a:ext cx="93610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</a:t>
              </a:r>
              <a:endParaRPr lang="en-US" dirty="0"/>
            </a:p>
          </p:txBody>
        </p:sp>
        <p:sp>
          <p:nvSpPr>
            <p:cNvPr id="68" name="Rounded Rectangle 5"/>
            <p:cNvSpPr/>
            <p:nvPr/>
          </p:nvSpPr>
          <p:spPr>
            <a:xfrm>
              <a:off x="2771800" y="2996952"/>
              <a:ext cx="936104" cy="4320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339752" y="299695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948264" y="16288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Serial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804248" y="42210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* CP</a:t>
            </a:r>
            <a:endParaRPr lang="en-US" dirty="0"/>
          </a:p>
        </p:txBody>
      </p:sp>
      <p:sp>
        <p:nvSpPr>
          <p:cNvPr id="72" name="Right Brace 26"/>
          <p:cNvSpPr/>
          <p:nvPr/>
        </p:nvSpPr>
        <p:spPr>
          <a:xfrm rot="5400000">
            <a:off x="7182290" y="2664204"/>
            <a:ext cx="324036" cy="2664296"/>
          </a:xfrm>
          <a:prstGeom prst="rightBrace">
            <a:avLst>
              <a:gd name="adj1" fmla="val 5222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608704" y="545792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* CP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608704" y="588068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* CP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567493" y="5673948"/>
            <a:ext cx="66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1.0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6" name="Straight Connector 32"/>
          <p:cNvCxnSpPr/>
          <p:nvPr/>
        </p:nvCxnSpPr>
        <p:spPr>
          <a:xfrm>
            <a:off x="6487373" y="5889972"/>
            <a:ext cx="10801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04248" y="48598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* 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45"/>
    </mc:Choice>
    <mc:Fallback xmlns="">
      <p:transition xmlns:p14="http://schemas.microsoft.com/office/powerpoint/2010/main" spd="slow" advTm="179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Raw Platform: </a:t>
            </a:r>
            <a:br>
              <a:rPr lang="en-US" sz="3200" dirty="0" smtClean="0"/>
            </a:br>
            <a:r>
              <a:rPr lang="en-US" sz="3200" dirty="0" smtClean="0"/>
              <a:t>Target Instruction-Level Parallelism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0808"/>
            <a:ext cx="8303839" cy="4572000"/>
          </a:xfrm>
        </p:spPr>
        <p:txBody>
          <a:bodyPr/>
          <a:lstStyle/>
          <a:p>
            <a:r>
              <a:rPr lang="en-US" sz="2400" dirty="0" smtClean="0"/>
              <a:t>Exploits ILP in each basic block </a:t>
            </a:r>
            <a:br>
              <a:rPr lang="en-US" sz="2400" dirty="0" smtClean="0"/>
            </a:br>
            <a:r>
              <a:rPr lang="en-US" sz="2400" dirty="0" smtClean="0"/>
              <a:t>by executing instructions on multiple cores</a:t>
            </a:r>
          </a:p>
          <a:p>
            <a:r>
              <a:rPr lang="en-US" altLang="ko-KR" sz="2400" dirty="0" smtClean="0"/>
              <a:t>Leverages a low-latency inter-core network </a:t>
            </a:r>
            <a:br>
              <a:rPr lang="en-US" altLang="ko-KR" sz="2400" dirty="0" smtClean="0"/>
            </a:br>
            <a:r>
              <a:rPr lang="en-US" altLang="ko-KR" sz="2400" dirty="0" smtClean="0"/>
              <a:t>to enable fine-grained parallelization</a:t>
            </a:r>
          </a:p>
          <a:p>
            <a:r>
              <a:rPr lang="en-US" sz="2400" dirty="0" smtClean="0"/>
              <a:t>Employs loop unrolling to increase ILP in a basic block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17430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9080"/>
            <a:ext cx="2571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오른쪽 화살표 6"/>
          <p:cNvSpPr/>
          <p:nvPr/>
        </p:nvSpPr>
        <p:spPr bwMode="auto">
          <a:xfrm>
            <a:off x="3203848" y="5229200"/>
            <a:ext cx="864096" cy="576064"/>
          </a:xfrm>
          <a:prstGeom prst="rightArrow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31840" y="587727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RawCC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95"/>
    </mc:Choice>
    <mc:Fallback xmlns="">
      <p:transition xmlns:p14="http://schemas.microsoft.com/office/powerpoint/2010/main" spd="slow" advTm="401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716963" cy="1143000"/>
          </a:xfrm>
        </p:spPr>
        <p:txBody>
          <a:bodyPr/>
          <a:lstStyle/>
          <a:p>
            <a:r>
              <a:rPr lang="en-US" altLang="ko-KR" sz="3600" dirty="0" smtClean="0"/>
              <a:t>Adapting Kismet to Raw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412776"/>
            <a:ext cx="6215608" cy="4824536"/>
          </a:xfrm>
        </p:spPr>
        <p:txBody>
          <a:bodyPr/>
          <a:lstStyle/>
          <a:p>
            <a:r>
              <a:rPr lang="en-US" altLang="ko-KR" sz="2400" dirty="0" smtClean="0"/>
              <a:t>Constraints to filter unprofitable patterns</a:t>
            </a:r>
          </a:p>
          <a:p>
            <a:pPr lvl="1"/>
            <a:r>
              <a:rPr lang="en-US" altLang="ko-KR" sz="2000" dirty="0" smtClean="0"/>
              <a:t>Target only leaf regions as they capture ILP</a:t>
            </a:r>
          </a:p>
          <a:p>
            <a:pPr lvl="1"/>
            <a:r>
              <a:rPr lang="en-US" altLang="ko-KR" sz="2000" dirty="0" smtClean="0"/>
              <a:t>Like </a:t>
            </a:r>
            <a:r>
              <a:rPr lang="en-US" altLang="ko-KR" sz="2000" dirty="0" err="1" smtClean="0"/>
              <a:t>RawCC</a:t>
            </a:r>
            <a:r>
              <a:rPr lang="en-US" altLang="ko-KR" sz="2000" dirty="0" smtClean="0"/>
              <a:t>, Kismet performs loop unrolling to increase ILP, possibly bringing </a:t>
            </a:r>
            <a:r>
              <a:rPr lang="en-US" altLang="ko-KR" sz="2000" dirty="0" err="1" smtClean="0"/>
              <a:t>superlinear</a:t>
            </a:r>
            <a:r>
              <a:rPr lang="en-US" altLang="ko-KR" sz="2000" dirty="0" smtClean="0"/>
              <a:t> speedup</a:t>
            </a:r>
          </a:p>
          <a:p>
            <a:pPr lvl="1"/>
            <a:endParaRPr lang="en-US" altLang="ko-KR" sz="2400" i="1" dirty="0" smtClean="0"/>
          </a:p>
          <a:p>
            <a:r>
              <a:rPr lang="en-US" altLang="ko-KR" sz="2400" dirty="0" smtClean="0"/>
              <a:t>Greedy Planning Algorithm</a:t>
            </a:r>
          </a:p>
          <a:p>
            <a:pPr lvl="1"/>
            <a:r>
              <a:rPr lang="en-US" altLang="ko-KR" sz="2000" dirty="0" smtClean="0"/>
              <a:t>Greedy algorithm works well as leaf regions will run independent of each other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Parallelization overhead limits the optimal  core count for each region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48336" y="213281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ILP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39005" y="243954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Non-ILP</a:t>
            </a:r>
            <a:endParaRPr lang="ko-KR" altLang="en-US" dirty="0"/>
          </a:p>
        </p:txBody>
      </p:sp>
      <p:sp>
        <p:nvSpPr>
          <p:cNvPr id="25" name="순서도: 처리 24"/>
          <p:cNvSpPr/>
          <p:nvPr/>
        </p:nvSpPr>
        <p:spPr bwMode="auto">
          <a:xfrm>
            <a:off x="6876256" y="2060848"/>
            <a:ext cx="1440160" cy="792088"/>
          </a:xfrm>
          <a:prstGeom prst="flowChartProcess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6310429" y="3068960"/>
            <a:ext cx="2376264" cy="2016224"/>
            <a:chOff x="4976644" y="2924944"/>
            <a:chExt cx="3315743" cy="2448272"/>
          </a:xfrm>
        </p:grpSpPr>
        <p:sp>
          <p:nvSpPr>
            <p:cNvPr id="33" name="직사각형 32"/>
            <p:cNvSpPr/>
            <p:nvPr/>
          </p:nvSpPr>
          <p:spPr bwMode="auto">
            <a:xfrm>
              <a:off x="5940152" y="2924944"/>
              <a:ext cx="1368152" cy="648072"/>
            </a:xfrm>
            <a:prstGeom prst="rect">
              <a:avLst/>
            </a:prstGeom>
            <a:noFill/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+mn-ea"/>
                  <a:cs typeface="Courier New" pitchFamily="49" charset="0"/>
                </a:rPr>
                <a:t>A</a:t>
              </a: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4976644" y="3789040"/>
              <a:ext cx="1296144" cy="576064"/>
            </a:xfrm>
            <a:prstGeom prst="rect">
              <a:avLst/>
            </a:prstGeom>
            <a:noFill/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+mn-ea"/>
                  <a:cs typeface="Courier New" pitchFamily="49" charset="0"/>
                </a:rPr>
                <a:t>B</a:t>
              </a: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6747310" y="3789039"/>
              <a:ext cx="1296144" cy="576064"/>
            </a:xfrm>
            <a:prstGeom prst="rect">
              <a:avLst/>
            </a:prstGeom>
            <a:noFill/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+mn-ea"/>
                  <a:cs typeface="Courier New" pitchFamily="49" charset="0"/>
                </a:rPr>
                <a:t>C</a:t>
              </a: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5004048" y="4797152"/>
              <a:ext cx="1224136" cy="57606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bg1"/>
                  </a:solidFill>
                  <a:latin typeface="+mn-ea"/>
                  <a:cs typeface="Courier New" pitchFamily="49" charset="0"/>
                </a:rPr>
                <a:t>D</a:t>
              </a: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6405379" y="4797152"/>
              <a:ext cx="848310" cy="57606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bg1"/>
                  </a:solidFill>
                  <a:latin typeface="+mn-ea"/>
                  <a:cs typeface="Courier New" pitchFamily="49" charset="0"/>
                </a:rPr>
                <a:t>E</a:t>
              </a:r>
              <a:endParaRPr lang="ko-KR" altLang="en-US" sz="1400" dirty="0">
                <a:solidFill>
                  <a:schemeClr val="bg1"/>
                </a:solidFill>
                <a:latin typeface="+mn-ea"/>
                <a:cs typeface="Courier New" pitchFamily="49" charset="0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7453625" y="4797152"/>
              <a:ext cx="838762" cy="576064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bg1"/>
                  </a:solidFill>
                  <a:latin typeface="+mn-ea"/>
                  <a:cs typeface="Courier New" pitchFamily="49" charset="0"/>
                </a:rPr>
                <a:t>F</a:t>
              </a:r>
            </a:p>
          </p:txBody>
        </p:sp>
        <p:cxnSp>
          <p:nvCxnSpPr>
            <p:cNvPr id="39" name="직선 화살표 연결선 38"/>
            <p:cNvCxnSpPr>
              <a:stCxn id="35" idx="2"/>
              <a:endCxn id="38" idx="0"/>
            </p:cNvCxnSpPr>
            <p:nvPr/>
          </p:nvCxnSpPr>
          <p:spPr bwMode="auto">
            <a:xfrm rot="16200000" flipH="1">
              <a:off x="7418169" y="4342315"/>
              <a:ext cx="432048" cy="4776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0" name="직선 화살표 연결선 39"/>
            <p:cNvCxnSpPr>
              <a:stCxn id="35" idx="2"/>
              <a:endCxn id="37" idx="0"/>
            </p:cNvCxnSpPr>
            <p:nvPr/>
          </p:nvCxnSpPr>
          <p:spPr bwMode="auto">
            <a:xfrm rot="5400000">
              <a:off x="6896435" y="4298205"/>
              <a:ext cx="432048" cy="5658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1" name="직선 화살표 연결선 40"/>
            <p:cNvCxnSpPr>
              <a:stCxn id="34" idx="2"/>
              <a:endCxn id="36" idx="0"/>
            </p:cNvCxnSpPr>
            <p:nvPr/>
          </p:nvCxnSpPr>
          <p:spPr bwMode="auto">
            <a:xfrm rot="5400000">
              <a:off x="5404392" y="4576828"/>
              <a:ext cx="432048" cy="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직선 화살표 연결선 41"/>
            <p:cNvCxnSpPr>
              <a:stCxn id="33" idx="2"/>
              <a:endCxn id="34" idx="0"/>
            </p:cNvCxnSpPr>
            <p:nvPr/>
          </p:nvCxnSpPr>
          <p:spPr bwMode="auto">
            <a:xfrm rot="5400000">
              <a:off x="6016460" y="3181272"/>
              <a:ext cx="216024" cy="9995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직선 화살표 연결선 42"/>
            <p:cNvCxnSpPr>
              <a:stCxn id="33" idx="2"/>
              <a:endCxn id="35" idx="0"/>
            </p:cNvCxnSpPr>
            <p:nvPr/>
          </p:nvCxnSpPr>
          <p:spPr bwMode="auto">
            <a:xfrm rot="16200000" flipH="1">
              <a:off x="6901793" y="3295451"/>
              <a:ext cx="216024" cy="771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6" name="직사각형 25"/>
          <p:cNvSpPr/>
          <p:nvPr/>
        </p:nvSpPr>
        <p:spPr bwMode="auto">
          <a:xfrm rot="18900000">
            <a:off x="6017278" y="5234318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16 Cores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 rot="18900000">
            <a:off x="6809367" y="5234318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8 Cores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28" name="직사각형 27"/>
          <p:cNvSpPr/>
          <p:nvPr/>
        </p:nvSpPr>
        <p:spPr bwMode="auto">
          <a:xfrm rot="18900000">
            <a:off x="7601455" y="5234318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16 Cores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4" name="직사각형 43"/>
          <p:cNvSpPr/>
          <p:nvPr/>
        </p:nvSpPr>
        <p:spPr bwMode="auto">
          <a:xfrm>
            <a:off x="6935564" y="2183656"/>
            <a:ext cx="319919" cy="25838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6937585" y="2501156"/>
            <a:ext cx="319919" cy="258382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400" dirty="0">
              <a:latin typeface="+mn-ea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75"/>
    </mc:Choice>
    <mc:Fallback xmlns="">
      <p:transition xmlns:p14="http://schemas.microsoft.com/office/powerpoint/2010/main" spd="slow" advTm="477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Speedup </a:t>
            </a:r>
            <a:r>
              <a:rPr lang="en-US" sz="3200" dirty="0" err="1" smtClean="0"/>
              <a:t>Upperbound</a:t>
            </a:r>
            <a:r>
              <a:rPr lang="en-US" sz="3200" dirty="0" smtClean="0"/>
              <a:t> Predictions: </a:t>
            </a:r>
            <a:br>
              <a:rPr lang="en-US" sz="3200" dirty="0" smtClean="0"/>
            </a:br>
            <a:r>
              <a:rPr lang="en-US" sz="3200" dirty="0" smtClean="0"/>
              <a:t>Raw Benchmarks</a:t>
            </a:r>
            <a:endParaRPr 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46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40768"/>
            <a:ext cx="86391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 bwMode="auto">
          <a:xfrm rot="18900000">
            <a:off x="7340470" y="2307228"/>
            <a:ext cx="1267816" cy="616126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rgbClr val="C00000"/>
                </a:solidFill>
              </a:rPr>
              <a:t>Superlinear</a:t>
            </a:r>
            <a:r>
              <a:rPr lang="en-US" altLang="ko-KR" dirty="0" smtClean="0">
                <a:solidFill>
                  <a:srgbClr val="C00000"/>
                </a:solidFill>
              </a:rPr>
              <a:t> Speedup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13"/>
    </mc:Choice>
    <mc:Fallback xmlns="">
      <p:transition xmlns:p14="http://schemas.microsoft.com/office/powerpoint/2010/main" spd="slow" advTm="551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err="1" smtClean="0"/>
              <a:t>Multicore</a:t>
            </a:r>
            <a:r>
              <a:rPr lang="en-US" altLang="ko-KR" sz="3200" dirty="0" smtClean="0"/>
              <a:t> Platform: </a:t>
            </a:r>
            <a:br>
              <a:rPr lang="en-US" altLang="ko-KR" sz="3200" dirty="0" smtClean="0"/>
            </a:br>
            <a:r>
              <a:rPr lang="en-US" altLang="ko-KR" sz="3200" dirty="0" smtClean="0"/>
              <a:t>Target Loop-Level Parallelism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7525" y="1916832"/>
            <a:ext cx="5260579" cy="4572000"/>
          </a:xfrm>
        </p:spPr>
        <p:txBody>
          <a:bodyPr/>
          <a:lstStyle/>
          <a:p>
            <a:r>
              <a:rPr lang="en-US" altLang="ko-KR" sz="2400" dirty="0" smtClean="0"/>
              <a:t>Models </a:t>
            </a:r>
            <a:r>
              <a:rPr lang="en-US" altLang="ko-KR" sz="2400" dirty="0" err="1" smtClean="0"/>
              <a:t>OpenMP</a:t>
            </a:r>
            <a:r>
              <a:rPr lang="en-US" altLang="ko-KR" sz="2400" dirty="0" smtClean="0"/>
              <a:t> parallelization focusing on loop-level parallelism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Disallows nested parallelization due to excessive synchronization overhead via shared memory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Models cache effect to incorporate  increased cache size from multiple cores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pic>
        <p:nvPicPr>
          <p:cNvPr id="16386" name="Picture 2" descr="https://i.cmpnet.com/embedded/2008/July08/CBlueMulticoreF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2896321" cy="28213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24"/>
    </mc:Choice>
    <mc:Fallback xmlns="">
      <p:transition xmlns:p14="http://schemas.microsoft.com/office/powerpoint/2010/main" spd="slow" advTm="310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716963" cy="1143000"/>
          </a:xfrm>
        </p:spPr>
        <p:txBody>
          <a:bodyPr/>
          <a:lstStyle/>
          <a:p>
            <a:r>
              <a:rPr lang="en-US" sz="3200" dirty="0" smtClean="0"/>
              <a:t>Adapting Kismet to Multicore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24710" y="6237312"/>
            <a:ext cx="371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Solution (A) = {A:32} or {C:8, D:32}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52298" y="4283804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Parallelize Descendants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411760" y="429309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Parallelize the Parent</a:t>
            </a:r>
            <a:endParaRPr lang="ko-KR" altLang="en-US" dirty="0"/>
          </a:p>
        </p:txBody>
      </p:sp>
      <p:sp>
        <p:nvSpPr>
          <p:cNvPr id="39" name="내용 개체 틀 2"/>
          <p:cNvSpPr txBox="1">
            <a:spLocks/>
          </p:cNvSpPr>
          <p:nvPr/>
        </p:nvSpPr>
        <p:spPr bwMode="auto">
          <a:xfrm>
            <a:off x="107504" y="1124744"/>
            <a:ext cx="871296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 latinLnBrk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defRPr/>
            </a:pPr>
            <a:r>
              <a:rPr lang="en-US" altLang="ko-KR" sz="24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Constraints to filter unprofitable </a:t>
            </a:r>
            <a:r>
              <a:rPr lang="en-US" altLang="ko-KR" sz="2400" kern="0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OpenMP</a:t>
            </a:r>
            <a:r>
              <a:rPr lang="en-US" altLang="ko-KR" sz="24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usage  </a:t>
            </a:r>
          </a:p>
          <a:p>
            <a:pPr marL="742950" lvl="1" indent="-285750" fontAlgn="base" latinLnBrk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ko-KR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Target only loop-level parallelism</a:t>
            </a:r>
          </a:p>
          <a:p>
            <a:pPr marL="742950" lvl="1" indent="-285750" fontAlgn="base" latinLnBrk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altLang="ko-KR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Disallow nested parallelization</a:t>
            </a:r>
            <a:br>
              <a:rPr lang="en-US" altLang="ko-KR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altLang="ko-KR" sz="2000" kern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charset="2"/>
              <a:buChar char="n"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Bottom-up Dynamic Programming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ko-KR" sz="2000" kern="0" noProof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Parallelize either parent region or a set of descendants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altLang="ko-KR" sz="2000" kern="0" noProof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Save the best parallelization for a region R in </a:t>
            </a:r>
            <a:r>
              <a:rPr lang="en-US" altLang="ko-KR" sz="2000" i="1" kern="0" noProof="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Solution(R)</a:t>
            </a:r>
          </a:p>
        </p:txBody>
      </p:sp>
      <p:grpSp>
        <p:nvGrpSpPr>
          <p:cNvPr id="41" name="그룹 40"/>
          <p:cNvGrpSpPr/>
          <p:nvPr/>
        </p:nvGrpSpPr>
        <p:grpSpPr>
          <a:xfrm>
            <a:off x="2483768" y="4725144"/>
            <a:ext cx="1872208" cy="1440160"/>
            <a:chOff x="4976644" y="2924944"/>
            <a:chExt cx="3315743" cy="2448272"/>
          </a:xfrm>
        </p:grpSpPr>
        <p:sp>
          <p:nvSpPr>
            <p:cNvPr id="42" name="직사각형 41"/>
            <p:cNvSpPr/>
            <p:nvPr/>
          </p:nvSpPr>
          <p:spPr bwMode="auto">
            <a:xfrm>
              <a:off x="5940152" y="2924944"/>
              <a:ext cx="1368152" cy="64807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bg1"/>
                  </a:solidFill>
                  <a:latin typeface="+mn-ea"/>
                  <a:cs typeface="Courier New" pitchFamily="49" charset="0"/>
                </a:rPr>
                <a:t>A</a:t>
              </a: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4976644" y="3789040"/>
              <a:ext cx="1296144" cy="576064"/>
            </a:xfrm>
            <a:prstGeom prst="rect">
              <a:avLst/>
            </a:prstGeom>
            <a:noFill/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+mn-ea"/>
                  <a:cs typeface="Courier New" pitchFamily="49" charset="0"/>
                </a:rPr>
                <a:t>B</a:t>
              </a: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6747310" y="3789039"/>
              <a:ext cx="1296144" cy="576064"/>
            </a:xfrm>
            <a:prstGeom prst="rect">
              <a:avLst/>
            </a:prstGeom>
            <a:noFill/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+mn-ea"/>
                  <a:cs typeface="Courier New" pitchFamily="49" charset="0"/>
                </a:rPr>
                <a:t>C</a:t>
              </a: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5004048" y="4797152"/>
              <a:ext cx="1224136" cy="576064"/>
            </a:xfrm>
            <a:prstGeom prst="rect">
              <a:avLst/>
            </a:prstGeom>
            <a:noFill/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+mn-ea"/>
                  <a:cs typeface="Courier New" pitchFamily="49" charset="0"/>
                </a:rPr>
                <a:t>D</a:t>
              </a:r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6405379" y="4797152"/>
              <a:ext cx="848310" cy="576064"/>
            </a:xfrm>
            <a:prstGeom prst="rect">
              <a:avLst/>
            </a:prstGeom>
            <a:noFill/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+mn-ea"/>
                  <a:cs typeface="Courier New" pitchFamily="49" charset="0"/>
                </a:rPr>
                <a:t>E</a:t>
              </a:r>
              <a:endParaRPr lang="ko-KR" altLang="en-US" sz="1400" dirty="0">
                <a:latin typeface="+mn-ea"/>
                <a:cs typeface="Courier New" pitchFamily="49" charset="0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7453625" y="4797152"/>
              <a:ext cx="838762" cy="576064"/>
            </a:xfrm>
            <a:prstGeom prst="rect">
              <a:avLst/>
            </a:prstGeom>
            <a:noFill/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1400" dirty="0" smtClean="0">
                  <a:latin typeface="+mn-ea"/>
                  <a:cs typeface="Courier New" pitchFamily="49" charset="0"/>
                </a:rPr>
                <a:t>F</a:t>
              </a:r>
            </a:p>
          </p:txBody>
        </p:sp>
        <p:cxnSp>
          <p:nvCxnSpPr>
            <p:cNvPr id="53" name="직선 화살표 연결선 52"/>
            <p:cNvCxnSpPr>
              <a:stCxn id="49" idx="2"/>
              <a:endCxn id="52" idx="0"/>
            </p:cNvCxnSpPr>
            <p:nvPr/>
          </p:nvCxnSpPr>
          <p:spPr bwMode="auto">
            <a:xfrm rot="16200000" flipH="1">
              <a:off x="7418169" y="4342315"/>
              <a:ext cx="432048" cy="4776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4" name="직선 화살표 연결선 53"/>
            <p:cNvCxnSpPr>
              <a:stCxn id="49" idx="2"/>
              <a:endCxn id="51" idx="0"/>
            </p:cNvCxnSpPr>
            <p:nvPr/>
          </p:nvCxnSpPr>
          <p:spPr bwMode="auto">
            <a:xfrm rot="5400000">
              <a:off x="6896435" y="4298205"/>
              <a:ext cx="432048" cy="5658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직선 화살표 연결선 54"/>
            <p:cNvCxnSpPr>
              <a:stCxn id="48" idx="2"/>
              <a:endCxn id="50" idx="0"/>
            </p:cNvCxnSpPr>
            <p:nvPr/>
          </p:nvCxnSpPr>
          <p:spPr bwMode="auto">
            <a:xfrm rot="5400000">
              <a:off x="5404392" y="4576828"/>
              <a:ext cx="432048" cy="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직선 화살표 연결선 55"/>
            <p:cNvCxnSpPr>
              <a:stCxn id="42" idx="2"/>
              <a:endCxn id="48" idx="0"/>
            </p:cNvCxnSpPr>
            <p:nvPr/>
          </p:nvCxnSpPr>
          <p:spPr bwMode="auto">
            <a:xfrm rot="5400000">
              <a:off x="6016460" y="3181272"/>
              <a:ext cx="216024" cy="9995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직선 화살표 연결선 56"/>
            <p:cNvCxnSpPr>
              <a:stCxn id="42" idx="2"/>
              <a:endCxn id="49" idx="0"/>
            </p:cNvCxnSpPr>
            <p:nvPr/>
          </p:nvCxnSpPr>
          <p:spPr bwMode="auto">
            <a:xfrm rot="16200000" flipH="1">
              <a:off x="6901793" y="3295451"/>
              <a:ext cx="216024" cy="771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59" name="직사각형 58"/>
          <p:cNvSpPr/>
          <p:nvPr/>
        </p:nvSpPr>
        <p:spPr bwMode="auto">
          <a:xfrm>
            <a:off x="6052141" y="4725144"/>
            <a:ext cx="772516" cy="381219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A</a:t>
            </a:r>
          </a:p>
        </p:txBody>
      </p:sp>
      <p:sp>
        <p:nvSpPr>
          <p:cNvPr id="60" name="직사각형 59"/>
          <p:cNvSpPr/>
          <p:nvPr/>
        </p:nvSpPr>
        <p:spPr bwMode="auto">
          <a:xfrm>
            <a:off x="5508104" y="5233436"/>
            <a:ext cx="731857" cy="338861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B</a:t>
            </a:r>
          </a:p>
        </p:txBody>
      </p:sp>
      <p:sp>
        <p:nvSpPr>
          <p:cNvPr id="61" name="직사각형 60"/>
          <p:cNvSpPr/>
          <p:nvPr/>
        </p:nvSpPr>
        <p:spPr bwMode="auto">
          <a:xfrm>
            <a:off x="6507897" y="5233435"/>
            <a:ext cx="731857" cy="33886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Courier New" pitchFamily="49" charset="0"/>
              </a:rPr>
              <a:t>C</a:t>
            </a:r>
          </a:p>
        </p:txBody>
      </p:sp>
      <p:sp>
        <p:nvSpPr>
          <p:cNvPr id="62" name="직사각형 61"/>
          <p:cNvSpPr/>
          <p:nvPr/>
        </p:nvSpPr>
        <p:spPr bwMode="auto">
          <a:xfrm>
            <a:off x="5523577" y="5826443"/>
            <a:ext cx="691199" cy="338861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Courier New" pitchFamily="49" charset="0"/>
              </a:rPr>
              <a:t>D</a:t>
            </a:r>
          </a:p>
        </p:txBody>
      </p:sp>
      <p:sp>
        <p:nvSpPr>
          <p:cNvPr id="63" name="직사각형 62"/>
          <p:cNvSpPr/>
          <p:nvPr/>
        </p:nvSpPr>
        <p:spPr bwMode="auto">
          <a:xfrm>
            <a:off x="6314828" y="5826443"/>
            <a:ext cx="478992" cy="338861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E</a:t>
            </a:r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64" name="직사각형 63"/>
          <p:cNvSpPr/>
          <p:nvPr/>
        </p:nvSpPr>
        <p:spPr bwMode="auto">
          <a:xfrm>
            <a:off x="6906712" y="5826443"/>
            <a:ext cx="473600" cy="338861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400" dirty="0" smtClean="0">
                <a:latin typeface="+mn-ea"/>
                <a:cs typeface="Courier New" pitchFamily="49" charset="0"/>
              </a:rPr>
              <a:t>F</a:t>
            </a:r>
          </a:p>
        </p:txBody>
      </p:sp>
      <p:cxnSp>
        <p:nvCxnSpPr>
          <p:cNvPr id="65" name="직선 화살표 연결선 64"/>
          <p:cNvCxnSpPr>
            <a:stCxn id="61" idx="2"/>
            <a:endCxn id="64" idx="0"/>
          </p:cNvCxnSpPr>
          <p:nvPr/>
        </p:nvCxnSpPr>
        <p:spPr bwMode="auto">
          <a:xfrm rot="16200000" flipH="1">
            <a:off x="6881595" y="5564526"/>
            <a:ext cx="254146" cy="269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6" name="직선 화살표 연결선 65"/>
          <p:cNvCxnSpPr>
            <a:stCxn id="61" idx="2"/>
            <a:endCxn id="63" idx="0"/>
          </p:cNvCxnSpPr>
          <p:nvPr/>
        </p:nvCxnSpPr>
        <p:spPr bwMode="auto">
          <a:xfrm rot="5400000">
            <a:off x="6587002" y="5539620"/>
            <a:ext cx="254146" cy="319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7" name="직선 화살표 연결선 66"/>
          <p:cNvCxnSpPr>
            <a:stCxn id="60" idx="2"/>
            <a:endCxn id="62" idx="0"/>
          </p:cNvCxnSpPr>
          <p:nvPr/>
        </p:nvCxnSpPr>
        <p:spPr bwMode="auto">
          <a:xfrm rot="5400000">
            <a:off x="5744532" y="5696942"/>
            <a:ext cx="254146" cy="4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8" name="직선 화살표 연결선 67"/>
          <p:cNvCxnSpPr>
            <a:stCxn id="59" idx="2"/>
            <a:endCxn id="60" idx="0"/>
          </p:cNvCxnSpPr>
          <p:nvPr/>
        </p:nvCxnSpPr>
        <p:spPr bwMode="auto">
          <a:xfrm rot="5400000">
            <a:off x="6092680" y="4887716"/>
            <a:ext cx="127073" cy="564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9" name="직선 화살표 연결선 68"/>
          <p:cNvCxnSpPr>
            <a:stCxn id="59" idx="2"/>
            <a:endCxn id="61" idx="0"/>
          </p:cNvCxnSpPr>
          <p:nvPr/>
        </p:nvCxnSpPr>
        <p:spPr bwMode="auto">
          <a:xfrm rot="16200000" flipH="1">
            <a:off x="6592576" y="4952186"/>
            <a:ext cx="127073" cy="435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87573" y="5326568"/>
            <a:ext cx="105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Parallelize</a:t>
            </a:r>
            <a:endParaRPr lang="ko-KR" alt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565542" y="5644634"/>
            <a:ext cx="1628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 Don’t Parallelize</a:t>
            </a:r>
            <a:endParaRPr lang="ko-KR" altLang="en-US" sz="1600" dirty="0"/>
          </a:p>
        </p:txBody>
      </p:sp>
      <p:sp>
        <p:nvSpPr>
          <p:cNvPr id="72" name="순서도: 처리 71"/>
          <p:cNvSpPr/>
          <p:nvPr/>
        </p:nvSpPr>
        <p:spPr bwMode="auto">
          <a:xfrm>
            <a:off x="202792" y="5229200"/>
            <a:ext cx="1992943" cy="792088"/>
          </a:xfrm>
          <a:prstGeom prst="flowChartProcess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3" name="직사각형 72"/>
          <p:cNvSpPr/>
          <p:nvPr/>
        </p:nvSpPr>
        <p:spPr bwMode="auto">
          <a:xfrm>
            <a:off x="262101" y="5352008"/>
            <a:ext cx="319919" cy="25838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74" name="직사각형 73"/>
          <p:cNvSpPr/>
          <p:nvPr/>
        </p:nvSpPr>
        <p:spPr bwMode="auto">
          <a:xfrm>
            <a:off x="264122" y="5669508"/>
            <a:ext cx="319919" cy="258382"/>
          </a:xfrm>
          <a:prstGeom prst="rect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400" dirty="0">
              <a:latin typeface="+mn-ea"/>
              <a:cs typeface="Courier New" pitchFamily="49" charset="0"/>
            </a:endParaRPr>
          </a:p>
        </p:txBody>
      </p:sp>
      <p:sp>
        <p:nvSpPr>
          <p:cNvPr id="75" name="직사각형 74"/>
          <p:cNvSpPr/>
          <p:nvPr/>
        </p:nvSpPr>
        <p:spPr bwMode="auto">
          <a:xfrm rot="18900000">
            <a:off x="3280973" y="4946286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32 Cores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76" name="직사각형 75"/>
          <p:cNvSpPr/>
          <p:nvPr/>
        </p:nvSpPr>
        <p:spPr bwMode="auto">
          <a:xfrm rot="18900000">
            <a:off x="4865149" y="5594357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32 Cores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77" name="직사각형 76"/>
          <p:cNvSpPr/>
          <p:nvPr/>
        </p:nvSpPr>
        <p:spPr bwMode="auto">
          <a:xfrm rot="18900000">
            <a:off x="7097398" y="4946285"/>
            <a:ext cx="1008112" cy="432048"/>
          </a:xfrm>
          <a:prstGeom prst="rect">
            <a:avLst/>
          </a:prstGeom>
          <a:solidFill>
            <a:srgbClr val="FDE9F2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8 Cores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49"/>
    </mc:Choice>
    <mc:Fallback xmlns="">
      <p:transition xmlns:p14="http://schemas.microsoft.com/office/powerpoint/2010/main" spd="slow" advTm="531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Impact of Memory System 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Gather cache miss ratios for different cache sizes</a:t>
            </a:r>
          </a:p>
          <a:p>
            <a:r>
              <a:rPr lang="en-US" altLang="ko-KR" dirty="0" smtClean="0"/>
              <a:t>Log load / store counts for each region</a:t>
            </a:r>
          </a:p>
          <a:p>
            <a:r>
              <a:rPr lang="en-US" altLang="ko-KR" dirty="0" smtClean="0"/>
              <a:t>Integrate memory access time in time model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49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0759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4716016" y="3573016"/>
            <a:ext cx="3552825" cy="2857500"/>
            <a:chOff x="4716016" y="2420888"/>
            <a:chExt cx="3552825" cy="28575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2420888"/>
              <a:ext cx="355282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 bwMode="auto">
            <a:xfrm>
              <a:off x="6394502" y="4869160"/>
              <a:ext cx="648072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n"/>
            </a:pPr>
            <a:r>
              <a:rPr lang="en-US" sz="2800" b="1" dirty="0">
                <a:solidFill>
                  <a:srgbClr val="C00000"/>
                </a:solidFill>
              </a:rPr>
              <a:t>Background: Critical Path </a:t>
            </a:r>
            <a:r>
              <a:rPr lang="en-US" sz="2800" b="1" dirty="0" smtClean="0">
                <a:solidFill>
                  <a:srgbClr val="C00000"/>
                </a:solidFill>
              </a:rPr>
              <a:t>Analysis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n"/>
            </a:pPr>
            <a:r>
              <a:rPr lang="en-US" sz="2800" dirty="0" smtClean="0"/>
              <a:t>How Kismet Works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8"/>
    </mc:Choice>
    <mc:Fallback xmlns="">
      <p:transition xmlns:p14="http://schemas.microsoft.com/office/powerpoint/2010/main" spd="slow" advTm="128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81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716963" cy="11430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Promise of Critical Path Analysis (CPA)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00939" cy="4572000"/>
          </a:xfrm>
        </p:spPr>
        <p:txBody>
          <a:bodyPr/>
          <a:lstStyle/>
          <a:p>
            <a:r>
              <a:rPr lang="en-US" altLang="ko-KR" b="1" dirty="0" smtClean="0"/>
              <a:t>Definition:</a:t>
            </a:r>
            <a:r>
              <a:rPr lang="en-US" altLang="ko-KR" dirty="0" smtClean="0"/>
              <a:t> program analysis that computes the longest dependence chain in the dynamic execution of a serial program</a:t>
            </a:r>
            <a:endParaRPr lang="en-US" altLang="ko-KR" sz="1100" dirty="0" smtClean="0"/>
          </a:p>
          <a:p>
            <a:endParaRPr lang="en-US" sz="1100" dirty="0" smtClean="0"/>
          </a:p>
          <a:p>
            <a:r>
              <a:rPr lang="en-US" b="1" dirty="0" smtClean="0"/>
              <a:t>Typical Use: </a:t>
            </a:r>
            <a:r>
              <a:rPr lang="en-US" dirty="0" smtClean="0"/>
              <a:t>approximate the </a:t>
            </a:r>
            <a:r>
              <a:rPr lang="en-US" dirty="0" err="1" smtClean="0"/>
              <a:t>upperbound</a:t>
            </a:r>
            <a:r>
              <a:rPr lang="en-US" dirty="0" smtClean="0"/>
              <a:t> on parallel speedup without parallelizing the code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b="1" dirty="0" smtClean="0"/>
              <a:t>Assumes:</a:t>
            </a:r>
            <a:r>
              <a:rPr lang="en-US" dirty="0" smtClean="0"/>
              <a:t> an ideal execution environment</a:t>
            </a:r>
          </a:p>
          <a:p>
            <a:pPr lvl="1"/>
            <a:r>
              <a:rPr lang="en-US" dirty="0" smtClean="0"/>
              <a:t>All parallelism exploitable</a:t>
            </a:r>
          </a:p>
          <a:p>
            <a:pPr lvl="1"/>
            <a:r>
              <a:rPr lang="en-US" dirty="0" smtClean="0"/>
              <a:t>Unlimited cores</a:t>
            </a:r>
          </a:p>
          <a:p>
            <a:pPr lvl="1"/>
            <a:r>
              <a:rPr lang="en-US" dirty="0" smtClean="0"/>
              <a:t>Zero parallelization overhead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7DE0-8DB2-4C5C-B373-3E39016B02DB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18"/>
    </mc:Choice>
    <mc:Fallback xmlns="">
      <p:transition xmlns:p14="http://schemas.microsoft.com/office/powerpoint/2010/main" spd="slow" advTm="350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 bwMode="auto">
          <a:xfrm>
            <a:off x="179512" y="4077072"/>
            <a:ext cx="4032448" cy="2736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716963" cy="1143000"/>
          </a:xfrm>
        </p:spPr>
        <p:txBody>
          <a:bodyPr/>
          <a:lstStyle/>
          <a:p>
            <a:r>
              <a:rPr lang="en-US" sz="2800" dirty="0" smtClean="0"/>
              <a:t>How Does CPA Compute Critical Path?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1187624" y="141277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la    $2, $ADDR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7624" y="178120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load  $3, $2(0)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7916" y="213285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$4, $2, #4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07916" y="249289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$4, $2(4)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87624" y="284364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$3, $2(8)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8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4"/>
    </mc:Choice>
    <mc:Fallback xmlns="">
      <p:transition xmlns:p14="http://schemas.microsoft.com/office/powerpoint/2010/main" spd="slow" advTm="60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 bwMode="auto">
          <a:xfrm>
            <a:off x="6012240" y="1349580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6516216" y="2033596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4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478" y="3933056"/>
            <a:ext cx="3985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latin typeface="+mj-ea"/>
                <a:ea typeface="+mj-ea"/>
              </a:rPr>
              <a:t>node</a:t>
            </a:r>
            <a:r>
              <a:rPr lang="en-US" altLang="ko-KR" sz="1600" b="1" dirty="0" smtClean="0">
                <a:latin typeface="+mj-ea"/>
                <a:ea typeface="+mj-ea"/>
              </a:rPr>
              <a:t>: dynamic instruction with latency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35" name="오른쪽 화살표 34"/>
          <p:cNvSpPr/>
          <p:nvPr/>
        </p:nvSpPr>
        <p:spPr bwMode="auto">
          <a:xfrm>
            <a:off x="3851920" y="2060848"/>
            <a:ext cx="79208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 bwMode="auto">
          <a:xfrm>
            <a:off x="179512" y="4077072"/>
            <a:ext cx="4032448" cy="2736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716963" cy="1143000"/>
          </a:xfrm>
        </p:spPr>
        <p:txBody>
          <a:bodyPr/>
          <a:lstStyle/>
          <a:p>
            <a:r>
              <a:rPr lang="en-US" sz="2800" dirty="0" smtClean="0"/>
              <a:t>How Does CPA Compute Critical Path?</a:t>
            </a:r>
            <a:endParaRPr lang="en-US" sz="2800" dirty="0"/>
          </a:p>
        </p:txBody>
      </p:sp>
      <p:sp>
        <p:nvSpPr>
          <p:cNvPr id="47" name="타원 46"/>
          <p:cNvSpPr/>
          <p:nvPr/>
        </p:nvSpPr>
        <p:spPr bwMode="auto">
          <a:xfrm>
            <a:off x="5544168" y="2033596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624" y="141277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la    $2, $ADDR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4950" y="178120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load  $3, $2(0)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7916" y="213285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$4, $2, #4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07916" y="249289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$4, $2(4)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타원 41"/>
          <p:cNvSpPr/>
          <p:nvPr/>
        </p:nvSpPr>
        <p:spPr bwMode="auto">
          <a:xfrm>
            <a:off x="5544168" y="2789740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87624" y="284364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$3, $2(8)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타원 57"/>
          <p:cNvSpPr/>
          <p:nvPr/>
        </p:nvSpPr>
        <p:spPr bwMode="auto">
          <a:xfrm>
            <a:off x="6516216" y="2816992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2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5"/>
    </mc:Choice>
    <mc:Fallback xmlns="">
      <p:transition xmlns:p14="http://schemas.microsoft.com/office/powerpoint/2010/main" spd="slow" advTm="76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 bwMode="auto">
          <a:xfrm>
            <a:off x="6012240" y="1349580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6516216" y="2033596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effectLst/>
                <a:latin typeface="Times New Roman" charset="0"/>
              </a:rPr>
              <a:t>4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478" y="3933056"/>
            <a:ext cx="3639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+mj-ea"/>
                <a:ea typeface="+mj-ea"/>
              </a:rPr>
              <a:t>node</a:t>
            </a:r>
            <a:r>
              <a:rPr lang="en-US" altLang="ko-KR" sz="1600" dirty="0" smtClean="0">
                <a:latin typeface="+mj-ea"/>
                <a:ea typeface="+mj-ea"/>
              </a:rPr>
              <a:t>: dynamic instruction with latency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478" y="4397042"/>
            <a:ext cx="4094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latin typeface="+mj-ea"/>
                <a:ea typeface="+mj-ea"/>
              </a:rPr>
              <a:t>edge</a:t>
            </a:r>
            <a:r>
              <a:rPr lang="en-US" altLang="ko-KR" sz="1600" b="1" dirty="0" smtClean="0">
                <a:latin typeface="+mj-ea"/>
                <a:ea typeface="+mj-ea"/>
              </a:rPr>
              <a:t>: dependence between instructions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35" name="오른쪽 화살표 34"/>
          <p:cNvSpPr/>
          <p:nvPr/>
        </p:nvSpPr>
        <p:spPr bwMode="auto">
          <a:xfrm>
            <a:off x="3851920" y="2060848"/>
            <a:ext cx="792088" cy="43204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 bwMode="auto">
          <a:xfrm>
            <a:off x="179512" y="4077072"/>
            <a:ext cx="4032448" cy="27363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8" name="직선 화살표 연결선 37"/>
          <p:cNvCxnSpPr/>
          <p:nvPr/>
        </p:nvCxnSpPr>
        <p:spPr bwMode="auto">
          <a:xfrm>
            <a:off x="2216028" y="1700808"/>
            <a:ext cx="50405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4" name="직선 화살표 연결선 43"/>
          <p:cNvCxnSpPr/>
          <p:nvPr/>
        </p:nvCxnSpPr>
        <p:spPr bwMode="auto">
          <a:xfrm rot="16200000" flipH="1">
            <a:off x="2216028" y="1700808"/>
            <a:ext cx="50405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28600" y="-27384"/>
            <a:ext cx="8716963" cy="1143000"/>
          </a:xfrm>
        </p:spPr>
        <p:txBody>
          <a:bodyPr/>
          <a:lstStyle/>
          <a:p>
            <a:r>
              <a:rPr lang="en-US" sz="2800" dirty="0" smtClean="0"/>
              <a:t>How Does CPA Compute Critical Path?</a:t>
            </a:r>
            <a:endParaRPr lang="en-US" sz="2800" dirty="0"/>
          </a:p>
        </p:txBody>
      </p:sp>
      <p:sp>
        <p:nvSpPr>
          <p:cNvPr id="47" name="타원 46"/>
          <p:cNvSpPr/>
          <p:nvPr/>
        </p:nvSpPr>
        <p:spPr bwMode="auto">
          <a:xfrm>
            <a:off x="5544168" y="2033596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49" name="직선 화살표 연결선 10"/>
          <p:cNvCxnSpPr>
            <a:stCxn id="10" idx="3"/>
            <a:endCxn id="47" idx="0"/>
          </p:cNvCxnSpPr>
          <p:nvPr/>
        </p:nvCxnSpPr>
        <p:spPr bwMode="auto">
          <a:xfrm flipH="1">
            <a:off x="5814168" y="1810499"/>
            <a:ext cx="277153" cy="223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52" name="직선 화살표 연결선 10"/>
          <p:cNvCxnSpPr>
            <a:stCxn id="10" idx="5"/>
            <a:endCxn id="11" idx="0"/>
          </p:cNvCxnSpPr>
          <p:nvPr/>
        </p:nvCxnSpPr>
        <p:spPr bwMode="auto">
          <a:xfrm>
            <a:off x="6473159" y="1810499"/>
            <a:ext cx="313057" cy="223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187624" y="141277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la    $2, $ADDR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7916" y="178120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load  $3, $2(0)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07916" y="213285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  $4, $2, #4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fld id="{C68E7DE0-8DB2-4C5C-B373-3E39016B02DB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07916" y="2492896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$4, $2(4)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직선 화살표 연결선 40"/>
          <p:cNvCxnSpPr/>
          <p:nvPr/>
        </p:nvCxnSpPr>
        <p:spPr bwMode="auto">
          <a:xfrm>
            <a:off x="2308031" y="2357572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2" name="타원 41"/>
          <p:cNvSpPr/>
          <p:nvPr/>
        </p:nvSpPr>
        <p:spPr bwMode="auto">
          <a:xfrm>
            <a:off x="5544168" y="2789740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50" name="직선 화살표 연결선 10"/>
          <p:cNvCxnSpPr>
            <a:stCxn id="47" idx="4"/>
            <a:endCxn id="42" idx="0"/>
          </p:cNvCxnSpPr>
          <p:nvPr/>
        </p:nvCxnSpPr>
        <p:spPr bwMode="auto">
          <a:xfrm>
            <a:off x="5814168" y="2573596"/>
            <a:ext cx="0" cy="21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87624" y="284364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Courier New" pitchFamily="49" charset="0"/>
                <a:cs typeface="Courier New" pitchFamily="49" charset="0"/>
              </a:rPr>
              <a:t>store $3, $2(8)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4" name="직선 화살표 연결선 53"/>
          <p:cNvCxnSpPr/>
          <p:nvPr/>
        </p:nvCxnSpPr>
        <p:spPr bwMode="auto">
          <a:xfrm>
            <a:off x="2146076" y="2042520"/>
            <a:ext cx="0" cy="9544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8" name="타원 57"/>
          <p:cNvSpPr/>
          <p:nvPr/>
        </p:nvSpPr>
        <p:spPr bwMode="auto">
          <a:xfrm>
            <a:off x="6516216" y="2816992"/>
            <a:ext cx="540000" cy="540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400" dirty="0">
                <a:latin typeface="Times New Roman" charset="0"/>
              </a:rPr>
              <a:t>1</a:t>
            </a:r>
            <a:endParaRPr kumimoji="0" lang="ko-KR" altLang="en-US" sz="2400" b="0" i="0" u="none" strike="noStrike" cap="none" normalizeH="0" baseline="0" dirty="0">
              <a:ln>
                <a:noFill/>
              </a:ln>
              <a:effectLst/>
              <a:latin typeface="Times New Roman" charset="0"/>
            </a:endParaRPr>
          </a:p>
        </p:txBody>
      </p:sp>
      <p:cxnSp>
        <p:nvCxnSpPr>
          <p:cNvPr id="59" name="직선 화살표 연결선 10"/>
          <p:cNvCxnSpPr>
            <a:stCxn id="11" idx="4"/>
            <a:endCxn id="58" idx="0"/>
          </p:cNvCxnSpPr>
          <p:nvPr/>
        </p:nvCxnSpPr>
        <p:spPr bwMode="auto">
          <a:xfrm>
            <a:off x="6786216" y="2573596"/>
            <a:ext cx="0" cy="243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350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5"/>
    </mc:Choice>
    <mc:Fallback xmlns="">
      <p:transition xmlns:p14="http://schemas.microsoft.com/office/powerpoint/2010/main" spd="slow" advTm="39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1.7|3.4|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1|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|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.3|15.5|18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4.6|1.9|1.1|1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0.7|1.2|0.7|1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1.4|13.9|8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3.5|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|0.8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4.8|6.3"/>
</p:tagLst>
</file>

<file path=ppt/theme/theme1.xml><?xml version="1.0" encoding="utf-8"?>
<a:theme xmlns:a="http://schemas.openxmlformats.org/drawingml/2006/main" name="mbt">
  <a:themeElements>
    <a:clrScheme name="">
      <a:dk1>
        <a:srgbClr val="000000"/>
      </a:dk1>
      <a:lt1>
        <a:srgbClr val="FFFFFF"/>
      </a:lt1>
      <a:dk2>
        <a:srgbClr val="000066"/>
      </a:dk2>
      <a:lt2>
        <a:srgbClr val="777777"/>
      </a:lt2>
      <a:accent1>
        <a:srgbClr val="6699FF"/>
      </a:accent1>
      <a:accent2>
        <a:srgbClr val="3366FF"/>
      </a:accent2>
      <a:accent3>
        <a:srgbClr val="FFFFFF"/>
      </a:accent3>
      <a:accent4>
        <a:srgbClr val="000000"/>
      </a:accent4>
      <a:accent5>
        <a:srgbClr val="B8CAFF"/>
      </a:accent5>
      <a:accent6>
        <a:srgbClr val="2D5CE7"/>
      </a:accent6>
      <a:hlink>
        <a:srgbClr val="3333FF"/>
      </a:hlink>
      <a:folHlink>
        <a:srgbClr val="000066"/>
      </a:folHlink>
    </a:clrScheme>
    <a:fontScheme name="MICRO-Talk-Final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MICRO-Talk-Final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-Talk-Final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-Talk-Fina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-Talk-Final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-Talk-Final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-Talk-Final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mbt</Template>
  <TotalTime>54773</TotalTime>
  <Words>4153</Words>
  <Application>Microsoft Macintosh PowerPoint</Application>
  <PresentationFormat>On-screen Show (4:3)</PresentationFormat>
  <Paragraphs>995</Paragraphs>
  <Slides>50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mbt</vt:lpstr>
      <vt:lpstr>Kismet:  Parallel Speedup Estimates for Serial Programs</vt:lpstr>
      <vt:lpstr>Questions in Parallel Software Engineering</vt:lpstr>
      <vt:lpstr>Kismet Helps Answer These Questions</vt:lpstr>
      <vt:lpstr>Kismet Overview</vt:lpstr>
      <vt:lpstr>Outline</vt:lpstr>
      <vt:lpstr> The Promise of Critical Path Analysis (CPA)</vt:lpstr>
      <vt:lpstr>How Does CPA Compute Critical Path?</vt:lpstr>
      <vt:lpstr>How Does CPA Compute Critical Path?</vt:lpstr>
      <vt:lpstr>How Does CPA Compute Critical Path?</vt:lpstr>
      <vt:lpstr>How Does CPA Compute Critical Path?</vt:lpstr>
      <vt:lpstr>How Does CPA Compute Critical Path?</vt:lpstr>
      <vt:lpstr>How Does CPA Compute Critical Path?</vt:lpstr>
      <vt:lpstr>PowerPoint Presentation</vt:lpstr>
      <vt:lpstr>Why CPA is a Good Thing</vt:lpstr>
      <vt:lpstr>A Brief History of CPA</vt:lpstr>
      <vt:lpstr>Why isn’t CPA commonly used in programmer-facing tools?</vt:lpstr>
      <vt:lpstr>CPA Problem #1: Data-flow Style Execution Model Is Unrealistic</vt:lpstr>
      <vt:lpstr>CPA Problem #2: Key Parallelization Constraints Are Ignored</vt:lpstr>
      <vt:lpstr>Outline</vt:lpstr>
      <vt:lpstr>Kismet Extends CPA  to Provide Practical Speedup Estimates</vt:lpstr>
      <vt:lpstr>Revisiting CPA Problem #1: Data-flow Style Execution Model Is Unrealistic</vt:lpstr>
      <vt:lpstr>Hierarchical Critical Path Analysis (HCPA)</vt:lpstr>
      <vt:lpstr>HCPA Step 2: Recursively Apply CPA</vt:lpstr>
      <vt:lpstr>HCPA: Introducing Self-Parallelism</vt:lpstr>
      <vt:lpstr>HCPA Step 3: Quantifying Self-Parallelism</vt:lpstr>
      <vt:lpstr>Self-Parallelism:  Localizing Parallelism to a Region</vt:lpstr>
      <vt:lpstr>Classifying Parallelism Type</vt:lpstr>
      <vt:lpstr>Why HCPA is an Even Better Thing</vt:lpstr>
      <vt:lpstr>Outline</vt:lpstr>
      <vt:lpstr>Revisiting CPA Problem #2: Key Parallelization Constraints Are Ignored</vt:lpstr>
      <vt:lpstr>Parallelization Planner Overview</vt:lpstr>
      <vt:lpstr>Planning Algorithm:  Allocates Cores with Key Constraints</vt:lpstr>
      <vt:lpstr>Planning Algorithm: Finding the Best Core Allocation</vt:lpstr>
      <vt:lpstr>Parallel Execution Time Model: A Bottom-up Approach</vt:lpstr>
      <vt:lpstr>More Details in the Paper</vt:lpstr>
      <vt:lpstr>Outline</vt:lpstr>
      <vt:lpstr>Methodology</vt:lpstr>
      <vt:lpstr>Speedup Upperbound Predictions: NAS Parallel Benchmarks</vt:lpstr>
      <vt:lpstr>Speedup Upperbound Predictions: NAS Parallel Benchmarks</vt:lpstr>
      <vt:lpstr>Speedup Upperbound Predictions: Low-Parallelism SpecInt Benchmarks </vt:lpstr>
      <vt:lpstr>Conclusion</vt:lpstr>
      <vt:lpstr>PowerPoint Presentation</vt:lpstr>
      <vt:lpstr>Self-Parallelism for  Three Common Loop Types</vt:lpstr>
      <vt:lpstr>Raw Platform:  Target Instruction-Level Parallelism</vt:lpstr>
      <vt:lpstr>Adapting Kismet to Raw</vt:lpstr>
      <vt:lpstr>Speedup Upperbound Predictions:  Raw Benchmarks</vt:lpstr>
      <vt:lpstr>Multicore Platform:  Target Loop-Level Parallelism</vt:lpstr>
      <vt:lpstr>Adapting Kismet to Multicore</vt:lpstr>
      <vt:lpstr>Impact of Memory System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Parkour: Parallel Speedup Estimates for Serial Programs</dc:title>
  <dc:creator>dhjeon</dc:creator>
  <cp:lastModifiedBy>Donghwan Jeon</cp:lastModifiedBy>
  <cp:revision>3056</cp:revision>
  <cp:lastPrinted>2011-10-21T15:42:11Z</cp:lastPrinted>
  <dcterms:created xsi:type="dcterms:W3CDTF">2011-05-26T18:37:39Z</dcterms:created>
  <dcterms:modified xsi:type="dcterms:W3CDTF">2011-11-10T19:16:11Z</dcterms:modified>
</cp:coreProperties>
</file>