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ppt/diagrams/drawing2.xml" ContentType="application/vnd.ms-office.drawingml.diagramDrawing+xml"/>
  <Override PartName="/ppt/diagrams/colors1.xml" ContentType="application/vnd.openxmlformats-officedocument.drawingml.diagramColors+xml"/>
  <Override PartName="/ppt/slides/slide30.xml" ContentType="application/vnd.openxmlformats-officedocument.presentationml.slide+xml"/>
  <Override PartName="/ppt/notesSlides/notesSlide9.xml" ContentType="application/vnd.openxmlformats-officedocument.presentationml.notesSlide+xml"/>
  <Override PartName="/ppt/diagrams/drawing4.xml" ContentType="application/vnd.ms-office.drawingml.diagramDrawing+xml"/>
  <Override PartName="/docProps/app.xml" ContentType="application/vnd.openxmlformats-officedocument.extended-properties+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diagrams/layout1.xml" ContentType="application/vnd.openxmlformats-officedocument.drawingml.diagramLayout+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diagrams/data1.xml" ContentType="application/vnd.openxmlformats-officedocument.drawingml.diagramData+xml"/>
  <Override PartName="/ppt/notesSlides/notesSlide15.xml" ContentType="application/vnd.openxmlformats-officedocument.presentationml.notesSlide+xml"/>
  <Override PartName="/ppt/diagrams/quickStyle3.xml" ContentType="application/vnd.openxmlformats-officedocument.drawingml.diagramStyle+xml"/>
  <Override PartName="/ppt/diagrams/layout4.xml" ContentType="application/vnd.openxmlformats-officedocument.drawingml.diagramLayout+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diagrams/data3.xml" ContentType="application/vnd.openxmlformats-officedocument.drawingml.diagramData+xml"/>
  <Override PartName="/ppt/notesSlides/notesSlide1.xml" ContentType="application/vnd.openxmlformats-officedocument.presentationml.notesSlide+xml"/>
  <Override PartName="/ppt/diagrams/quickStyle1.xml" ContentType="application/vnd.openxmlformats-officedocument.drawingml.diagramStyl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notesSlides/notesSlide18.xml" ContentType="application/vnd.openxmlformats-officedocument.presentationml.notesSlide+xml"/>
  <Override PartName="/ppt/diagrams/quickStyle5.xml" ContentType="application/vnd.openxmlformats-officedocument.drawingml.diagramStyl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24.xml" ContentType="application/vnd.openxmlformats-officedocument.presentationml.notesSlide+xml"/>
  <Override PartName="/ppt/slides/slide19.xml" ContentType="application/vnd.openxmlformats-officedocument.presentationml.slide+xml"/>
  <Override PartName="/ppt/slides/slide12.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diagrams/colors4.xml" ContentType="application/vnd.openxmlformats-officedocument.drawingml.diagramColors+xml"/>
  <Override PartName="/ppt/notesSlides/notesSlide34.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3.xml" ContentType="application/vnd.openxmlformats-officedocument.presentationml.notesSlide+xml"/>
  <Override PartName="/ppt/notesSlides/notesSlide29.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diagrams/drawing3.xml" ContentType="application/vnd.ms-office.drawingml.diagramDrawing+xml"/>
  <Override PartName="/ppt/diagrams/quickStyle4.xml" ContentType="application/vnd.openxmlformats-officedocument.drawingml.diagramStyle+xml"/>
  <Override PartName="/ppt/slides/slide34.xml" ContentType="application/vnd.openxmlformats-officedocument.presentationml.slide+xml"/>
  <Override PartName="/ppt/notesSlides/notesSlide26.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colors3.xml" ContentType="application/vnd.openxmlformats-officedocument.drawingml.diagramColors+xml"/>
  <Override PartName="/ppt/notesSlides/notesSlide5.xml" ContentType="application/vnd.openxmlformats-officedocument.presentationml.notesSlide+xml"/>
  <Override PartName="/ppt/diagrams/data4.xml" ContentType="application/vnd.openxmlformats-officedocument.drawingml.diagramData+xml"/>
  <Override PartName="/ppt/slideLayouts/slideLayout1.xml" ContentType="application/vnd.openxmlformats-officedocument.presentationml.slideLayout+xml"/>
  <Override PartName="/ppt/diagrams/layout5.xml" ContentType="application/vnd.openxmlformats-officedocument.drawingml.diagramLayout+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notesSlides/notesSlide33.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diagrams/drawing1.xml" ContentType="application/vnd.ms-office.drawingml.diagramDrawing+xml"/>
  <Override PartName="/ppt/diagrams/colors5.xml" ContentType="application/vnd.openxmlformats-officedocument.drawingml.diagramColors+xml"/>
  <Override PartName="/ppt/slides/slide24.xml" ContentType="application/vnd.openxmlformats-officedocument.presentationml.slide+xml"/>
  <Override PartName="/ppt/diagrams/layout3.xml" ContentType="application/vnd.openxmlformats-officedocument.drawingml.diagramLayout+xml"/>
  <Override PartName="/ppt/slides/slide32.xml" ContentType="application/vnd.openxmlformats-officedocument.presentationml.slide+xml"/>
  <Override PartName="/ppt/diagrams/colors2.xml" ContentType="application/vnd.openxmlformats-officedocument.drawingml.diagramColors+xml"/>
  <Override PartName="/ppt/slides/slide6.xml" ContentType="application/vnd.openxmlformats-officedocument.presentationml.slide+xml"/>
  <Override PartName="/ppt/slides/slide16.xml" ContentType="application/vnd.openxmlformats-officedocument.presentationml.slide+xml"/>
  <Default Extension="pdf" ContentType="application/pdf"/>
  <Override PartName="/ppt/notesSlides/notesSlide20.xml" ContentType="application/vnd.openxmlformats-officedocument.presentationml.notesSlide+xml"/>
  <Override PartName="/ppt/diagrams/data2.xml" ContentType="application/vnd.openxmlformats-officedocument.drawingml.diagramData+xml"/>
  <Override PartName="/ppt/notesSlides/notesSlide3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8"/>
  </p:notesMasterIdLst>
  <p:handoutMasterIdLst>
    <p:handoutMasterId r:id="rId39"/>
  </p:handoutMasterIdLst>
  <p:sldIdLst>
    <p:sldId id="474" r:id="rId2"/>
    <p:sldId id="475" r:id="rId3"/>
    <p:sldId id="504" r:id="rId4"/>
    <p:sldId id="477" r:id="rId5"/>
    <p:sldId id="478" r:id="rId6"/>
    <p:sldId id="479" r:id="rId7"/>
    <p:sldId id="480" r:id="rId8"/>
    <p:sldId id="481" r:id="rId9"/>
    <p:sldId id="483" r:id="rId10"/>
    <p:sldId id="451" r:id="rId11"/>
    <p:sldId id="316" r:id="rId12"/>
    <p:sldId id="484" r:id="rId13"/>
    <p:sldId id="341" r:id="rId14"/>
    <p:sldId id="291" r:id="rId15"/>
    <p:sldId id="516" r:id="rId16"/>
    <p:sldId id="520" r:id="rId17"/>
    <p:sldId id="311" r:id="rId18"/>
    <p:sldId id="320" r:id="rId19"/>
    <p:sldId id="371" r:id="rId20"/>
    <p:sldId id="324" r:id="rId21"/>
    <p:sldId id="327" r:id="rId22"/>
    <p:sldId id="495" r:id="rId23"/>
    <p:sldId id="460" r:id="rId24"/>
    <p:sldId id="462" r:id="rId25"/>
    <p:sldId id="463" r:id="rId26"/>
    <p:sldId id="465" r:id="rId27"/>
    <p:sldId id="467" r:id="rId28"/>
    <p:sldId id="471" r:id="rId29"/>
    <p:sldId id="525" r:id="rId30"/>
    <p:sldId id="506" r:id="rId31"/>
    <p:sldId id="515" r:id="rId32"/>
    <p:sldId id="421" r:id="rId33"/>
    <p:sldId id="505" r:id="rId34"/>
    <p:sldId id="303" r:id="rId35"/>
    <p:sldId id="526" r:id="rId36"/>
    <p:sldId id="503"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clrMru>
    <a:srgbClr val="AE1F17"/>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502" autoAdjust="0"/>
    <p:restoredTop sz="81037" autoAdjust="0"/>
  </p:normalViewPr>
  <p:slideViewPr>
    <p:cSldViewPr snapToGrid="0" snapToObjects="1">
      <p:cViewPr varScale="1">
        <p:scale>
          <a:sx n="88" d="100"/>
          <a:sy n="88" d="100"/>
        </p:scale>
        <p:origin x="-936" y="-104"/>
      </p:cViewPr>
      <p:guideLst>
        <p:guide orient="horz" pos="2160"/>
        <p:guide pos="2880"/>
      </p:guideLst>
    </p:cSldViewPr>
  </p:slideViewPr>
  <p:outlineViewPr>
    <p:cViewPr>
      <p:scale>
        <a:sx n="33" d="100"/>
        <a:sy n="33" d="100"/>
      </p:scale>
      <p:origin x="0" y="84736"/>
    </p:cViewPr>
  </p:outlineViewPr>
  <p:notesTextViewPr>
    <p:cViewPr>
      <p:scale>
        <a:sx n="100" d="100"/>
        <a:sy n="100" d="100"/>
      </p:scale>
      <p:origin x="0" y="0"/>
    </p:cViewPr>
  </p:notesTextViewPr>
  <p:sorterViewPr>
    <p:cViewPr>
      <p:scale>
        <a:sx n="66" d="100"/>
        <a:sy n="66" d="100"/>
      </p:scale>
      <p:origin x="0" y="8088"/>
    </p:cViewPr>
  </p:sorter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theme" Target="theme/theme1.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viewProps" Target="viewProps.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tableStyles" Target="tableStyles.xml"/><Relationship Id="rId4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notesMaster" Target="notesMasters/notesMaster1.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82A704-CF96-A645-B16E-6BC523714FC3}" type="doc">
      <dgm:prSet loTypeId="urn:microsoft.com/office/officeart/2005/8/layout/process1" loCatId="process" qsTypeId="urn:microsoft.com/office/officeart/2005/8/quickstyle/simple4" qsCatId="simple" csTypeId="urn:microsoft.com/office/officeart/2005/8/colors/accent4_2" csCatId="accent4" phldr="1"/>
      <dgm:spPr/>
      <dgm:t>
        <a:bodyPr/>
        <a:lstStyle/>
        <a:p>
          <a:endParaRPr lang="en-US"/>
        </a:p>
      </dgm:t>
    </dgm:pt>
    <dgm:pt modelId="{EA5305F2-E6EB-EF47-BEF6-CE26D1AA28F1}" type="pres">
      <dgm:prSet presAssocID="{5782A704-CF96-A645-B16E-6BC523714FC3}" presName="Name0" presStyleCnt="0">
        <dgm:presLayoutVars>
          <dgm:dir/>
          <dgm:resizeHandles val="exact"/>
        </dgm:presLayoutVars>
      </dgm:prSet>
      <dgm:spPr/>
      <dgm:t>
        <a:bodyPr/>
        <a:lstStyle/>
        <a:p>
          <a:endParaRPr lang="en-US"/>
        </a:p>
      </dgm:t>
    </dgm:pt>
  </dgm:ptLst>
  <dgm:cxnLst>
    <dgm:cxn modelId="{892084A5-E5BE-724B-95BB-C90F31E1B418}" type="presOf" srcId="{5782A704-CF96-A645-B16E-6BC523714FC3}" destId="{EA5305F2-E6EB-EF47-BEF6-CE26D1AA28F1}" srcOrd="0"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2A91EE-5166-5940-9AC7-19E77CEA4211}" type="doc">
      <dgm:prSet loTypeId="urn:microsoft.com/office/officeart/2005/8/layout/process1" loCatId="process" qsTypeId="urn:microsoft.com/office/officeart/2005/8/quickstyle/simple4" qsCatId="simple" csTypeId="urn:microsoft.com/office/officeart/2005/8/colors/accent0_3" csCatId="mainScheme" phldr="1"/>
      <dgm:spPr/>
    </dgm:pt>
    <dgm:pt modelId="{6DDB9BB2-10D0-B642-A1F8-521DF12CF5A0}">
      <dgm:prSet phldrT="[Text]" custT="1"/>
      <dgm:spPr/>
      <dgm:t>
        <a:bodyPr/>
        <a:lstStyle/>
        <a:p>
          <a:r>
            <a:rPr lang="en-US" sz="1800" dirty="0" smtClean="0"/>
            <a:t>Image pre-processing</a:t>
          </a:r>
        </a:p>
      </dgm:t>
    </dgm:pt>
    <dgm:pt modelId="{8B1A0F01-F798-EF45-8FAD-8C8E7CF6DA5B}" type="parTrans" cxnId="{A111489C-C936-054B-AA0C-FA01DE1AC37B}">
      <dgm:prSet/>
      <dgm:spPr/>
      <dgm:t>
        <a:bodyPr/>
        <a:lstStyle/>
        <a:p>
          <a:endParaRPr lang="en-US"/>
        </a:p>
      </dgm:t>
    </dgm:pt>
    <dgm:pt modelId="{06569F25-CD78-2847-903F-6852D6C71920}" type="sibTrans" cxnId="{A111489C-C936-054B-AA0C-FA01DE1AC37B}">
      <dgm:prSet/>
      <dgm:spPr/>
      <dgm:t>
        <a:bodyPr/>
        <a:lstStyle/>
        <a:p>
          <a:endParaRPr lang="en-US"/>
        </a:p>
      </dgm:t>
    </dgm:pt>
    <dgm:pt modelId="{EB54C51D-5B78-E847-B61D-EB0F0D12B0C5}">
      <dgm:prSet phldrT="[Text]" custT="1"/>
      <dgm:spPr/>
      <dgm:t>
        <a:bodyPr/>
        <a:lstStyle/>
        <a:p>
          <a:r>
            <a:rPr lang="en-US" sz="1800" dirty="0" smtClean="0"/>
            <a:t>Feature Detection </a:t>
          </a:r>
        </a:p>
      </dgm:t>
    </dgm:pt>
    <dgm:pt modelId="{0B3FDC76-86CD-444C-B3AF-BC0966966925}" type="parTrans" cxnId="{FBA85501-41BB-664E-BB76-E40A21733FB9}">
      <dgm:prSet/>
      <dgm:spPr/>
      <dgm:t>
        <a:bodyPr/>
        <a:lstStyle/>
        <a:p>
          <a:endParaRPr lang="en-US"/>
        </a:p>
      </dgm:t>
    </dgm:pt>
    <dgm:pt modelId="{8A2D2AB7-A338-754D-82A8-79AAEBE2A8A0}" type="sibTrans" cxnId="{FBA85501-41BB-664E-BB76-E40A21733FB9}">
      <dgm:prSet/>
      <dgm:spPr/>
      <dgm:t>
        <a:bodyPr/>
        <a:lstStyle/>
        <a:p>
          <a:endParaRPr lang="en-US"/>
        </a:p>
      </dgm:t>
    </dgm:pt>
    <dgm:pt modelId="{F7C88011-FCF8-8346-B177-FD4D68E77DB6}" type="pres">
      <dgm:prSet presAssocID="{262A91EE-5166-5940-9AC7-19E77CEA4211}" presName="Name0" presStyleCnt="0">
        <dgm:presLayoutVars>
          <dgm:dir/>
          <dgm:resizeHandles val="exact"/>
        </dgm:presLayoutVars>
      </dgm:prSet>
      <dgm:spPr/>
    </dgm:pt>
    <dgm:pt modelId="{E9207EB0-AB8C-8E42-BD81-BBC51AD45381}" type="pres">
      <dgm:prSet presAssocID="{6DDB9BB2-10D0-B642-A1F8-521DF12CF5A0}" presName="node" presStyleLbl="node1" presStyleIdx="0" presStyleCnt="2">
        <dgm:presLayoutVars>
          <dgm:bulletEnabled val="1"/>
        </dgm:presLayoutVars>
      </dgm:prSet>
      <dgm:spPr/>
      <dgm:t>
        <a:bodyPr/>
        <a:lstStyle/>
        <a:p>
          <a:endParaRPr lang="en-US"/>
        </a:p>
      </dgm:t>
    </dgm:pt>
    <dgm:pt modelId="{A0588FAC-31F8-3C40-8D68-3609A001F2EA}" type="pres">
      <dgm:prSet presAssocID="{06569F25-CD78-2847-903F-6852D6C71920}" presName="sibTrans" presStyleLbl="sibTrans2D1" presStyleIdx="0" presStyleCnt="1" custScaleX="75132"/>
      <dgm:spPr/>
      <dgm:t>
        <a:bodyPr/>
        <a:lstStyle/>
        <a:p>
          <a:endParaRPr lang="en-US"/>
        </a:p>
      </dgm:t>
    </dgm:pt>
    <dgm:pt modelId="{C779CCA1-D182-E047-AF53-506D78D8BA36}" type="pres">
      <dgm:prSet presAssocID="{06569F25-CD78-2847-903F-6852D6C71920}" presName="connectorText" presStyleLbl="sibTrans2D1" presStyleIdx="0" presStyleCnt="1"/>
      <dgm:spPr/>
      <dgm:t>
        <a:bodyPr/>
        <a:lstStyle/>
        <a:p>
          <a:endParaRPr lang="en-US"/>
        </a:p>
      </dgm:t>
    </dgm:pt>
    <dgm:pt modelId="{75F1E3B1-4F52-934B-BC05-7F2A508B5B5D}" type="pres">
      <dgm:prSet presAssocID="{EB54C51D-5B78-E847-B61D-EB0F0D12B0C5}" presName="node" presStyleLbl="node1" presStyleIdx="1" presStyleCnt="2">
        <dgm:presLayoutVars>
          <dgm:bulletEnabled val="1"/>
        </dgm:presLayoutVars>
      </dgm:prSet>
      <dgm:spPr/>
      <dgm:t>
        <a:bodyPr/>
        <a:lstStyle/>
        <a:p>
          <a:endParaRPr lang="en-US"/>
        </a:p>
      </dgm:t>
    </dgm:pt>
  </dgm:ptLst>
  <dgm:cxnLst>
    <dgm:cxn modelId="{2F57A29E-11E7-184E-A47E-56C38E92602C}" type="presOf" srcId="{262A91EE-5166-5940-9AC7-19E77CEA4211}" destId="{F7C88011-FCF8-8346-B177-FD4D68E77DB6}" srcOrd="0" destOrd="0" presId="urn:microsoft.com/office/officeart/2005/8/layout/process1"/>
    <dgm:cxn modelId="{B92E935E-2878-5749-A086-0BBA3DB427EC}" type="presOf" srcId="{EB54C51D-5B78-E847-B61D-EB0F0D12B0C5}" destId="{75F1E3B1-4F52-934B-BC05-7F2A508B5B5D}" srcOrd="0" destOrd="0" presId="urn:microsoft.com/office/officeart/2005/8/layout/process1"/>
    <dgm:cxn modelId="{FBA85501-41BB-664E-BB76-E40A21733FB9}" srcId="{262A91EE-5166-5940-9AC7-19E77CEA4211}" destId="{EB54C51D-5B78-E847-B61D-EB0F0D12B0C5}" srcOrd="1" destOrd="0" parTransId="{0B3FDC76-86CD-444C-B3AF-BC0966966925}" sibTransId="{8A2D2AB7-A338-754D-82A8-79AAEBE2A8A0}"/>
    <dgm:cxn modelId="{03344796-E58F-B34A-A910-0277A65EE486}" type="presOf" srcId="{06569F25-CD78-2847-903F-6852D6C71920}" destId="{A0588FAC-31F8-3C40-8D68-3609A001F2EA}" srcOrd="0" destOrd="0" presId="urn:microsoft.com/office/officeart/2005/8/layout/process1"/>
    <dgm:cxn modelId="{21565C7C-D351-AC41-AC7B-0953839EA8E1}" type="presOf" srcId="{6DDB9BB2-10D0-B642-A1F8-521DF12CF5A0}" destId="{E9207EB0-AB8C-8E42-BD81-BBC51AD45381}" srcOrd="0" destOrd="0" presId="urn:microsoft.com/office/officeart/2005/8/layout/process1"/>
    <dgm:cxn modelId="{05F9C723-1FB8-DD48-BDD6-18EADB9D7001}" type="presOf" srcId="{06569F25-CD78-2847-903F-6852D6C71920}" destId="{C779CCA1-D182-E047-AF53-506D78D8BA36}" srcOrd="1" destOrd="0" presId="urn:microsoft.com/office/officeart/2005/8/layout/process1"/>
    <dgm:cxn modelId="{A111489C-C936-054B-AA0C-FA01DE1AC37B}" srcId="{262A91EE-5166-5940-9AC7-19E77CEA4211}" destId="{6DDB9BB2-10D0-B642-A1F8-521DF12CF5A0}" srcOrd="0" destOrd="0" parTransId="{8B1A0F01-F798-EF45-8FAD-8C8E7CF6DA5B}" sibTransId="{06569F25-CD78-2847-903F-6852D6C71920}"/>
    <dgm:cxn modelId="{0393ADEE-973D-0B4B-A925-8669606985A4}" type="presParOf" srcId="{F7C88011-FCF8-8346-B177-FD4D68E77DB6}" destId="{E9207EB0-AB8C-8E42-BD81-BBC51AD45381}" srcOrd="0" destOrd="0" presId="urn:microsoft.com/office/officeart/2005/8/layout/process1"/>
    <dgm:cxn modelId="{4A88FAD0-7440-A84E-B991-9E98B066B38B}" type="presParOf" srcId="{F7C88011-FCF8-8346-B177-FD4D68E77DB6}" destId="{A0588FAC-31F8-3C40-8D68-3609A001F2EA}" srcOrd="1" destOrd="0" presId="urn:microsoft.com/office/officeart/2005/8/layout/process1"/>
    <dgm:cxn modelId="{9A861173-B79C-2545-9B56-7ACD447E4DA3}" type="presParOf" srcId="{A0588FAC-31F8-3C40-8D68-3609A001F2EA}" destId="{C779CCA1-D182-E047-AF53-506D78D8BA36}" srcOrd="0" destOrd="0" presId="urn:microsoft.com/office/officeart/2005/8/layout/process1"/>
    <dgm:cxn modelId="{6931B3E8-C740-2047-92E0-99B72CC16309}" type="presParOf" srcId="{F7C88011-FCF8-8346-B177-FD4D68E77DB6}" destId="{75F1E3B1-4F52-934B-BC05-7F2A508B5B5D}" srcOrd="2" destOrd="0" presId="urn:microsoft.com/office/officeart/2005/8/layout/process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5AA8E7-2C9D-1E4D-A6BB-29C9E03E27BA}" type="doc">
      <dgm:prSet loTypeId="urn:microsoft.com/office/officeart/2005/8/layout/process1" loCatId="process" qsTypeId="urn:microsoft.com/office/officeart/2005/8/quickstyle/simple4" qsCatId="simple" csTypeId="urn:microsoft.com/office/officeart/2005/8/colors/accent0_3" csCatId="mainScheme" phldr="1"/>
      <dgm:spPr/>
      <dgm:t>
        <a:bodyPr/>
        <a:lstStyle/>
        <a:p>
          <a:endParaRPr lang="en-US"/>
        </a:p>
      </dgm:t>
    </dgm:pt>
    <dgm:pt modelId="{5CD97B74-680D-384D-8E4F-4929788C00B4}">
      <dgm:prSet custT="1"/>
      <dgm:spPr/>
      <dgm:t>
        <a:bodyPr/>
        <a:lstStyle/>
        <a:p>
          <a:pPr rtl="0"/>
          <a:r>
            <a:rPr lang="en-US" sz="1800" u="none" dirty="0" smtClean="0"/>
            <a:t>Pyramid Generation</a:t>
          </a:r>
        </a:p>
        <a:p>
          <a:pPr rtl="0"/>
          <a:r>
            <a:rPr lang="en-US" sz="1800" u="none" dirty="0" smtClean="0"/>
            <a:t>and</a:t>
          </a:r>
        </a:p>
        <a:p>
          <a:pPr rtl="0"/>
          <a:r>
            <a:rPr lang="en-US" sz="1800" u="none" dirty="0" smtClean="0"/>
            <a:t>Gradient Image</a:t>
          </a:r>
        </a:p>
      </dgm:t>
    </dgm:pt>
    <dgm:pt modelId="{E804A4BE-D996-7F4B-8951-D6E55520E8E0}" type="parTrans" cxnId="{8ACF26E5-B901-3F45-A71D-D227B54AB99E}">
      <dgm:prSet/>
      <dgm:spPr/>
      <dgm:t>
        <a:bodyPr/>
        <a:lstStyle/>
        <a:p>
          <a:endParaRPr lang="en-US"/>
        </a:p>
      </dgm:t>
    </dgm:pt>
    <dgm:pt modelId="{3B7F5A69-10F3-4B43-997A-76FEFD331813}" type="sibTrans" cxnId="{8ACF26E5-B901-3F45-A71D-D227B54AB99E}">
      <dgm:prSet/>
      <dgm:spPr/>
      <dgm:t>
        <a:bodyPr/>
        <a:lstStyle/>
        <a:p>
          <a:endParaRPr lang="en-US"/>
        </a:p>
      </dgm:t>
    </dgm:pt>
    <dgm:pt modelId="{88A26B7B-07E1-9743-8BCF-FC05A0987549}">
      <dgm:prSet custT="1"/>
      <dgm:spPr/>
      <dgm:t>
        <a:bodyPr/>
        <a:lstStyle/>
        <a:p>
          <a:pPr rtl="0"/>
          <a:r>
            <a:rPr lang="en-US" sz="1800" u="none" dirty="0" smtClean="0"/>
            <a:t>Extract continuous edges</a:t>
          </a:r>
        </a:p>
      </dgm:t>
    </dgm:pt>
    <dgm:pt modelId="{A07558F3-AFBB-BC4B-8FCA-3B33B4BB9CC5}" type="parTrans" cxnId="{EE234BDF-D9A1-E54E-AFF9-AD4042B74886}">
      <dgm:prSet/>
      <dgm:spPr/>
      <dgm:t>
        <a:bodyPr/>
        <a:lstStyle/>
        <a:p>
          <a:endParaRPr lang="en-US"/>
        </a:p>
      </dgm:t>
    </dgm:pt>
    <dgm:pt modelId="{874D3E06-F045-4541-BDF8-CBD9CD6D25FD}" type="sibTrans" cxnId="{EE234BDF-D9A1-E54E-AFF9-AD4042B74886}">
      <dgm:prSet/>
      <dgm:spPr/>
      <dgm:t>
        <a:bodyPr/>
        <a:lstStyle/>
        <a:p>
          <a:endParaRPr lang="en-US"/>
        </a:p>
      </dgm:t>
    </dgm:pt>
    <dgm:pt modelId="{12C4F63F-46E7-B44D-9C48-ED171CD9D254}">
      <dgm:prSet custT="1"/>
      <dgm:spPr/>
      <dgm:t>
        <a:bodyPr/>
        <a:lstStyle/>
        <a:p>
          <a:pPr rtl="0"/>
          <a:r>
            <a:rPr lang="en-US" sz="1800" u="none" dirty="0" smtClean="0"/>
            <a:t>Extract high contrast edges</a:t>
          </a:r>
        </a:p>
      </dgm:t>
    </dgm:pt>
    <dgm:pt modelId="{A80A96CD-3DB4-3840-8612-3ACBC642A924}" type="parTrans" cxnId="{2350EF13-67DD-484A-97F7-4CA8B0942264}">
      <dgm:prSet/>
      <dgm:spPr/>
      <dgm:t>
        <a:bodyPr/>
        <a:lstStyle/>
        <a:p>
          <a:endParaRPr lang="en-US"/>
        </a:p>
      </dgm:t>
    </dgm:pt>
    <dgm:pt modelId="{B2EB4D01-47A9-744C-A714-EF605405CDBA}" type="sibTrans" cxnId="{2350EF13-67DD-484A-97F7-4CA8B0942264}">
      <dgm:prSet/>
      <dgm:spPr/>
      <dgm:t>
        <a:bodyPr/>
        <a:lstStyle/>
        <a:p>
          <a:endParaRPr lang="en-US"/>
        </a:p>
      </dgm:t>
    </dgm:pt>
    <dgm:pt modelId="{7E588C73-7D58-D44C-8F29-C1FF64F724B5}">
      <dgm:prSet custT="1"/>
      <dgm:spPr/>
      <dgm:t>
        <a:bodyPr/>
        <a:lstStyle/>
        <a:p>
          <a:pPr rtl="0"/>
          <a:r>
            <a:rPr lang="en-US" sz="1800" u="none" dirty="0" smtClean="0"/>
            <a:t>Mark discrete segments</a:t>
          </a:r>
        </a:p>
      </dgm:t>
    </dgm:pt>
    <dgm:pt modelId="{77EEFA40-6689-E740-82C4-D7BAD45F5570}" type="parTrans" cxnId="{0C195F5C-365C-8140-A98C-656B757DC80C}">
      <dgm:prSet/>
      <dgm:spPr/>
      <dgm:t>
        <a:bodyPr/>
        <a:lstStyle/>
        <a:p>
          <a:endParaRPr lang="en-US"/>
        </a:p>
      </dgm:t>
    </dgm:pt>
    <dgm:pt modelId="{DA6FED21-E10A-3D48-BBBD-B67D1324C586}" type="sibTrans" cxnId="{0C195F5C-365C-8140-A98C-656B757DC80C}">
      <dgm:prSet/>
      <dgm:spPr/>
      <dgm:t>
        <a:bodyPr/>
        <a:lstStyle/>
        <a:p>
          <a:endParaRPr lang="en-US"/>
        </a:p>
      </dgm:t>
    </dgm:pt>
    <dgm:pt modelId="{9823F59C-882E-3B46-81CD-71AADF40CA44}" type="pres">
      <dgm:prSet presAssocID="{FD5AA8E7-2C9D-1E4D-A6BB-29C9E03E27BA}" presName="Name0" presStyleCnt="0">
        <dgm:presLayoutVars>
          <dgm:dir/>
          <dgm:resizeHandles val="exact"/>
        </dgm:presLayoutVars>
      </dgm:prSet>
      <dgm:spPr/>
      <dgm:t>
        <a:bodyPr/>
        <a:lstStyle/>
        <a:p>
          <a:endParaRPr lang="en-US"/>
        </a:p>
      </dgm:t>
    </dgm:pt>
    <dgm:pt modelId="{58B76AFB-A192-A44F-AE81-DDD59518C2D8}" type="pres">
      <dgm:prSet presAssocID="{5CD97B74-680D-384D-8E4F-4929788C00B4}" presName="node" presStyleLbl="node1" presStyleIdx="0" presStyleCnt="4">
        <dgm:presLayoutVars>
          <dgm:bulletEnabled val="1"/>
        </dgm:presLayoutVars>
      </dgm:prSet>
      <dgm:spPr/>
      <dgm:t>
        <a:bodyPr/>
        <a:lstStyle/>
        <a:p>
          <a:endParaRPr lang="en-US"/>
        </a:p>
      </dgm:t>
    </dgm:pt>
    <dgm:pt modelId="{16E1F6EE-143E-7649-A549-4D4B2C32D9D6}" type="pres">
      <dgm:prSet presAssocID="{3B7F5A69-10F3-4B43-997A-76FEFD331813}" presName="sibTrans" presStyleLbl="sibTrans2D1" presStyleIdx="0" presStyleCnt="3"/>
      <dgm:spPr/>
      <dgm:t>
        <a:bodyPr/>
        <a:lstStyle/>
        <a:p>
          <a:endParaRPr lang="en-US"/>
        </a:p>
      </dgm:t>
    </dgm:pt>
    <dgm:pt modelId="{8C80DB24-F7DC-4A41-9D0C-FD53DC507895}" type="pres">
      <dgm:prSet presAssocID="{3B7F5A69-10F3-4B43-997A-76FEFD331813}" presName="connectorText" presStyleLbl="sibTrans2D1" presStyleIdx="0" presStyleCnt="3"/>
      <dgm:spPr/>
      <dgm:t>
        <a:bodyPr/>
        <a:lstStyle/>
        <a:p>
          <a:endParaRPr lang="en-US"/>
        </a:p>
      </dgm:t>
    </dgm:pt>
    <dgm:pt modelId="{19181234-1ACA-4543-88AA-9FD3D8C9ADE5}" type="pres">
      <dgm:prSet presAssocID="{88A26B7B-07E1-9743-8BCF-FC05A0987549}" presName="node" presStyleLbl="node1" presStyleIdx="1" presStyleCnt="4" custScaleX="114715">
        <dgm:presLayoutVars>
          <dgm:bulletEnabled val="1"/>
        </dgm:presLayoutVars>
      </dgm:prSet>
      <dgm:spPr/>
      <dgm:t>
        <a:bodyPr/>
        <a:lstStyle/>
        <a:p>
          <a:endParaRPr lang="en-US"/>
        </a:p>
      </dgm:t>
    </dgm:pt>
    <dgm:pt modelId="{21F09168-21A5-9B44-840D-8BE33F14F3E9}" type="pres">
      <dgm:prSet presAssocID="{874D3E06-F045-4541-BDF8-CBD9CD6D25FD}" presName="sibTrans" presStyleLbl="sibTrans2D1" presStyleIdx="1" presStyleCnt="3"/>
      <dgm:spPr/>
      <dgm:t>
        <a:bodyPr/>
        <a:lstStyle/>
        <a:p>
          <a:endParaRPr lang="en-US"/>
        </a:p>
      </dgm:t>
    </dgm:pt>
    <dgm:pt modelId="{27B1FE37-6857-054E-B323-3959D8D2D41A}" type="pres">
      <dgm:prSet presAssocID="{874D3E06-F045-4541-BDF8-CBD9CD6D25FD}" presName="connectorText" presStyleLbl="sibTrans2D1" presStyleIdx="1" presStyleCnt="3"/>
      <dgm:spPr/>
      <dgm:t>
        <a:bodyPr/>
        <a:lstStyle/>
        <a:p>
          <a:endParaRPr lang="en-US"/>
        </a:p>
      </dgm:t>
    </dgm:pt>
    <dgm:pt modelId="{B98F1355-7ABF-B84C-A155-4CDA4D162F1B}" type="pres">
      <dgm:prSet presAssocID="{12C4F63F-46E7-B44D-9C48-ED171CD9D254}" presName="node" presStyleLbl="node1" presStyleIdx="2" presStyleCnt="4">
        <dgm:presLayoutVars>
          <dgm:bulletEnabled val="1"/>
        </dgm:presLayoutVars>
      </dgm:prSet>
      <dgm:spPr/>
      <dgm:t>
        <a:bodyPr/>
        <a:lstStyle/>
        <a:p>
          <a:endParaRPr lang="en-US"/>
        </a:p>
      </dgm:t>
    </dgm:pt>
    <dgm:pt modelId="{03F56D9C-19FF-BA43-8831-766067A664AE}" type="pres">
      <dgm:prSet presAssocID="{B2EB4D01-47A9-744C-A714-EF605405CDBA}" presName="sibTrans" presStyleLbl="sibTrans2D1" presStyleIdx="2" presStyleCnt="3"/>
      <dgm:spPr/>
      <dgm:t>
        <a:bodyPr/>
        <a:lstStyle/>
        <a:p>
          <a:endParaRPr lang="en-US"/>
        </a:p>
      </dgm:t>
    </dgm:pt>
    <dgm:pt modelId="{5232E58F-E8CB-D346-BDC3-1BB6B2B9B839}" type="pres">
      <dgm:prSet presAssocID="{B2EB4D01-47A9-744C-A714-EF605405CDBA}" presName="connectorText" presStyleLbl="sibTrans2D1" presStyleIdx="2" presStyleCnt="3"/>
      <dgm:spPr/>
      <dgm:t>
        <a:bodyPr/>
        <a:lstStyle/>
        <a:p>
          <a:endParaRPr lang="en-US"/>
        </a:p>
      </dgm:t>
    </dgm:pt>
    <dgm:pt modelId="{3E489D49-39FE-874F-AB9F-5BB8E634EF0F}" type="pres">
      <dgm:prSet presAssocID="{7E588C73-7D58-D44C-8F29-C1FF64F724B5}" presName="node" presStyleLbl="node1" presStyleIdx="3" presStyleCnt="4">
        <dgm:presLayoutVars>
          <dgm:bulletEnabled val="1"/>
        </dgm:presLayoutVars>
      </dgm:prSet>
      <dgm:spPr/>
      <dgm:t>
        <a:bodyPr/>
        <a:lstStyle/>
        <a:p>
          <a:endParaRPr lang="en-US"/>
        </a:p>
      </dgm:t>
    </dgm:pt>
  </dgm:ptLst>
  <dgm:cxnLst>
    <dgm:cxn modelId="{A8158350-3929-B742-BC22-424D4F88215E}" type="presOf" srcId="{88A26B7B-07E1-9743-8BCF-FC05A0987549}" destId="{19181234-1ACA-4543-88AA-9FD3D8C9ADE5}" srcOrd="0" destOrd="0" presId="urn:microsoft.com/office/officeart/2005/8/layout/process1"/>
    <dgm:cxn modelId="{72AD3918-F6D1-7742-8231-5B955A229DD8}" type="presOf" srcId="{5CD97B74-680D-384D-8E4F-4929788C00B4}" destId="{58B76AFB-A192-A44F-AE81-DDD59518C2D8}" srcOrd="0" destOrd="0" presId="urn:microsoft.com/office/officeart/2005/8/layout/process1"/>
    <dgm:cxn modelId="{829B3587-6F06-BF48-BC1A-CB605542B32C}" type="presOf" srcId="{12C4F63F-46E7-B44D-9C48-ED171CD9D254}" destId="{B98F1355-7ABF-B84C-A155-4CDA4D162F1B}" srcOrd="0" destOrd="0" presId="urn:microsoft.com/office/officeart/2005/8/layout/process1"/>
    <dgm:cxn modelId="{41BD76DB-6FFC-DC4F-AF9D-BA68B1E79CE3}" type="presOf" srcId="{874D3E06-F045-4541-BDF8-CBD9CD6D25FD}" destId="{21F09168-21A5-9B44-840D-8BE33F14F3E9}" srcOrd="0" destOrd="0" presId="urn:microsoft.com/office/officeart/2005/8/layout/process1"/>
    <dgm:cxn modelId="{16DC9684-5A4D-DB47-AEC8-69A88497283D}" type="presOf" srcId="{7E588C73-7D58-D44C-8F29-C1FF64F724B5}" destId="{3E489D49-39FE-874F-AB9F-5BB8E634EF0F}" srcOrd="0" destOrd="0" presId="urn:microsoft.com/office/officeart/2005/8/layout/process1"/>
    <dgm:cxn modelId="{0C195F5C-365C-8140-A98C-656B757DC80C}" srcId="{FD5AA8E7-2C9D-1E4D-A6BB-29C9E03E27BA}" destId="{7E588C73-7D58-D44C-8F29-C1FF64F724B5}" srcOrd="3" destOrd="0" parTransId="{77EEFA40-6689-E740-82C4-D7BAD45F5570}" sibTransId="{DA6FED21-E10A-3D48-BBBD-B67D1324C586}"/>
    <dgm:cxn modelId="{2350EF13-67DD-484A-97F7-4CA8B0942264}" srcId="{FD5AA8E7-2C9D-1E4D-A6BB-29C9E03E27BA}" destId="{12C4F63F-46E7-B44D-9C48-ED171CD9D254}" srcOrd="2" destOrd="0" parTransId="{A80A96CD-3DB4-3840-8612-3ACBC642A924}" sibTransId="{B2EB4D01-47A9-744C-A714-EF605405CDBA}"/>
    <dgm:cxn modelId="{1F1B5DD6-BCBF-BD4D-AFB3-24D25BEDB401}" type="presOf" srcId="{B2EB4D01-47A9-744C-A714-EF605405CDBA}" destId="{03F56D9C-19FF-BA43-8831-766067A664AE}" srcOrd="0" destOrd="0" presId="urn:microsoft.com/office/officeart/2005/8/layout/process1"/>
    <dgm:cxn modelId="{0C0FA0DE-971F-A746-A1C0-B5A7410883B5}" type="presOf" srcId="{3B7F5A69-10F3-4B43-997A-76FEFD331813}" destId="{8C80DB24-F7DC-4A41-9D0C-FD53DC507895}" srcOrd="1" destOrd="0" presId="urn:microsoft.com/office/officeart/2005/8/layout/process1"/>
    <dgm:cxn modelId="{A75FE286-0C5C-714F-8B1C-372D9053E0D2}" type="presOf" srcId="{FD5AA8E7-2C9D-1E4D-A6BB-29C9E03E27BA}" destId="{9823F59C-882E-3B46-81CD-71AADF40CA44}" srcOrd="0" destOrd="0" presId="urn:microsoft.com/office/officeart/2005/8/layout/process1"/>
    <dgm:cxn modelId="{EF60E637-2296-FD46-835D-3E5D2084469E}" type="presOf" srcId="{B2EB4D01-47A9-744C-A714-EF605405CDBA}" destId="{5232E58F-E8CB-D346-BDC3-1BB6B2B9B839}" srcOrd="1" destOrd="0" presId="urn:microsoft.com/office/officeart/2005/8/layout/process1"/>
    <dgm:cxn modelId="{EE234BDF-D9A1-E54E-AFF9-AD4042B74886}" srcId="{FD5AA8E7-2C9D-1E4D-A6BB-29C9E03E27BA}" destId="{88A26B7B-07E1-9743-8BCF-FC05A0987549}" srcOrd="1" destOrd="0" parTransId="{A07558F3-AFBB-BC4B-8FCA-3B33B4BB9CC5}" sibTransId="{874D3E06-F045-4541-BDF8-CBD9CD6D25FD}"/>
    <dgm:cxn modelId="{52FDA45B-936D-8841-9C2C-95028547D589}" type="presOf" srcId="{3B7F5A69-10F3-4B43-997A-76FEFD331813}" destId="{16E1F6EE-143E-7649-A549-4D4B2C32D9D6}" srcOrd="0" destOrd="0" presId="urn:microsoft.com/office/officeart/2005/8/layout/process1"/>
    <dgm:cxn modelId="{DF527E4F-8FD5-1046-A306-B8161DA59ADE}" type="presOf" srcId="{874D3E06-F045-4541-BDF8-CBD9CD6D25FD}" destId="{27B1FE37-6857-054E-B323-3959D8D2D41A}" srcOrd="1" destOrd="0" presId="urn:microsoft.com/office/officeart/2005/8/layout/process1"/>
    <dgm:cxn modelId="{8ACF26E5-B901-3F45-A71D-D227B54AB99E}" srcId="{FD5AA8E7-2C9D-1E4D-A6BB-29C9E03E27BA}" destId="{5CD97B74-680D-384D-8E4F-4929788C00B4}" srcOrd="0" destOrd="0" parTransId="{E804A4BE-D996-7F4B-8951-D6E55520E8E0}" sibTransId="{3B7F5A69-10F3-4B43-997A-76FEFD331813}"/>
    <dgm:cxn modelId="{E9463627-C685-744A-B52C-37B1FED59B5C}" type="presParOf" srcId="{9823F59C-882E-3B46-81CD-71AADF40CA44}" destId="{58B76AFB-A192-A44F-AE81-DDD59518C2D8}" srcOrd="0" destOrd="0" presId="urn:microsoft.com/office/officeart/2005/8/layout/process1"/>
    <dgm:cxn modelId="{D0884557-6FFB-B54B-A383-13C24992D127}" type="presParOf" srcId="{9823F59C-882E-3B46-81CD-71AADF40CA44}" destId="{16E1F6EE-143E-7649-A549-4D4B2C32D9D6}" srcOrd="1" destOrd="0" presId="urn:microsoft.com/office/officeart/2005/8/layout/process1"/>
    <dgm:cxn modelId="{94D3BFFF-9230-034F-AA81-6564B5A33A16}" type="presParOf" srcId="{16E1F6EE-143E-7649-A549-4D4B2C32D9D6}" destId="{8C80DB24-F7DC-4A41-9D0C-FD53DC507895}" srcOrd="0" destOrd="0" presId="urn:microsoft.com/office/officeart/2005/8/layout/process1"/>
    <dgm:cxn modelId="{C05B7BF4-6DE0-D142-9A9A-2EC98A7D5C4C}" type="presParOf" srcId="{9823F59C-882E-3B46-81CD-71AADF40CA44}" destId="{19181234-1ACA-4543-88AA-9FD3D8C9ADE5}" srcOrd="2" destOrd="0" presId="urn:microsoft.com/office/officeart/2005/8/layout/process1"/>
    <dgm:cxn modelId="{00B5A0F9-C614-FE45-9ED3-CC19D3587A0F}" type="presParOf" srcId="{9823F59C-882E-3B46-81CD-71AADF40CA44}" destId="{21F09168-21A5-9B44-840D-8BE33F14F3E9}" srcOrd="3" destOrd="0" presId="urn:microsoft.com/office/officeart/2005/8/layout/process1"/>
    <dgm:cxn modelId="{2A484316-E11D-344D-AAAA-79B62887AA45}" type="presParOf" srcId="{21F09168-21A5-9B44-840D-8BE33F14F3E9}" destId="{27B1FE37-6857-054E-B323-3959D8D2D41A}" srcOrd="0" destOrd="0" presId="urn:microsoft.com/office/officeart/2005/8/layout/process1"/>
    <dgm:cxn modelId="{DB4D06F1-48EF-464E-B015-6DB81E7DDD36}" type="presParOf" srcId="{9823F59C-882E-3B46-81CD-71AADF40CA44}" destId="{B98F1355-7ABF-B84C-A155-4CDA4D162F1B}" srcOrd="4" destOrd="0" presId="urn:microsoft.com/office/officeart/2005/8/layout/process1"/>
    <dgm:cxn modelId="{EB85F799-C889-174C-8411-6D59D36D3FE2}" type="presParOf" srcId="{9823F59C-882E-3B46-81CD-71AADF40CA44}" destId="{03F56D9C-19FF-BA43-8831-766067A664AE}" srcOrd="5" destOrd="0" presId="urn:microsoft.com/office/officeart/2005/8/layout/process1"/>
    <dgm:cxn modelId="{8A22E7A5-F497-A048-8188-5E5F72A5FDE1}" type="presParOf" srcId="{03F56D9C-19FF-BA43-8831-766067A664AE}" destId="{5232E58F-E8CB-D346-BDC3-1BB6B2B9B839}" srcOrd="0" destOrd="0" presId="urn:microsoft.com/office/officeart/2005/8/layout/process1"/>
    <dgm:cxn modelId="{BE388859-D2E7-4743-8568-FF6283B90F42}" type="presParOf" srcId="{9823F59C-882E-3B46-81CD-71AADF40CA44}" destId="{3E489D49-39FE-874F-AB9F-5BB8E634EF0F}" srcOrd="6" destOrd="0" presId="urn:microsoft.com/office/officeart/2005/8/layout/process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5AA8E7-2C9D-1E4D-A6BB-29C9E03E27BA}" type="doc">
      <dgm:prSet loTypeId="urn:microsoft.com/office/officeart/2005/8/layout/process1" loCatId="process" qsTypeId="urn:microsoft.com/office/officeart/2005/8/quickstyle/simple4" qsCatId="simple" csTypeId="urn:microsoft.com/office/officeart/2005/8/colors/accent0_3" csCatId="mainScheme" phldr="1"/>
      <dgm:spPr/>
      <dgm:t>
        <a:bodyPr/>
        <a:lstStyle/>
        <a:p>
          <a:endParaRPr lang="en-US"/>
        </a:p>
      </dgm:t>
    </dgm:pt>
    <dgm:pt modelId="{5CD97B74-680D-384D-8E4F-4929788C00B4}">
      <dgm:prSet custT="1"/>
      <dgm:spPr/>
      <dgm:t>
        <a:bodyPr/>
        <a:lstStyle/>
        <a:p>
          <a:pPr rtl="0"/>
          <a:r>
            <a:rPr lang="en-US" sz="1800" u="none" dirty="0" smtClean="0"/>
            <a:t>Global Position Estimation</a:t>
          </a:r>
        </a:p>
      </dgm:t>
    </dgm:pt>
    <dgm:pt modelId="{E804A4BE-D996-7F4B-8951-D6E55520E8E0}" type="parTrans" cxnId="{8ACF26E5-B901-3F45-A71D-D227B54AB99E}">
      <dgm:prSet/>
      <dgm:spPr/>
      <dgm:t>
        <a:bodyPr/>
        <a:lstStyle/>
        <a:p>
          <a:endParaRPr lang="en-US"/>
        </a:p>
      </dgm:t>
    </dgm:pt>
    <dgm:pt modelId="{3B7F5A69-10F3-4B43-997A-76FEFD331813}" type="sibTrans" cxnId="{8ACF26E5-B901-3F45-A71D-D227B54AB99E}">
      <dgm:prSet/>
      <dgm:spPr/>
      <dgm:t>
        <a:bodyPr/>
        <a:lstStyle/>
        <a:p>
          <a:endParaRPr lang="en-US"/>
        </a:p>
      </dgm:t>
    </dgm:pt>
    <dgm:pt modelId="{88A26B7B-07E1-9743-8BCF-FC05A0987549}">
      <dgm:prSet custT="1"/>
      <dgm:spPr/>
      <dgm:t>
        <a:bodyPr/>
        <a:lstStyle/>
        <a:p>
          <a:pPr rtl="0"/>
          <a:r>
            <a:rPr lang="en-US" sz="1800" u="none" dirty="0" smtClean="0"/>
            <a:t>Local Position Tracking</a:t>
          </a:r>
        </a:p>
      </dgm:t>
    </dgm:pt>
    <dgm:pt modelId="{A07558F3-AFBB-BC4B-8FCA-3B33B4BB9CC5}" type="parTrans" cxnId="{EE234BDF-D9A1-E54E-AFF9-AD4042B74886}">
      <dgm:prSet/>
      <dgm:spPr/>
      <dgm:t>
        <a:bodyPr/>
        <a:lstStyle/>
        <a:p>
          <a:endParaRPr lang="en-US"/>
        </a:p>
      </dgm:t>
    </dgm:pt>
    <dgm:pt modelId="{874D3E06-F045-4541-BDF8-CBD9CD6D25FD}" type="sibTrans" cxnId="{EE234BDF-D9A1-E54E-AFF9-AD4042B74886}">
      <dgm:prSet/>
      <dgm:spPr/>
      <dgm:t>
        <a:bodyPr/>
        <a:lstStyle/>
        <a:p>
          <a:endParaRPr lang="en-US"/>
        </a:p>
      </dgm:t>
    </dgm:pt>
    <dgm:pt modelId="{9823F59C-882E-3B46-81CD-71AADF40CA44}" type="pres">
      <dgm:prSet presAssocID="{FD5AA8E7-2C9D-1E4D-A6BB-29C9E03E27BA}" presName="Name0" presStyleCnt="0">
        <dgm:presLayoutVars>
          <dgm:dir/>
          <dgm:resizeHandles val="exact"/>
        </dgm:presLayoutVars>
      </dgm:prSet>
      <dgm:spPr/>
      <dgm:t>
        <a:bodyPr/>
        <a:lstStyle/>
        <a:p>
          <a:endParaRPr lang="en-US"/>
        </a:p>
      </dgm:t>
    </dgm:pt>
    <dgm:pt modelId="{58B76AFB-A192-A44F-AE81-DDD59518C2D8}" type="pres">
      <dgm:prSet presAssocID="{5CD97B74-680D-384D-8E4F-4929788C00B4}" presName="node" presStyleLbl="node1" presStyleIdx="0" presStyleCnt="2">
        <dgm:presLayoutVars>
          <dgm:bulletEnabled val="1"/>
        </dgm:presLayoutVars>
      </dgm:prSet>
      <dgm:spPr/>
      <dgm:t>
        <a:bodyPr/>
        <a:lstStyle/>
        <a:p>
          <a:endParaRPr lang="en-US"/>
        </a:p>
      </dgm:t>
    </dgm:pt>
    <dgm:pt modelId="{16E1F6EE-143E-7649-A549-4D4B2C32D9D6}" type="pres">
      <dgm:prSet presAssocID="{3B7F5A69-10F3-4B43-997A-76FEFD331813}" presName="sibTrans" presStyleLbl="sibTrans2D1" presStyleIdx="0" presStyleCnt="1"/>
      <dgm:spPr/>
      <dgm:t>
        <a:bodyPr/>
        <a:lstStyle/>
        <a:p>
          <a:endParaRPr lang="en-US"/>
        </a:p>
      </dgm:t>
    </dgm:pt>
    <dgm:pt modelId="{8C80DB24-F7DC-4A41-9D0C-FD53DC507895}" type="pres">
      <dgm:prSet presAssocID="{3B7F5A69-10F3-4B43-997A-76FEFD331813}" presName="connectorText" presStyleLbl="sibTrans2D1" presStyleIdx="0" presStyleCnt="1"/>
      <dgm:spPr/>
      <dgm:t>
        <a:bodyPr/>
        <a:lstStyle/>
        <a:p>
          <a:endParaRPr lang="en-US"/>
        </a:p>
      </dgm:t>
    </dgm:pt>
    <dgm:pt modelId="{19181234-1ACA-4543-88AA-9FD3D8C9ADE5}" type="pres">
      <dgm:prSet presAssocID="{88A26B7B-07E1-9743-8BCF-FC05A0987549}" presName="node" presStyleLbl="node1" presStyleIdx="1" presStyleCnt="2" custScaleX="114715" custLinFactNeighborX="1875">
        <dgm:presLayoutVars>
          <dgm:bulletEnabled val="1"/>
        </dgm:presLayoutVars>
      </dgm:prSet>
      <dgm:spPr/>
      <dgm:t>
        <a:bodyPr/>
        <a:lstStyle/>
        <a:p>
          <a:endParaRPr lang="en-US"/>
        </a:p>
      </dgm:t>
    </dgm:pt>
  </dgm:ptLst>
  <dgm:cxnLst>
    <dgm:cxn modelId="{BDB7FC86-B35B-8944-9899-DB93C6CD9E61}" type="presOf" srcId="{FD5AA8E7-2C9D-1E4D-A6BB-29C9E03E27BA}" destId="{9823F59C-882E-3B46-81CD-71AADF40CA44}" srcOrd="0" destOrd="0" presId="urn:microsoft.com/office/officeart/2005/8/layout/process1"/>
    <dgm:cxn modelId="{1D9C9097-ED55-D748-A2F1-D803B569F5B2}" type="presOf" srcId="{3B7F5A69-10F3-4B43-997A-76FEFD331813}" destId="{16E1F6EE-143E-7649-A549-4D4B2C32D9D6}" srcOrd="0" destOrd="0" presId="urn:microsoft.com/office/officeart/2005/8/layout/process1"/>
    <dgm:cxn modelId="{EE234BDF-D9A1-E54E-AFF9-AD4042B74886}" srcId="{FD5AA8E7-2C9D-1E4D-A6BB-29C9E03E27BA}" destId="{88A26B7B-07E1-9743-8BCF-FC05A0987549}" srcOrd="1" destOrd="0" parTransId="{A07558F3-AFBB-BC4B-8FCA-3B33B4BB9CC5}" sibTransId="{874D3E06-F045-4541-BDF8-CBD9CD6D25FD}"/>
    <dgm:cxn modelId="{B5181BC3-BA12-D348-A3AD-0D983EB57673}" type="presOf" srcId="{5CD97B74-680D-384D-8E4F-4929788C00B4}" destId="{58B76AFB-A192-A44F-AE81-DDD59518C2D8}" srcOrd="0" destOrd="0" presId="urn:microsoft.com/office/officeart/2005/8/layout/process1"/>
    <dgm:cxn modelId="{78E8B2B8-EF04-E448-B0B0-CDAFF1043DE9}" type="presOf" srcId="{3B7F5A69-10F3-4B43-997A-76FEFD331813}" destId="{8C80DB24-F7DC-4A41-9D0C-FD53DC507895}" srcOrd="1" destOrd="0" presId="urn:microsoft.com/office/officeart/2005/8/layout/process1"/>
    <dgm:cxn modelId="{8ACF26E5-B901-3F45-A71D-D227B54AB99E}" srcId="{FD5AA8E7-2C9D-1E4D-A6BB-29C9E03E27BA}" destId="{5CD97B74-680D-384D-8E4F-4929788C00B4}" srcOrd="0" destOrd="0" parTransId="{E804A4BE-D996-7F4B-8951-D6E55520E8E0}" sibTransId="{3B7F5A69-10F3-4B43-997A-76FEFD331813}"/>
    <dgm:cxn modelId="{1186000C-186D-FB46-88FB-268461449231}" type="presOf" srcId="{88A26B7B-07E1-9743-8BCF-FC05A0987549}" destId="{19181234-1ACA-4543-88AA-9FD3D8C9ADE5}" srcOrd="0" destOrd="0" presId="urn:microsoft.com/office/officeart/2005/8/layout/process1"/>
    <dgm:cxn modelId="{881202D6-6206-BA41-9658-7A5454632206}" type="presParOf" srcId="{9823F59C-882E-3B46-81CD-71AADF40CA44}" destId="{58B76AFB-A192-A44F-AE81-DDD59518C2D8}" srcOrd="0" destOrd="0" presId="urn:microsoft.com/office/officeart/2005/8/layout/process1"/>
    <dgm:cxn modelId="{411B4836-2938-F64B-B4E1-212EEBA9CAFA}" type="presParOf" srcId="{9823F59C-882E-3B46-81CD-71AADF40CA44}" destId="{16E1F6EE-143E-7649-A549-4D4B2C32D9D6}" srcOrd="1" destOrd="0" presId="urn:microsoft.com/office/officeart/2005/8/layout/process1"/>
    <dgm:cxn modelId="{326E444D-3F7B-5B4D-8705-26CF11F8C98D}" type="presParOf" srcId="{16E1F6EE-143E-7649-A549-4D4B2C32D9D6}" destId="{8C80DB24-F7DC-4A41-9D0C-FD53DC507895}" srcOrd="0" destOrd="0" presId="urn:microsoft.com/office/officeart/2005/8/layout/process1"/>
    <dgm:cxn modelId="{AD2D58D5-77E8-5748-8EBB-A979B677A456}" type="presParOf" srcId="{9823F59C-882E-3B46-81CD-71AADF40CA44}" destId="{19181234-1ACA-4543-88AA-9FD3D8C9ADE5}" srcOrd="2"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5AA8E7-2C9D-1E4D-A6BB-29C9E03E27BA}" type="doc">
      <dgm:prSet loTypeId="urn:microsoft.com/office/officeart/2005/8/layout/process1" loCatId="process" qsTypeId="urn:microsoft.com/office/officeart/2005/8/quickstyle/simple4" qsCatId="simple" csTypeId="urn:microsoft.com/office/officeart/2005/8/colors/accent0_3" csCatId="mainScheme" phldr="1"/>
      <dgm:spPr/>
      <dgm:t>
        <a:bodyPr/>
        <a:lstStyle/>
        <a:p>
          <a:endParaRPr lang="en-US"/>
        </a:p>
      </dgm:t>
    </dgm:pt>
    <dgm:pt modelId="{5CD97B74-680D-384D-8E4F-4929788C00B4}">
      <dgm:prSet custT="1"/>
      <dgm:spPr/>
      <dgm:t>
        <a:bodyPr/>
        <a:lstStyle/>
        <a:p>
          <a:pPr rtl="0"/>
          <a:r>
            <a:rPr lang="en-US" sz="1800" u="none" dirty="0" smtClean="0"/>
            <a:t>Image Pre-processing</a:t>
          </a:r>
          <a:endParaRPr lang="en-US" sz="1800" u="none" dirty="0"/>
        </a:p>
      </dgm:t>
    </dgm:pt>
    <dgm:pt modelId="{E804A4BE-D996-7F4B-8951-D6E55520E8E0}" type="parTrans" cxnId="{8ACF26E5-B901-3F45-A71D-D227B54AB99E}">
      <dgm:prSet/>
      <dgm:spPr/>
      <dgm:t>
        <a:bodyPr/>
        <a:lstStyle/>
        <a:p>
          <a:endParaRPr lang="en-US"/>
        </a:p>
      </dgm:t>
    </dgm:pt>
    <dgm:pt modelId="{3B7F5A69-10F3-4B43-997A-76FEFD331813}" type="sibTrans" cxnId="{8ACF26E5-B901-3F45-A71D-D227B54AB99E}">
      <dgm:prSet/>
      <dgm:spPr/>
      <dgm:t>
        <a:bodyPr/>
        <a:lstStyle/>
        <a:p>
          <a:endParaRPr lang="en-US"/>
        </a:p>
      </dgm:t>
    </dgm:pt>
    <dgm:pt modelId="{CD458F29-420E-EF44-B5DF-371E8AF948EB}">
      <dgm:prSet custT="1"/>
      <dgm:spPr/>
      <dgm:t>
        <a:bodyPr/>
        <a:lstStyle/>
        <a:p>
          <a:r>
            <a:rPr lang="en-US" sz="1800" dirty="0" smtClean="0"/>
            <a:t>Texture Analysis</a:t>
          </a:r>
        </a:p>
      </dgm:t>
    </dgm:pt>
    <dgm:pt modelId="{D2FBD5A1-913E-9048-9E49-23648976E014}" type="parTrans" cxnId="{69640E46-DD38-814C-B931-42B76AEAA63D}">
      <dgm:prSet/>
      <dgm:spPr/>
      <dgm:t>
        <a:bodyPr/>
        <a:lstStyle/>
        <a:p>
          <a:endParaRPr lang="en-US"/>
        </a:p>
      </dgm:t>
    </dgm:pt>
    <dgm:pt modelId="{5B6A6BF8-D080-7C47-9E77-CB03C34B0B0F}" type="sibTrans" cxnId="{69640E46-DD38-814C-B931-42B76AEAA63D}">
      <dgm:prSet/>
      <dgm:spPr/>
      <dgm:t>
        <a:bodyPr/>
        <a:lstStyle/>
        <a:p>
          <a:endParaRPr lang="en-US"/>
        </a:p>
      </dgm:t>
    </dgm:pt>
    <dgm:pt modelId="{440D6180-7AC4-DB49-B932-4952F600E461}">
      <dgm:prSet custT="1"/>
      <dgm:spPr/>
      <dgm:t>
        <a:bodyPr/>
        <a:lstStyle/>
        <a:p>
          <a:pPr rtl="0"/>
          <a:r>
            <a:rPr lang="en-US" sz="1800" u="none" dirty="0" smtClean="0"/>
            <a:t>Texture Synthesis</a:t>
          </a:r>
        </a:p>
      </dgm:t>
    </dgm:pt>
    <dgm:pt modelId="{616E6CE0-679E-4640-BCF1-C1FBB6B7662B}" type="parTrans" cxnId="{9C093883-7A25-CE4B-9E13-D753EF5512E7}">
      <dgm:prSet/>
      <dgm:spPr/>
      <dgm:t>
        <a:bodyPr/>
        <a:lstStyle/>
        <a:p>
          <a:endParaRPr lang="en-US"/>
        </a:p>
      </dgm:t>
    </dgm:pt>
    <dgm:pt modelId="{63238A61-9962-084D-B74E-E3E5A4732E45}" type="sibTrans" cxnId="{9C093883-7A25-CE4B-9E13-D753EF5512E7}">
      <dgm:prSet/>
      <dgm:spPr/>
      <dgm:t>
        <a:bodyPr/>
        <a:lstStyle/>
        <a:p>
          <a:endParaRPr lang="en-US"/>
        </a:p>
      </dgm:t>
    </dgm:pt>
    <dgm:pt modelId="{9823F59C-882E-3B46-81CD-71AADF40CA44}" type="pres">
      <dgm:prSet presAssocID="{FD5AA8E7-2C9D-1E4D-A6BB-29C9E03E27BA}" presName="Name0" presStyleCnt="0">
        <dgm:presLayoutVars>
          <dgm:dir/>
          <dgm:resizeHandles val="exact"/>
        </dgm:presLayoutVars>
      </dgm:prSet>
      <dgm:spPr/>
      <dgm:t>
        <a:bodyPr/>
        <a:lstStyle/>
        <a:p>
          <a:endParaRPr lang="en-US"/>
        </a:p>
      </dgm:t>
    </dgm:pt>
    <dgm:pt modelId="{58B76AFB-A192-A44F-AE81-DDD59518C2D8}" type="pres">
      <dgm:prSet presAssocID="{5CD97B74-680D-384D-8E4F-4929788C00B4}" presName="node" presStyleLbl="node1" presStyleIdx="0" presStyleCnt="3">
        <dgm:presLayoutVars>
          <dgm:bulletEnabled val="1"/>
        </dgm:presLayoutVars>
      </dgm:prSet>
      <dgm:spPr/>
      <dgm:t>
        <a:bodyPr/>
        <a:lstStyle/>
        <a:p>
          <a:endParaRPr lang="en-US"/>
        </a:p>
      </dgm:t>
    </dgm:pt>
    <dgm:pt modelId="{16E1F6EE-143E-7649-A549-4D4B2C32D9D6}" type="pres">
      <dgm:prSet presAssocID="{3B7F5A69-10F3-4B43-997A-76FEFD331813}" presName="sibTrans" presStyleLbl="sibTrans2D1" presStyleIdx="0" presStyleCnt="2"/>
      <dgm:spPr/>
      <dgm:t>
        <a:bodyPr/>
        <a:lstStyle/>
        <a:p>
          <a:endParaRPr lang="en-US"/>
        </a:p>
      </dgm:t>
    </dgm:pt>
    <dgm:pt modelId="{8C80DB24-F7DC-4A41-9D0C-FD53DC507895}" type="pres">
      <dgm:prSet presAssocID="{3B7F5A69-10F3-4B43-997A-76FEFD331813}" presName="connectorText" presStyleLbl="sibTrans2D1" presStyleIdx="0" presStyleCnt="2"/>
      <dgm:spPr/>
      <dgm:t>
        <a:bodyPr/>
        <a:lstStyle/>
        <a:p>
          <a:endParaRPr lang="en-US"/>
        </a:p>
      </dgm:t>
    </dgm:pt>
    <dgm:pt modelId="{1D1CA0B4-C54E-E946-9432-6C9B2E9C70F1}" type="pres">
      <dgm:prSet presAssocID="{CD458F29-420E-EF44-B5DF-371E8AF948EB}" presName="node" presStyleLbl="node1" presStyleIdx="1" presStyleCnt="3">
        <dgm:presLayoutVars>
          <dgm:bulletEnabled val="1"/>
        </dgm:presLayoutVars>
      </dgm:prSet>
      <dgm:spPr/>
      <dgm:t>
        <a:bodyPr/>
        <a:lstStyle/>
        <a:p>
          <a:endParaRPr lang="en-US"/>
        </a:p>
      </dgm:t>
    </dgm:pt>
    <dgm:pt modelId="{32699ADD-F2BB-244A-BC1E-47CDE09FD6A2}" type="pres">
      <dgm:prSet presAssocID="{5B6A6BF8-D080-7C47-9E77-CB03C34B0B0F}" presName="sibTrans" presStyleLbl="sibTrans2D1" presStyleIdx="1" presStyleCnt="2"/>
      <dgm:spPr/>
      <dgm:t>
        <a:bodyPr/>
        <a:lstStyle/>
        <a:p>
          <a:endParaRPr lang="en-US"/>
        </a:p>
      </dgm:t>
    </dgm:pt>
    <dgm:pt modelId="{D9B44DA5-81A6-FF46-ACCF-901B3BEEFFEE}" type="pres">
      <dgm:prSet presAssocID="{5B6A6BF8-D080-7C47-9E77-CB03C34B0B0F}" presName="connectorText" presStyleLbl="sibTrans2D1" presStyleIdx="1" presStyleCnt="2"/>
      <dgm:spPr/>
      <dgm:t>
        <a:bodyPr/>
        <a:lstStyle/>
        <a:p>
          <a:endParaRPr lang="en-US"/>
        </a:p>
      </dgm:t>
    </dgm:pt>
    <dgm:pt modelId="{721FE404-D975-894A-B4DB-A24BCA4B4283}" type="pres">
      <dgm:prSet presAssocID="{440D6180-7AC4-DB49-B932-4952F600E461}" presName="node" presStyleLbl="node1" presStyleIdx="2" presStyleCnt="3" custScaleX="114715" custLinFactNeighborX="1875">
        <dgm:presLayoutVars>
          <dgm:bulletEnabled val="1"/>
        </dgm:presLayoutVars>
      </dgm:prSet>
      <dgm:spPr/>
      <dgm:t>
        <a:bodyPr/>
        <a:lstStyle/>
        <a:p>
          <a:endParaRPr lang="en-US"/>
        </a:p>
      </dgm:t>
    </dgm:pt>
  </dgm:ptLst>
  <dgm:cxnLst>
    <dgm:cxn modelId="{C115ABBC-B6E9-4E48-A1EC-F294314C98B7}" type="presOf" srcId="{CD458F29-420E-EF44-B5DF-371E8AF948EB}" destId="{1D1CA0B4-C54E-E946-9432-6C9B2E9C70F1}" srcOrd="0" destOrd="0" presId="urn:microsoft.com/office/officeart/2005/8/layout/process1"/>
    <dgm:cxn modelId="{69640E46-DD38-814C-B931-42B76AEAA63D}" srcId="{FD5AA8E7-2C9D-1E4D-A6BB-29C9E03E27BA}" destId="{CD458F29-420E-EF44-B5DF-371E8AF948EB}" srcOrd="1" destOrd="0" parTransId="{D2FBD5A1-913E-9048-9E49-23648976E014}" sibTransId="{5B6A6BF8-D080-7C47-9E77-CB03C34B0B0F}"/>
    <dgm:cxn modelId="{AFC36F5D-2C03-824E-918C-CEFB4C2CA5CF}" type="presOf" srcId="{5CD97B74-680D-384D-8E4F-4929788C00B4}" destId="{58B76AFB-A192-A44F-AE81-DDD59518C2D8}" srcOrd="0" destOrd="0" presId="urn:microsoft.com/office/officeart/2005/8/layout/process1"/>
    <dgm:cxn modelId="{EA59EC8A-82D9-054C-9930-18D9CF6E24F6}" type="presOf" srcId="{5B6A6BF8-D080-7C47-9E77-CB03C34B0B0F}" destId="{32699ADD-F2BB-244A-BC1E-47CDE09FD6A2}" srcOrd="0" destOrd="0" presId="urn:microsoft.com/office/officeart/2005/8/layout/process1"/>
    <dgm:cxn modelId="{EEE5B8C3-8307-3746-B8C0-BC8411124F62}" type="presOf" srcId="{FD5AA8E7-2C9D-1E4D-A6BB-29C9E03E27BA}" destId="{9823F59C-882E-3B46-81CD-71AADF40CA44}" srcOrd="0" destOrd="0" presId="urn:microsoft.com/office/officeart/2005/8/layout/process1"/>
    <dgm:cxn modelId="{9B7B69E1-977E-624B-B5D0-8C7C33FCFB88}" type="presOf" srcId="{3B7F5A69-10F3-4B43-997A-76FEFD331813}" destId="{16E1F6EE-143E-7649-A549-4D4B2C32D9D6}" srcOrd="0" destOrd="0" presId="urn:microsoft.com/office/officeart/2005/8/layout/process1"/>
    <dgm:cxn modelId="{CC4AFC07-50E8-CC42-A3C9-33281B374375}" type="presOf" srcId="{5B6A6BF8-D080-7C47-9E77-CB03C34B0B0F}" destId="{D9B44DA5-81A6-FF46-ACCF-901B3BEEFFEE}" srcOrd="1" destOrd="0" presId="urn:microsoft.com/office/officeart/2005/8/layout/process1"/>
    <dgm:cxn modelId="{9C093883-7A25-CE4B-9E13-D753EF5512E7}" srcId="{FD5AA8E7-2C9D-1E4D-A6BB-29C9E03E27BA}" destId="{440D6180-7AC4-DB49-B932-4952F600E461}" srcOrd="2" destOrd="0" parTransId="{616E6CE0-679E-4640-BCF1-C1FBB6B7662B}" sibTransId="{63238A61-9962-084D-B74E-E3E5A4732E45}"/>
    <dgm:cxn modelId="{FA5555FE-94E4-2B4D-B49E-21AB9AD675B7}" type="presOf" srcId="{3B7F5A69-10F3-4B43-997A-76FEFD331813}" destId="{8C80DB24-F7DC-4A41-9D0C-FD53DC507895}" srcOrd="1" destOrd="0" presId="urn:microsoft.com/office/officeart/2005/8/layout/process1"/>
    <dgm:cxn modelId="{8ACF26E5-B901-3F45-A71D-D227B54AB99E}" srcId="{FD5AA8E7-2C9D-1E4D-A6BB-29C9E03E27BA}" destId="{5CD97B74-680D-384D-8E4F-4929788C00B4}" srcOrd="0" destOrd="0" parTransId="{E804A4BE-D996-7F4B-8951-D6E55520E8E0}" sibTransId="{3B7F5A69-10F3-4B43-997A-76FEFD331813}"/>
    <dgm:cxn modelId="{662BF354-94A6-E745-AAE9-347882B2CA41}" type="presOf" srcId="{440D6180-7AC4-DB49-B932-4952F600E461}" destId="{721FE404-D975-894A-B4DB-A24BCA4B4283}" srcOrd="0" destOrd="0" presId="urn:microsoft.com/office/officeart/2005/8/layout/process1"/>
    <dgm:cxn modelId="{A9603705-A650-3C4F-B527-444620F42D9D}" type="presParOf" srcId="{9823F59C-882E-3B46-81CD-71AADF40CA44}" destId="{58B76AFB-A192-A44F-AE81-DDD59518C2D8}" srcOrd="0" destOrd="0" presId="urn:microsoft.com/office/officeart/2005/8/layout/process1"/>
    <dgm:cxn modelId="{FCA78371-492C-E044-91E0-F98B14F78A74}" type="presParOf" srcId="{9823F59C-882E-3B46-81CD-71AADF40CA44}" destId="{16E1F6EE-143E-7649-A549-4D4B2C32D9D6}" srcOrd="1" destOrd="0" presId="urn:microsoft.com/office/officeart/2005/8/layout/process1"/>
    <dgm:cxn modelId="{0FF873C2-15E2-194F-82AF-78051CAF8570}" type="presParOf" srcId="{16E1F6EE-143E-7649-A549-4D4B2C32D9D6}" destId="{8C80DB24-F7DC-4A41-9D0C-FD53DC507895}" srcOrd="0" destOrd="0" presId="urn:microsoft.com/office/officeart/2005/8/layout/process1"/>
    <dgm:cxn modelId="{E3FB4D71-7AA3-E54C-82E7-7F44351921F8}" type="presParOf" srcId="{9823F59C-882E-3B46-81CD-71AADF40CA44}" destId="{1D1CA0B4-C54E-E946-9432-6C9B2E9C70F1}" srcOrd="2" destOrd="0" presId="urn:microsoft.com/office/officeart/2005/8/layout/process1"/>
    <dgm:cxn modelId="{EAFFCD4F-EC73-6149-818B-78CDB6CDE2FC}" type="presParOf" srcId="{9823F59C-882E-3B46-81CD-71AADF40CA44}" destId="{32699ADD-F2BB-244A-BC1E-47CDE09FD6A2}" srcOrd="3" destOrd="0" presId="urn:microsoft.com/office/officeart/2005/8/layout/process1"/>
    <dgm:cxn modelId="{D4C62298-D639-9D4A-A3E7-9D0D816262BD}" type="presParOf" srcId="{32699ADD-F2BB-244A-BC1E-47CDE09FD6A2}" destId="{D9B44DA5-81A6-FF46-ACCF-901B3BEEFFEE}" srcOrd="0" destOrd="0" presId="urn:microsoft.com/office/officeart/2005/8/layout/process1"/>
    <dgm:cxn modelId="{3D02FBAE-D64C-FB45-8B60-72C686CFC0EB}" type="presParOf" srcId="{9823F59C-882E-3B46-81CD-71AADF40CA44}" destId="{721FE404-D975-894A-B4DB-A24BCA4B4283}" srcOrd="4"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9207EB0-AB8C-8E42-BD81-BBC51AD45381}">
      <dsp:nvSpPr>
        <dsp:cNvPr id="0" name=""/>
        <dsp:cNvSpPr/>
      </dsp:nvSpPr>
      <dsp:spPr>
        <a:xfrm>
          <a:off x="810" y="123767"/>
          <a:ext cx="1727634" cy="1036580"/>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Image pre-processing</a:t>
          </a:r>
        </a:p>
      </dsp:txBody>
      <dsp:txXfrm>
        <a:off x="810" y="123767"/>
        <a:ext cx="1727634" cy="1036580"/>
      </dsp:txXfrm>
    </dsp:sp>
    <dsp:sp modelId="{A0588FAC-31F8-3C40-8D68-3609A001F2EA}">
      <dsp:nvSpPr>
        <dsp:cNvPr id="0" name=""/>
        <dsp:cNvSpPr/>
      </dsp:nvSpPr>
      <dsp:spPr>
        <a:xfrm>
          <a:off x="1946748" y="427831"/>
          <a:ext cx="275177" cy="428453"/>
        </a:xfrm>
        <a:prstGeom prst="rightArrow">
          <a:avLst>
            <a:gd name="adj1" fmla="val 60000"/>
            <a:gd name="adj2" fmla="val 5000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1946748" y="427831"/>
        <a:ext cx="275177" cy="428453"/>
      </dsp:txXfrm>
    </dsp:sp>
    <dsp:sp modelId="{75F1E3B1-4F52-934B-BC05-7F2A508B5B5D}">
      <dsp:nvSpPr>
        <dsp:cNvPr id="0" name=""/>
        <dsp:cNvSpPr/>
      </dsp:nvSpPr>
      <dsp:spPr>
        <a:xfrm>
          <a:off x="2419498" y="123767"/>
          <a:ext cx="1727634" cy="1036580"/>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Feature Detection </a:t>
          </a:r>
        </a:p>
      </dsp:txBody>
      <dsp:txXfrm>
        <a:off x="2419498" y="123767"/>
        <a:ext cx="1727634" cy="103658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8B76AFB-A192-A44F-AE81-DDD59518C2D8}">
      <dsp:nvSpPr>
        <dsp:cNvPr id="0" name=""/>
        <dsp:cNvSpPr/>
      </dsp:nvSpPr>
      <dsp:spPr>
        <a:xfrm>
          <a:off x="88" y="1492651"/>
          <a:ext cx="1624533" cy="1705760"/>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u="none" kern="1200" dirty="0" smtClean="0"/>
            <a:t>Pyramid Generation</a:t>
          </a:r>
        </a:p>
        <a:p>
          <a:pPr lvl="0" algn="ctr" defTabSz="800100" rtl="0">
            <a:lnSpc>
              <a:spcPct val="90000"/>
            </a:lnSpc>
            <a:spcBef>
              <a:spcPct val="0"/>
            </a:spcBef>
            <a:spcAft>
              <a:spcPct val="35000"/>
            </a:spcAft>
          </a:pPr>
          <a:r>
            <a:rPr lang="en-US" sz="1800" u="none" kern="1200" dirty="0" smtClean="0"/>
            <a:t>and</a:t>
          </a:r>
        </a:p>
        <a:p>
          <a:pPr lvl="0" algn="ctr" defTabSz="800100" rtl="0">
            <a:lnSpc>
              <a:spcPct val="90000"/>
            </a:lnSpc>
            <a:spcBef>
              <a:spcPct val="0"/>
            </a:spcBef>
            <a:spcAft>
              <a:spcPct val="35000"/>
            </a:spcAft>
          </a:pPr>
          <a:r>
            <a:rPr lang="en-US" sz="1800" u="none" kern="1200" dirty="0" smtClean="0"/>
            <a:t>Gradient Image</a:t>
          </a:r>
        </a:p>
      </dsp:txBody>
      <dsp:txXfrm>
        <a:off x="88" y="1492651"/>
        <a:ext cx="1624533" cy="1705760"/>
      </dsp:txXfrm>
    </dsp:sp>
    <dsp:sp modelId="{16E1F6EE-143E-7649-A549-4D4B2C32D9D6}">
      <dsp:nvSpPr>
        <dsp:cNvPr id="0" name=""/>
        <dsp:cNvSpPr/>
      </dsp:nvSpPr>
      <dsp:spPr>
        <a:xfrm>
          <a:off x="1787074" y="2144089"/>
          <a:ext cx="344401" cy="402884"/>
        </a:xfrm>
        <a:prstGeom prst="rightArrow">
          <a:avLst>
            <a:gd name="adj1" fmla="val 60000"/>
            <a:gd name="adj2" fmla="val 5000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1787074" y="2144089"/>
        <a:ext cx="344401" cy="402884"/>
      </dsp:txXfrm>
    </dsp:sp>
    <dsp:sp modelId="{19181234-1ACA-4543-88AA-9FD3D8C9ADE5}">
      <dsp:nvSpPr>
        <dsp:cNvPr id="0" name=""/>
        <dsp:cNvSpPr/>
      </dsp:nvSpPr>
      <dsp:spPr>
        <a:xfrm>
          <a:off x="2274434" y="1492651"/>
          <a:ext cx="1863583" cy="1705760"/>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u="none" kern="1200" dirty="0" smtClean="0"/>
            <a:t>Extract continuous edges</a:t>
          </a:r>
        </a:p>
      </dsp:txBody>
      <dsp:txXfrm>
        <a:off x="2274434" y="1492651"/>
        <a:ext cx="1863583" cy="1705760"/>
      </dsp:txXfrm>
    </dsp:sp>
    <dsp:sp modelId="{21F09168-21A5-9B44-840D-8BE33F14F3E9}">
      <dsp:nvSpPr>
        <dsp:cNvPr id="0" name=""/>
        <dsp:cNvSpPr/>
      </dsp:nvSpPr>
      <dsp:spPr>
        <a:xfrm>
          <a:off x="4300471" y="2144089"/>
          <a:ext cx="344401" cy="402884"/>
        </a:xfrm>
        <a:prstGeom prst="rightArrow">
          <a:avLst>
            <a:gd name="adj1" fmla="val 60000"/>
            <a:gd name="adj2" fmla="val 5000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4300471" y="2144089"/>
        <a:ext cx="344401" cy="402884"/>
      </dsp:txXfrm>
    </dsp:sp>
    <dsp:sp modelId="{B98F1355-7ABF-B84C-A155-4CDA4D162F1B}">
      <dsp:nvSpPr>
        <dsp:cNvPr id="0" name=""/>
        <dsp:cNvSpPr/>
      </dsp:nvSpPr>
      <dsp:spPr>
        <a:xfrm>
          <a:off x="4787831" y="1492651"/>
          <a:ext cx="1624533" cy="1705760"/>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u="none" kern="1200" dirty="0" smtClean="0"/>
            <a:t>Extract high contrast edges</a:t>
          </a:r>
        </a:p>
      </dsp:txBody>
      <dsp:txXfrm>
        <a:off x="4787831" y="1492651"/>
        <a:ext cx="1624533" cy="1705760"/>
      </dsp:txXfrm>
    </dsp:sp>
    <dsp:sp modelId="{03F56D9C-19FF-BA43-8831-766067A664AE}">
      <dsp:nvSpPr>
        <dsp:cNvPr id="0" name=""/>
        <dsp:cNvSpPr/>
      </dsp:nvSpPr>
      <dsp:spPr>
        <a:xfrm>
          <a:off x="6574818" y="2144089"/>
          <a:ext cx="344401" cy="402884"/>
        </a:xfrm>
        <a:prstGeom prst="rightArrow">
          <a:avLst>
            <a:gd name="adj1" fmla="val 60000"/>
            <a:gd name="adj2" fmla="val 5000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6574818" y="2144089"/>
        <a:ext cx="344401" cy="402884"/>
      </dsp:txXfrm>
    </dsp:sp>
    <dsp:sp modelId="{3E489D49-39FE-874F-AB9F-5BB8E634EF0F}">
      <dsp:nvSpPr>
        <dsp:cNvPr id="0" name=""/>
        <dsp:cNvSpPr/>
      </dsp:nvSpPr>
      <dsp:spPr>
        <a:xfrm>
          <a:off x="7062178" y="1492651"/>
          <a:ext cx="1624533" cy="1705760"/>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u="none" kern="1200" dirty="0" smtClean="0"/>
            <a:t>Mark discrete segments</a:t>
          </a:r>
        </a:p>
      </dsp:txBody>
      <dsp:txXfrm>
        <a:off x="7062178" y="1492651"/>
        <a:ext cx="1624533" cy="170576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8B76AFB-A192-A44F-AE81-DDD59518C2D8}">
      <dsp:nvSpPr>
        <dsp:cNvPr id="0" name=""/>
        <dsp:cNvSpPr/>
      </dsp:nvSpPr>
      <dsp:spPr>
        <a:xfrm>
          <a:off x="140" y="628617"/>
          <a:ext cx="2464985" cy="1478991"/>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u="none" kern="1200" dirty="0" smtClean="0"/>
            <a:t>Global Position Estimation</a:t>
          </a:r>
        </a:p>
      </dsp:txBody>
      <dsp:txXfrm>
        <a:off x="140" y="628617"/>
        <a:ext cx="2464985" cy="1478991"/>
      </dsp:txXfrm>
    </dsp:sp>
    <dsp:sp modelId="{16E1F6EE-143E-7649-A549-4D4B2C32D9D6}">
      <dsp:nvSpPr>
        <dsp:cNvPr id="0" name=""/>
        <dsp:cNvSpPr/>
      </dsp:nvSpPr>
      <dsp:spPr>
        <a:xfrm>
          <a:off x="2711658" y="1062455"/>
          <a:ext cx="522651" cy="611316"/>
        </a:xfrm>
        <a:prstGeom prst="rightArrow">
          <a:avLst>
            <a:gd name="adj1" fmla="val 60000"/>
            <a:gd name="adj2" fmla="val 5000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2711658" y="1062455"/>
        <a:ext cx="522651" cy="611316"/>
      </dsp:txXfrm>
    </dsp:sp>
    <dsp:sp modelId="{19181234-1ACA-4543-88AA-9FD3D8C9ADE5}">
      <dsp:nvSpPr>
        <dsp:cNvPr id="0" name=""/>
        <dsp:cNvSpPr/>
      </dsp:nvSpPr>
      <dsp:spPr>
        <a:xfrm>
          <a:off x="3451259" y="628617"/>
          <a:ext cx="2827707" cy="1478991"/>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u="none" kern="1200" dirty="0" smtClean="0"/>
            <a:t>Local Position Tracking</a:t>
          </a:r>
        </a:p>
      </dsp:txBody>
      <dsp:txXfrm>
        <a:off x="3451259" y="628617"/>
        <a:ext cx="2827707" cy="1478991"/>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8B76AFB-A192-A44F-AE81-DDD59518C2D8}">
      <dsp:nvSpPr>
        <dsp:cNvPr id="0" name=""/>
        <dsp:cNvSpPr/>
      </dsp:nvSpPr>
      <dsp:spPr>
        <a:xfrm>
          <a:off x="5175" y="891672"/>
          <a:ext cx="1588137" cy="952882"/>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u="none" kern="1200" dirty="0" smtClean="0"/>
            <a:t>Image Pre-processing</a:t>
          </a:r>
          <a:endParaRPr lang="en-US" sz="1800" u="none" kern="1200" dirty="0"/>
        </a:p>
      </dsp:txBody>
      <dsp:txXfrm>
        <a:off x="5175" y="891672"/>
        <a:ext cx="1588137" cy="952882"/>
      </dsp:txXfrm>
    </dsp:sp>
    <dsp:sp modelId="{16E1F6EE-143E-7649-A549-4D4B2C32D9D6}">
      <dsp:nvSpPr>
        <dsp:cNvPr id="0" name=""/>
        <dsp:cNvSpPr/>
      </dsp:nvSpPr>
      <dsp:spPr>
        <a:xfrm>
          <a:off x="1752126" y="1171184"/>
          <a:ext cx="336685" cy="393858"/>
        </a:xfrm>
        <a:prstGeom prst="rightArrow">
          <a:avLst>
            <a:gd name="adj1" fmla="val 60000"/>
            <a:gd name="adj2" fmla="val 5000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1752126" y="1171184"/>
        <a:ext cx="336685" cy="393858"/>
      </dsp:txXfrm>
    </dsp:sp>
    <dsp:sp modelId="{1D1CA0B4-C54E-E946-9432-6C9B2E9C70F1}">
      <dsp:nvSpPr>
        <dsp:cNvPr id="0" name=""/>
        <dsp:cNvSpPr/>
      </dsp:nvSpPr>
      <dsp:spPr>
        <a:xfrm>
          <a:off x="2228567" y="891672"/>
          <a:ext cx="1588137" cy="952882"/>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Texture Analysis</a:t>
          </a:r>
        </a:p>
      </dsp:txBody>
      <dsp:txXfrm>
        <a:off x="2228567" y="891672"/>
        <a:ext cx="1588137" cy="952882"/>
      </dsp:txXfrm>
    </dsp:sp>
    <dsp:sp modelId="{32699ADD-F2BB-244A-BC1E-47CDE09FD6A2}">
      <dsp:nvSpPr>
        <dsp:cNvPr id="0" name=""/>
        <dsp:cNvSpPr/>
      </dsp:nvSpPr>
      <dsp:spPr>
        <a:xfrm>
          <a:off x="3976812" y="1171184"/>
          <a:ext cx="339428" cy="393858"/>
        </a:xfrm>
        <a:prstGeom prst="rightArrow">
          <a:avLst>
            <a:gd name="adj1" fmla="val 60000"/>
            <a:gd name="adj2" fmla="val 5000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3976812" y="1171184"/>
        <a:ext cx="339428" cy="393858"/>
      </dsp:txXfrm>
    </dsp:sp>
    <dsp:sp modelId="{721FE404-D975-894A-B4DB-A24BCA4B4283}">
      <dsp:nvSpPr>
        <dsp:cNvPr id="0" name=""/>
        <dsp:cNvSpPr/>
      </dsp:nvSpPr>
      <dsp:spPr>
        <a:xfrm>
          <a:off x="4457135" y="891672"/>
          <a:ext cx="1821831" cy="952882"/>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u="none" kern="1200" dirty="0" smtClean="0"/>
            <a:t>Texture Synthesis</a:t>
          </a:r>
        </a:p>
      </dsp:txBody>
      <dsp:txXfrm>
        <a:off x="4457135" y="891672"/>
        <a:ext cx="1821831" cy="95288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4F3C16-13BB-1546-869A-968D3844807E}" type="datetimeFigureOut">
              <a:rPr lang="en-US" smtClean="0"/>
              <a:pPr/>
              <a:t>10/9/09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93EBD2-46C6-4F48-B273-2E782A05EA7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F8457C-F73D-D348-936D-B40580988EE3}" type="datetimeFigureOut">
              <a:rPr lang="en-US" smtClean="0"/>
              <a:pPr/>
              <a:t>10/9/09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3C60BF-2FB6-C240-A047-EAFF4F5F70C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None/>
            </a:pPr>
            <a:r>
              <a:rPr lang="en-US" sz="1200" kern="1200" dirty="0" smtClean="0">
                <a:solidFill>
                  <a:schemeClr val="tx1"/>
                </a:solidFill>
                <a:latin typeface="+mn-lt"/>
                <a:ea typeface="+mn-ea"/>
                <a:cs typeface="+mn-cs"/>
              </a:rPr>
              <a:t>Hello, my name is Sravanthi Kota </a:t>
            </a:r>
            <a:r>
              <a:rPr lang="en-US" sz="1200" kern="1200" dirty="0" err="1" smtClean="0">
                <a:solidFill>
                  <a:schemeClr val="tx1"/>
                </a:solidFill>
                <a:latin typeface="+mn-lt"/>
                <a:ea typeface="+mn-ea"/>
                <a:cs typeface="+mn-cs"/>
              </a:rPr>
              <a:t>Venkata</a:t>
            </a:r>
            <a:r>
              <a:rPr lang="en-US" sz="1200" kern="1200" dirty="0" smtClean="0">
                <a:solidFill>
                  <a:schemeClr val="tx1"/>
                </a:solidFill>
                <a:latin typeface="+mn-lt"/>
                <a:ea typeface="+mn-ea"/>
                <a:cs typeface="+mn-cs"/>
              </a:rPr>
              <a:t>. Today I'm going to talk about the San Diego Vision Benchmark Suite, which is a computer vision benchmark suite that we've created at UC San Diego. My collaborators include</a:t>
            </a:r>
            <a:r>
              <a:rPr lang="en-US" sz="1200" kern="1200" baseline="0" dirty="0" smtClean="0">
                <a:solidFill>
                  <a:schemeClr val="tx1"/>
                </a:solidFill>
                <a:latin typeface="+mn-lt"/>
                <a:ea typeface="+mn-ea"/>
                <a:cs typeface="+mn-cs"/>
              </a:rPr>
              <a:t> </a:t>
            </a:r>
            <a:r>
              <a:rPr lang="en-US" sz="1200" dirty="0" err="1" smtClean="0">
                <a:solidFill>
                  <a:srgbClr val="000000"/>
                </a:solidFill>
              </a:rPr>
              <a:t>Ikkjin</a:t>
            </a:r>
            <a:r>
              <a:rPr lang="en-US" sz="1200" dirty="0" smtClean="0">
                <a:solidFill>
                  <a:srgbClr val="000000"/>
                </a:solidFill>
              </a:rPr>
              <a:t> </a:t>
            </a:r>
            <a:r>
              <a:rPr lang="en-US" sz="1200" dirty="0" err="1" smtClean="0">
                <a:solidFill>
                  <a:srgbClr val="000000"/>
                </a:solidFill>
              </a:rPr>
              <a:t>Ahn</a:t>
            </a:r>
            <a:r>
              <a:rPr lang="en-US" sz="1200" dirty="0" smtClean="0">
                <a:solidFill>
                  <a:srgbClr val="000000"/>
                </a:solidFill>
              </a:rPr>
              <a:t>, </a:t>
            </a:r>
            <a:r>
              <a:rPr lang="en-US" sz="1200" dirty="0" err="1" smtClean="0">
                <a:solidFill>
                  <a:srgbClr val="000000"/>
                </a:solidFill>
              </a:rPr>
              <a:t>Donghwan</a:t>
            </a:r>
            <a:r>
              <a:rPr lang="en-US" sz="1200" dirty="0" smtClean="0">
                <a:solidFill>
                  <a:srgbClr val="000000"/>
                </a:solidFill>
              </a:rPr>
              <a:t> </a:t>
            </a:r>
            <a:r>
              <a:rPr lang="en-US" sz="1200" dirty="0" err="1" smtClean="0">
                <a:solidFill>
                  <a:srgbClr val="000000"/>
                </a:solidFill>
              </a:rPr>
              <a:t>Jeon</a:t>
            </a:r>
            <a:r>
              <a:rPr lang="en-US" sz="1200" dirty="0" smtClean="0">
                <a:solidFill>
                  <a:srgbClr val="000000"/>
                </a:solidFill>
              </a:rPr>
              <a:t>, </a:t>
            </a:r>
            <a:r>
              <a:rPr lang="en-US" sz="1200" dirty="0" err="1" smtClean="0">
                <a:solidFill>
                  <a:srgbClr val="000000"/>
                </a:solidFill>
              </a:rPr>
              <a:t>Anshuman</a:t>
            </a:r>
            <a:r>
              <a:rPr lang="en-US" sz="1200" dirty="0" smtClean="0">
                <a:solidFill>
                  <a:srgbClr val="000000"/>
                </a:solidFill>
              </a:rPr>
              <a:t> Gupta, Chris Louie, </a:t>
            </a:r>
            <a:r>
              <a:rPr lang="en-US" sz="1200" dirty="0" err="1" smtClean="0">
                <a:solidFill>
                  <a:srgbClr val="000000"/>
                </a:solidFill>
              </a:rPr>
              <a:t>Saturnino</a:t>
            </a:r>
            <a:r>
              <a:rPr lang="en-US" sz="1200" dirty="0" smtClean="0">
                <a:solidFill>
                  <a:srgbClr val="000000"/>
                </a:solidFill>
              </a:rPr>
              <a:t> Garcia, Serge </a:t>
            </a:r>
            <a:r>
              <a:rPr lang="en-US" sz="1200" dirty="0" err="1" smtClean="0">
                <a:solidFill>
                  <a:srgbClr val="000000"/>
                </a:solidFill>
              </a:rPr>
              <a:t>Belongie</a:t>
            </a:r>
            <a:r>
              <a:rPr lang="en-US" sz="1200" baseline="0" dirty="0" smtClean="0">
                <a:solidFill>
                  <a:srgbClr val="000000"/>
                </a:solidFill>
              </a:rPr>
              <a:t> </a:t>
            </a:r>
            <a:r>
              <a:rPr lang="en-US" sz="1200" kern="1200" dirty="0" smtClean="0">
                <a:solidFill>
                  <a:schemeClr val="tx1"/>
                </a:solidFill>
                <a:latin typeface="+mn-lt"/>
                <a:ea typeface="+mn-ea"/>
                <a:cs typeface="+mn-cs"/>
              </a:rPr>
              <a:t>and my</a:t>
            </a:r>
            <a:r>
              <a:rPr lang="en-US" sz="1200" kern="1200" baseline="0" dirty="0" smtClean="0">
                <a:solidFill>
                  <a:schemeClr val="tx1"/>
                </a:solidFill>
                <a:latin typeface="+mn-lt"/>
                <a:ea typeface="+mn-ea"/>
                <a:cs typeface="+mn-cs"/>
              </a:rPr>
              <a:t> advisor Michael Taylor. </a:t>
            </a:r>
            <a:r>
              <a:rPr lang="en-US" sz="1200" kern="1200" dirty="0" smtClean="0">
                <a:solidFill>
                  <a:schemeClr val="tx1"/>
                </a:solidFill>
                <a:latin typeface="+mn-lt"/>
                <a:ea typeface="+mn-ea"/>
                <a:cs typeface="+mn-cs"/>
              </a:rPr>
              <a:t>Our benchmark suite will be available online shortly at http://</a:t>
            </a:r>
            <a:r>
              <a:rPr lang="en-US" sz="1200" kern="1200" dirty="0" err="1" smtClean="0">
                <a:solidFill>
                  <a:schemeClr val="tx1"/>
                </a:solidFill>
                <a:latin typeface="+mn-lt"/>
                <a:ea typeface="+mn-ea"/>
                <a:cs typeface="+mn-cs"/>
              </a:rPr>
              <a:t>parallel.ucsd.edu</a:t>
            </a:r>
            <a:r>
              <a:rPr lang="en-US" sz="1200" kern="1200" smtClean="0">
                <a:solidFill>
                  <a:schemeClr val="tx1"/>
                </a:solidFill>
                <a:latin typeface="+mn-lt"/>
                <a:ea typeface="+mn-ea"/>
                <a:cs typeface="+mn-cs"/>
              </a:rPr>
              <a:t>/vision</a:t>
            </a:r>
            <a:endParaRPr lang="en-US" dirty="0"/>
          </a:p>
        </p:txBody>
      </p:sp>
      <p:sp>
        <p:nvSpPr>
          <p:cNvPr id="4" name="Slide Number Placeholder 3"/>
          <p:cNvSpPr>
            <a:spLocks noGrp="1"/>
          </p:cNvSpPr>
          <p:nvPr>
            <p:ph type="sldNum" sz="quarter" idx="10"/>
          </p:nvPr>
        </p:nvSpPr>
        <p:spPr/>
        <p:txBody>
          <a:bodyPr/>
          <a:lstStyle/>
          <a:p>
            <a:fld id="{863C60BF-2FB6-C240-A047-EAFF4F5F70C8}"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smtClean="0"/>
              <a:t>The first benchmark</a:t>
            </a:r>
            <a:r>
              <a:rPr lang="en-US" baseline="0" dirty="0" smtClean="0"/>
              <a:t> is </a:t>
            </a:r>
            <a:r>
              <a:rPr lang="en-US" dirty="0" smtClean="0"/>
              <a:t>Feature Tracking.  Like most vision algorithms, Feature Tracking starts off with an image pre-processing stage that filters noise from the input image. In this case, we use a Gaussian filter, which is applied at the pixel level across the entire image. This stage is the first stage shown in the slide.</a:t>
            </a:r>
          </a:p>
          <a:p>
            <a:pPr rtl="0"/>
            <a:r>
              <a:rPr lang="en-US" dirty="0" smtClean="0"/>
              <a:t>The second stage of the computation is to employ Edge detection, in this case, a Gradient filter, to create both Horizontal and Vertical Edge Images. Finding edges is useful because they are easy to identify between successive frames of video.</a:t>
            </a:r>
          </a:p>
          <a:p>
            <a:pPr rtl="0"/>
            <a:r>
              <a:rPr lang="en-US" dirty="0" smtClean="0"/>
              <a:t>In the slide, you can see the two edge images, which make the ants stand out quite well..</a:t>
            </a:r>
            <a:endParaRPr lang="en-US" dirty="0"/>
          </a:p>
        </p:txBody>
      </p:sp>
      <p:sp>
        <p:nvSpPr>
          <p:cNvPr id="4" name="Slide Number Placeholder 3"/>
          <p:cNvSpPr>
            <a:spLocks noGrp="1"/>
          </p:cNvSpPr>
          <p:nvPr>
            <p:ph type="sldNum" sz="quarter" idx="10"/>
          </p:nvPr>
        </p:nvSpPr>
        <p:spPr/>
        <p:txBody>
          <a:bodyPr/>
          <a:lstStyle/>
          <a:p>
            <a:fld id="{863C60BF-2FB6-C240-A047-EAFF4F5F70C8}"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a:t>
            </a:r>
            <a:r>
              <a:rPr lang="en-US" baseline="0" dirty="0" smtClean="0"/>
              <a:t> edge images, we now compute the feature points across image frames. By feature points we mean the pixels and their neighborhoods that have seen considerable motion across frames. For this, we take the edge images and compute the strength of each pixel neighborhood (using summation function) based on the edge content within. We sort the neighborhoods with greatest edge content and the corresponding pixels are marked as features (the red cross marks across image on the left).</a:t>
            </a:r>
          </a:p>
        </p:txBody>
      </p:sp>
      <p:sp>
        <p:nvSpPr>
          <p:cNvPr id="4" name="Slide Number Placeholder 3"/>
          <p:cNvSpPr>
            <a:spLocks noGrp="1"/>
          </p:cNvSpPr>
          <p:nvPr>
            <p:ph type="sldNum" sz="quarter" idx="10"/>
          </p:nvPr>
        </p:nvSpPr>
        <p:spPr/>
        <p:txBody>
          <a:bodyPr/>
          <a:lstStyle/>
          <a:p>
            <a:fld id="{863C60BF-2FB6-C240-A047-EAFF4F5F70C8}"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Each feature is characterized by a </a:t>
            </a:r>
            <a:r>
              <a:rPr lang="en-US" baseline="0" dirty="0" err="1" smtClean="0"/>
              <a:t>tuple</a:t>
            </a:r>
            <a:r>
              <a:rPr lang="en-US" baseline="0" dirty="0" smtClean="0"/>
              <a:t> – position and edge strength. So, across frames, we try to match the features from one frame with the features in the successive frames. Here, we try to find the match for feature &lt;0,0,25&gt; from Frame 1 with features from Frame 2. Based on the location and the strength, we find that the third feature &lt;0,2,22&gt; is the closest match and thus, we draw a motion vector to show this displacement. This corresponds to the red arrow in the picture to the right.</a:t>
            </a:r>
          </a:p>
        </p:txBody>
      </p:sp>
      <p:sp>
        <p:nvSpPr>
          <p:cNvPr id="4" name="Slide Number Placeholder 3"/>
          <p:cNvSpPr>
            <a:spLocks noGrp="1"/>
          </p:cNvSpPr>
          <p:nvPr>
            <p:ph type="sldNum" sz="quarter" idx="10"/>
          </p:nvPr>
        </p:nvSpPr>
        <p:spPr/>
        <p:txBody>
          <a:bodyPr/>
          <a:lstStyle/>
          <a:p>
            <a:fld id="{863C60BF-2FB6-C240-A047-EAFF4F5F70C8}"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graph plots relative execution time of tracking kernels</a:t>
            </a:r>
            <a:r>
              <a:rPr lang="en-US" baseline="0" dirty="0" smtClean="0"/>
              <a:t> across different image sizes. We vary the image sizes from 12k pixels to 100k pixels.</a:t>
            </a:r>
          </a:p>
          <a:p>
            <a:r>
              <a:rPr lang="en-US" baseline="0" dirty="0" smtClean="0"/>
              <a:t>As we see from the graph, Gradient kernel occupies almost 50% of the entire execution time, which corresponds to Edge Detection kernel.</a:t>
            </a:r>
          </a:p>
          <a:p>
            <a:r>
              <a:rPr lang="en-US" baseline="0" dirty="0" smtClean="0"/>
              <a:t>So, we could say tracking is bottle-necked by edge detection phase.</a:t>
            </a:r>
            <a:endParaRPr lang="en-US" dirty="0"/>
          </a:p>
        </p:txBody>
      </p:sp>
      <p:sp>
        <p:nvSpPr>
          <p:cNvPr id="4" name="Slide Number Placeholder 3"/>
          <p:cNvSpPr>
            <a:spLocks noGrp="1"/>
          </p:cNvSpPr>
          <p:nvPr>
            <p:ph type="sldNum" sz="quarter" idx="10"/>
          </p:nvPr>
        </p:nvSpPr>
        <p:spPr/>
        <p:txBody>
          <a:bodyPr/>
          <a:lstStyle/>
          <a:p>
            <a:fld id="{863C60BF-2FB6-C240-A047-EAFF4F5F70C8}"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t>The second benchmark is Disparity Map. This is the process of finding relative positions of objects in a scene captured from different view points. This information is the Depth information of the scene. </a:t>
            </a:r>
          </a:p>
          <a:p>
            <a:r>
              <a:rPr lang="en-US" b="0" baseline="0" dirty="0" smtClean="0"/>
              <a:t>The input is the pair of two images and the output is a gray-scale image where the objects closest to the camera are </a:t>
            </a:r>
            <a:r>
              <a:rPr lang="en-US" b="0" baseline="0" dirty="0" err="1" smtClean="0"/>
              <a:t>coloured</a:t>
            </a:r>
            <a:r>
              <a:rPr lang="en-US" b="0" baseline="0" dirty="0" smtClean="0"/>
              <a:t> lighter and the objects farther away are colored darker.</a:t>
            </a:r>
          </a:p>
        </p:txBody>
      </p:sp>
      <p:sp>
        <p:nvSpPr>
          <p:cNvPr id="4" name="Slide Number Placeholder 3"/>
          <p:cNvSpPr>
            <a:spLocks noGrp="1"/>
          </p:cNvSpPr>
          <p:nvPr>
            <p:ph type="sldNum" sz="quarter" idx="10"/>
          </p:nvPr>
        </p:nvSpPr>
        <p:spPr/>
        <p:txBody>
          <a:bodyPr/>
          <a:lstStyle/>
          <a:p>
            <a:fld id="{863C60BF-2FB6-C240-A047-EAFF4F5F70C8}"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Disparity</a:t>
            </a:r>
            <a:r>
              <a:rPr lang="en-US" baseline="0" dirty="0" smtClean="0"/>
              <a:t> starts with an image pre-processing stage that filters out the noise. The next stage is the correlation stage where we try to correlate each pixel in left image with the ones in the right image. The intuition here is that the pixels that see maximum displacement across the two frames are the ones closer to the camera and the ones that show minimal displacement are farther away.</a:t>
            </a:r>
          </a:p>
          <a:p>
            <a:r>
              <a:rPr lang="en-US" baseline="0" dirty="0" smtClean="0"/>
              <a:t>The relative execution time chart shows that Disparity map is occupied by Correlation stage for more than 50% of the time. And thus, we will term this kernel as the hotspot for the benchmark.</a:t>
            </a:r>
            <a:endParaRPr lang="en-US" dirty="0"/>
          </a:p>
        </p:txBody>
      </p:sp>
      <p:sp>
        <p:nvSpPr>
          <p:cNvPr id="4" name="Slide Number Placeholder 3"/>
          <p:cNvSpPr>
            <a:spLocks noGrp="1"/>
          </p:cNvSpPr>
          <p:nvPr>
            <p:ph type="sldNum" sz="quarter" idx="10"/>
          </p:nvPr>
        </p:nvSpPr>
        <p:spPr/>
        <p:txBody>
          <a:bodyPr/>
          <a:lstStyle/>
          <a:p>
            <a:fld id="{863C60BF-2FB6-C240-A047-EAFF4F5F70C8}"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next benchmark is Image Stitch.</a:t>
            </a:r>
            <a:r>
              <a:rPr lang="en-US" baseline="0" dirty="0" smtClean="0"/>
              <a:t> This is the process of combining multiple images with overlapping view.  All the images share a common scene. We combine all these 5 images to stitch a panorama.</a:t>
            </a:r>
            <a:endParaRPr lang="en-US" dirty="0"/>
          </a:p>
        </p:txBody>
      </p:sp>
      <p:sp>
        <p:nvSpPr>
          <p:cNvPr id="4" name="Slide Number Placeholder 3"/>
          <p:cNvSpPr>
            <a:spLocks noGrp="1"/>
          </p:cNvSpPr>
          <p:nvPr>
            <p:ph type="sldNum" sz="quarter" idx="10"/>
          </p:nvPr>
        </p:nvSpPr>
        <p:spPr/>
        <p:txBody>
          <a:bodyPr/>
          <a:lstStyle/>
          <a:p>
            <a:fld id="{8211A63B-DB76-C740-93FB-30E08450FE7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panorama created looks like the image shown.</a:t>
            </a:r>
            <a:endParaRPr lang="en-US" baseline="0" dirty="0" smtClean="0"/>
          </a:p>
          <a:p>
            <a:r>
              <a:rPr lang="en-US" baseline="0" dirty="0" smtClean="0"/>
              <a:t>This app is widely used in movie making, </a:t>
            </a:r>
            <a:r>
              <a:rPr lang="en-US" baseline="0" dirty="0" err="1" smtClean="0"/>
              <a:t>google</a:t>
            </a:r>
            <a:r>
              <a:rPr lang="en-US" baseline="0" dirty="0" smtClean="0"/>
              <a:t> earth apps and various other GPS applications.</a:t>
            </a:r>
            <a:endParaRPr lang="en-US" dirty="0"/>
          </a:p>
        </p:txBody>
      </p:sp>
      <p:sp>
        <p:nvSpPr>
          <p:cNvPr id="4" name="Slide Number Placeholder 3"/>
          <p:cNvSpPr>
            <a:spLocks noGrp="1"/>
          </p:cNvSpPr>
          <p:nvPr>
            <p:ph type="sldNum" sz="quarter" idx="10"/>
          </p:nvPr>
        </p:nvSpPr>
        <p:spPr/>
        <p:txBody>
          <a:bodyPr/>
          <a:lstStyle/>
          <a:p>
            <a:fld id="{8211A63B-DB76-C740-93FB-30E08450FE7B}"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algorithm has two important stages – feature detection and matching stages. These are the stages where we try to locate overlapping views of the images to stitch them. We have discussed feature extraction in Feature Tracking algorithm. We employ similar techniques to this algorithm as well.</a:t>
            </a:r>
          </a:p>
          <a:p>
            <a:r>
              <a:rPr lang="en-US" baseline="0" dirty="0" smtClean="0"/>
              <a:t>From the chart, we see that the major occupancy of image stitch is LS Solver, which is the Match Features kernel. But for small input images, we see that LS Solver has little occupancy. The reason is that for small images, the number of extracted features are few and thus, the # computations in this phase are minimal.</a:t>
            </a:r>
            <a:endParaRPr lang="en-US" dirty="0"/>
          </a:p>
        </p:txBody>
      </p:sp>
      <p:sp>
        <p:nvSpPr>
          <p:cNvPr id="4" name="Slide Number Placeholder 3"/>
          <p:cNvSpPr>
            <a:spLocks noGrp="1"/>
          </p:cNvSpPr>
          <p:nvPr>
            <p:ph type="sldNum" sz="quarter" idx="10"/>
          </p:nvPr>
        </p:nvSpPr>
        <p:spPr/>
        <p:txBody>
          <a:bodyPr/>
          <a:lstStyle/>
          <a:p>
            <a:fld id="{863C60BF-2FB6-C240-A047-EAFF4F5F70C8}"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next benchmark is SIFT,</a:t>
            </a:r>
            <a:r>
              <a:rPr lang="en-US" baseline="0" dirty="0" smtClean="0"/>
              <a:t> which is the process of extracting high contrast local image features. So, for the given input image, we are trying to localize our key points to the foreground objects.</a:t>
            </a:r>
          </a:p>
          <a:p>
            <a:r>
              <a:rPr lang="en-US" baseline="0" dirty="0" smtClean="0"/>
              <a:t>In the images above, given the left image as input, we mark all the corner points ( shown in red dots) on the lady in the image (which is the foreground object).</a:t>
            </a:r>
          </a:p>
          <a:p>
            <a:r>
              <a:rPr lang="en-US" baseline="0" dirty="0" smtClean="0"/>
              <a:t>SIFT is widely used in object recognition, motion analysis and gesture recognition.</a:t>
            </a:r>
          </a:p>
        </p:txBody>
      </p:sp>
      <p:sp>
        <p:nvSpPr>
          <p:cNvPr id="4" name="Slide Number Placeholder 3"/>
          <p:cNvSpPr>
            <a:spLocks noGrp="1"/>
          </p:cNvSpPr>
          <p:nvPr>
            <p:ph type="sldNum" sz="quarter" idx="10"/>
          </p:nvPr>
        </p:nvSpPr>
        <p:spPr/>
        <p:txBody>
          <a:bodyPr/>
          <a:lstStyle/>
          <a:p>
            <a:fld id="{863C60BF-2FB6-C240-A047-EAFF4F5F70C8}"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Vision is a very exciting application domain for many-core and multi-core systems. Enabling computers to see will have a very tangible and immediate effect on all our lives. For architects, vision is amazing because of its limitless thirst for computation. No matter how fast your algorithms run, you can always feed larger images, have more accurate analyses or match and search against large image databases and even try to run your algorithms in real-time or even super-real time.</a:t>
            </a:r>
          </a:p>
          <a:p>
            <a:r>
              <a:rPr lang="en-US" baseline="0" dirty="0" smtClean="0"/>
              <a:t>Vision domain has immense inherent parallelism, which can put the idle cores to work and in turn drive user demand for multi-core processors and keep </a:t>
            </a:r>
            <a:r>
              <a:rPr lang="en-US" baseline="0" dirty="0" err="1" smtClean="0"/>
              <a:t>Moore’a</a:t>
            </a:r>
            <a:r>
              <a:rPr lang="en-US" baseline="0" dirty="0" smtClean="0"/>
              <a:t> law going.</a:t>
            </a:r>
          </a:p>
          <a:p>
            <a:r>
              <a:rPr lang="en-US" baseline="0" dirty="0" smtClean="0"/>
              <a:t>Computer vision has seen enormous progress in the last decade and there is much more to come. Some problems have even been considered solved.</a:t>
            </a:r>
          </a:p>
        </p:txBody>
      </p:sp>
      <p:sp>
        <p:nvSpPr>
          <p:cNvPr id="4" name="Slide Number Placeholder 3"/>
          <p:cNvSpPr>
            <a:spLocks noGrp="1"/>
          </p:cNvSpPr>
          <p:nvPr>
            <p:ph type="sldNum" sz="quarter" idx="10"/>
          </p:nvPr>
        </p:nvSpPr>
        <p:spPr/>
        <p:txBody>
          <a:bodyPr/>
          <a:lstStyle/>
          <a:p>
            <a:fld id="{863C60BF-2FB6-C240-A047-EAFF4F5F70C8}"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SIFT employs feature detection similar to Feature Tracking and Image Stitch. Once</a:t>
            </a:r>
            <a:r>
              <a:rPr lang="en-US" baseline="0" dirty="0" smtClean="0"/>
              <a:t> it locates all the key points (corners) based on edge images, it removes all corners that have low contrast. These belong to the background. And what we are left with are he high contrast foreground features, as shown in the images above.</a:t>
            </a:r>
          </a:p>
        </p:txBody>
      </p:sp>
      <p:sp>
        <p:nvSpPr>
          <p:cNvPr id="4" name="Slide Number Placeholder 3"/>
          <p:cNvSpPr>
            <a:spLocks noGrp="1"/>
          </p:cNvSpPr>
          <p:nvPr>
            <p:ph type="sldNum" sz="quarter" idx="10"/>
          </p:nvPr>
        </p:nvSpPr>
        <p:spPr/>
        <p:txBody>
          <a:bodyPr/>
          <a:lstStyle/>
          <a:p>
            <a:fld id="{863C60BF-2FB6-C240-A047-EAFF4F5F70C8}"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next benchmark is Image segmentation, which is the process of</a:t>
            </a:r>
            <a:r>
              <a:rPr lang="en-US" baseline="0" dirty="0" smtClean="0"/>
              <a:t> dividing an image into conceptual regions or segments such as boundaries, borders or objects. </a:t>
            </a:r>
          </a:p>
          <a:p>
            <a:r>
              <a:rPr lang="en-US" baseline="0" dirty="0" smtClean="0"/>
              <a:t>For the input image shown in the left, the output would be a segmented image (shown in the right) that marks boundaries, objects etc.</a:t>
            </a:r>
          </a:p>
        </p:txBody>
      </p:sp>
      <p:sp>
        <p:nvSpPr>
          <p:cNvPr id="4" name="Slide Number Placeholder 3"/>
          <p:cNvSpPr>
            <a:spLocks noGrp="1"/>
          </p:cNvSpPr>
          <p:nvPr>
            <p:ph type="sldNum" sz="quarter" idx="10"/>
          </p:nvPr>
        </p:nvSpPr>
        <p:spPr/>
        <p:txBody>
          <a:bodyPr/>
          <a:lstStyle/>
          <a:p>
            <a:fld id="{863C60BF-2FB6-C240-A047-EAFF4F5F70C8}"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image segmentation algorithm, it is of prime</a:t>
            </a:r>
            <a:r>
              <a:rPr lang="en-US" baseline="0" dirty="0" smtClean="0"/>
              <a:t> importance to find boundaries along which to cut the image. </a:t>
            </a:r>
          </a:p>
          <a:p>
            <a:r>
              <a:rPr lang="en-US" baseline="0" dirty="0" smtClean="0"/>
              <a:t>We use edge images to find segmentations of the input image. After we extract the continuous edges from the edge images, we mark these as object boundaries.</a:t>
            </a:r>
          </a:p>
        </p:txBody>
      </p:sp>
      <p:sp>
        <p:nvSpPr>
          <p:cNvPr id="4" name="Slide Number Placeholder 3"/>
          <p:cNvSpPr>
            <a:spLocks noGrp="1"/>
          </p:cNvSpPr>
          <p:nvPr>
            <p:ph type="sldNum" sz="quarter" idx="10"/>
          </p:nvPr>
        </p:nvSpPr>
        <p:spPr/>
        <p:txBody>
          <a:bodyPr/>
          <a:lstStyle/>
          <a:p>
            <a:fld id="{863C60BF-2FB6-C240-A047-EAFF4F5F70C8}"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sixth benchmark</a:t>
            </a:r>
            <a:r>
              <a:rPr lang="en-US" baseline="0" dirty="0" smtClean="0"/>
              <a:t> is </a:t>
            </a:r>
            <a:r>
              <a:rPr lang="en-US" dirty="0" smtClean="0"/>
              <a:t>SVM.</a:t>
            </a:r>
            <a:r>
              <a:rPr lang="en-US" baseline="0" dirty="0" smtClean="0"/>
              <a:t> Support Vector Machine is a data </a:t>
            </a:r>
            <a:r>
              <a:rPr lang="en-US" baseline="0" dirty="0" err="1" smtClean="0"/>
              <a:t>classfication</a:t>
            </a:r>
            <a:r>
              <a:rPr lang="en-US" baseline="0" dirty="0" smtClean="0"/>
              <a:t> algorithm. Given a set of data points, SVM tries to find the maximal geometric margin between them. This is an iterative method and the margin depends on the number of iterations. So, greater the number of iterations, better the categorization.</a:t>
            </a:r>
          </a:p>
          <a:p>
            <a:r>
              <a:rPr lang="en-US" baseline="0" dirty="0" smtClean="0"/>
              <a:t>SVM is widely used in machine learning, neural networks and data classification applications.</a:t>
            </a:r>
            <a:endParaRPr lang="en-US" dirty="0"/>
          </a:p>
        </p:txBody>
      </p:sp>
      <p:sp>
        <p:nvSpPr>
          <p:cNvPr id="4" name="Slide Number Placeholder 3"/>
          <p:cNvSpPr>
            <a:spLocks noGrp="1"/>
          </p:cNvSpPr>
          <p:nvPr>
            <p:ph type="sldNum" sz="quarter" idx="10"/>
          </p:nvPr>
        </p:nvSpPr>
        <p:spPr/>
        <p:txBody>
          <a:bodyPr/>
          <a:lstStyle/>
          <a:p>
            <a:fld id="{863C60BF-2FB6-C240-A047-EAFF4F5F70C8}"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SVM is a classic machine learning</a:t>
            </a:r>
            <a:r>
              <a:rPr lang="en-US" baseline="0" dirty="0" smtClean="0"/>
              <a:t> algorithm, which </a:t>
            </a:r>
            <a:r>
              <a:rPr lang="en-US" dirty="0" smtClean="0"/>
              <a:t>has two main stages – training and learning.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training phase, we train</a:t>
            </a:r>
            <a:r>
              <a:rPr lang="en-US" baseline="0" dirty="0" smtClean="0"/>
              <a:t> the SVM classifier based on the training data. At the end of the training phase, we derive a polynomial function to classify the learning data.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Once we have trained the classifier, we evaluate and refine the classifier by applying it on the input data set. This stage is an iterative phase, where the quality directly depends on the number of iterations. (So, greater the number of iterations, better the polynomial fit.</a:t>
            </a:r>
          </a:p>
        </p:txBody>
      </p:sp>
      <p:sp>
        <p:nvSpPr>
          <p:cNvPr id="4" name="Slide Number Placeholder 3"/>
          <p:cNvSpPr>
            <a:spLocks noGrp="1"/>
          </p:cNvSpPr>
          <p:nvPr>
            <p:ph type="sldNum" sz="quarter" idx="10"/>
          </p:nvPr>
        </p:nvSpPr>
        <p:spPr/>
        <p:txBody>
          <a:bodyPr/>
          <a:lstStyle/>
          <a:p>
            <a:fld id="{863C60BF-2FB6-C240-A047-EAFF4F5F70C8}"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next benchmark is Robot localization. This is the process</a:t>
            </a:r>
            <a:r>
              <a:rPr lang="en-US" baseline="0" dirty="0" smtClean="0"/>
              <a:t> of evaluation the path of the robot based on the obstacles and a set of goals.</a:t>
            </a:r>
          </a:p>
          <a:p>
            <a:r>
              <a:rPr lang="en-US" baseline="0" dirty="0" smtClean="0"/>
              <a:t>In the image above, give that the goal of the robot is to find the kid, the robot has the plan its path around all the obstacles (shown as red cross) to reach its destination.</a:t>
            </a:r>
          </a:p>
          <a:p>
            <a:r>
              <a:rPr lang="en-US" baseline="0" dirty="0" smtClean="0"/>
              <a:t>This algorithm is widely used in autonomous solutions for systems, space exploration programs and mobile robotics etc</a:t>
            </a:r>
            <a:endParaRPr lang="en-US" dirty="0"/>
          </a:p>
        </p:txBody>
      </p:sp>
      <p:sp>
        <p:nvSpPr>
          <p:cNvPr id="4" name="Slide Number Placeholder 3"/>
          <p:cNvSpPr>
            <a:spLocks noGrp="1"/>
          </p:cNvSpPr>
          <p:nvPr>
            <p:ph type="sldNum" sz="quarter" idx="10"/>
          </p:nvPr>
        </p:nvSpPr>
        <p:spPr/>
        <p:txBody>
          <a:bodyPr/>
          <a:lstStyle/>
          <a:p>
            <a:fld id="{863C60BF-2FB6-C240-A047-EAFF4F5F70C8}"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algorithm has 2 main stages – finding</a:t>
            </a:r>
            <a:r>
              <a:rPr lang="en-US" baseline="0" dirty="0" smtClean="0"/>
              <a:t> the position of the robot relative to its environment. And the next stage, where, based on its estimated position, it plans its future course of action.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From the chart we see that both these stages take approximately the same amount of time. Thus, this algorithm has two heavily occupied (</a:t>
            </a:r>
            <a:r>
              <a:rPr lang="en-US" baseline="0" dirty="0" err="1" smtClean="0"/>
              <a:t>wrt</a:t>
            </a:r>
            <a:r>
              <a:rPr lang="en-US" baseline="0" dirty="0" smtClean="0"/>
              <a:t> execution time) kernels in Particle Filter and Sampling.</a:t>
            </a:r>
            <a:endParaRPr lang="en-US" dirty="0"/>
          </a:p>
        </p:txBody>
      </p:sp>
      <p:sp>
        <p:nvSpPr>
          <p:cNvPr id="4" name="Slide Number Placeholder 3"/>
          <p:cNvSpPr>
            <a:spLocks noGrp="1"/>
          </p:cNvSpPr>
          <p:nvPr>
            <p:ph type="sldNum" sz="quarter" idx="10"/>
          </p:nvPr>
        </p:nvSpPr>
        <p:spPr/>
        <p:txBody>
          <a:bodyPr/>
          <a:lstStyle/>
          <a:p>
            <a:fld id="{863C60BF-2FB6-C240-A047-EAFF4F5F70C8}"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next benchmark is Texture synthesis, which is the process of constructing</a:t>
            </a:r>
            <a:r>
              <a:rPr lang="en-US" baseline="0" dirty="0" smtClean="0"/>
              <a:t> large images from small input thumbnail image. We construct the large image using the structural content on the smaller image instead of just tiling it or interpolating the smaller image.</a:t>
            </a:r>
          </a:p>
          <a:p>
            <a:r>
              <a:rPr lang="en-US" baseline="0" dirty="0" smtClean="0"/>
              <a:t>For the input thumbnail of coffee beans we synthesize a larger image, shown in the right.</a:t>
            </a:r>
          </a:p>
          <a:p>
            <a:r>
              <a:rPr lang="en-US" baseline="0" dirty="0" smtClean="0"/>
              <a:t>This find wide applicability in movie making, graphics and computational photography</a:t>
            </a:r>
            <a:endParaRPr lang="en-US" dirty="0"/>
          </a:p>
        </p:txBody>
      </p:sp>
      <p:sp>
        <p:nvSpPr>
          <p:cNvPr id="4" name="Slide Number Placeholder 3"/>
          <p:cNvSpPr>
            <a:spLocks noGrp="1"/>
          </p:cNvSpPr>
          <p:nvPr>
            <p:ph type="sldNum" sz="quarter" idx="10"/>
          </p:nvPr>
        </p:nvSpPr>
        <p:spPr/>
        <p:txBody>
          <a:bodyPr/>
          <a:lstStyle/>
          <a:p>
            <a:fld id="{863C60BF-2FB6-C240-A047-EAFF4F5F70C8}"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benchmark has</a:t>
            </a:r>
            <a:r>
              <a:rPr lang="en-US" baseline="0" dirty="0" smtClean="0"/>
              <a:t> two important stages – Texture Analysis and Texture Synthesis.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texture analysis stage, we try to characterize the structural content on the input image. This is later used to synthesize the larger output image.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Once we have analyzed the structural content on the input, we synthesize the output image.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From the relative execution time chart, we see that the majority of time is occupied by the Analysis stage, about 50%. Thus, we say that analyzing the input image is the hotspot for the benchmark.</a:t>
            </a:r>
            <a:endParaRPr lang="en-US" dirty="0" smtClean="0"/>
          </a:p>
          <a:p>
            <a:endParaRPr lang="en-US" dirty="0"/>
          </a:p>
        </p:txBody>
      </p:sp>
      <p:sp>
        <p:nvSpPr>
          <p:cNvPr id="4" name="Slide Number Placeholder 3"/>
          <p:cNvSpPr>
            <a:spLocks noGrp="1"/>
          </p:cNvSpPr>
          <p:nvPr>
            <p:ph type="sldNum" sz="quarter" idx="10"/>
          </p:nvPr>
        </p:nvSpPr>
        <p:spPr/>
        <p:txBody>
          <a:bodyPr/>
          <a:lstStyle/>
          <a:p>
            <a:fld id="{863C60BF-2FB6-C240-A047-EAFF4F5F70C8}"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final benchmark</a:t>
            </a:r>
            <a:r>
              <a:rPr lang="en-US" baseline="0" dirty="0" smtClean="0"/>
              <a:t> is Face Detection. This is the process of determining locations and sizes of human faces in images. As shown in the images, we precisely locate the faces in the given picture. An interesting fact to note is that the pumpkin is not detected as a face despite its close similarities to a human face.</a:t>
            </a:r>
          </a:p>
          <a:p>
            <a:r>
              <a:rPr lang="en-US" baseline="0" dirty="0" smtClean="0"/>
              <a:t>Face Detection is widely used in Content Based Image Retrieval, Object Tracking, Camera etc.</a:t>
            </a:r>
          </a:p>
          <a:p>
            <a:endParaRPr lang="en-US" dirty="0"/>
          </a:p>
        </p:txBody>
      </p:sp>
      <p:sp>
        <p:nvSpPr>
          <p:cNvPr id="4" name="Slide Number Placeholder 3"/>
          <p:cNvSpPr>
            <a:spLocks noGrp="1"/>
          </p:cNvSpPr>
          <p:nvPr>
            <p:ph type="sldNum" sz="quarter" idx="10"/>
          </p:nvPr>
        </p:nvSpPr>
        <p:spPr/>
        <p:txBody>
          <a:bodyPr/>
          <a:lstStyle/>
          <a:p>
            <a:fld id="{863C60BF-2FB6-C240-A047-EAFF4F5F70C8}"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a:t>
            </a:r>
            <a:r>
              <a:rPr lang="en-US" baseline="0" dirty="0" smtClean="0"/>
              <a:t> us look at a few examples of vision’s current and potential impact on our lives.</a:t>
            </a:r>
          </a:p>
          <a:p>
            <a:r>
              <a:rPr lang="en-US" baseline="0" dirty="0" smtClean="0"/>
              <a:t>Auto-focus in cameras and cell phones use face detection algorithm of Computer Vision. Vision applications have also been used to help doctors perform surgeries on patients thousands of miles away. In </a:t>
            </a:r>
            <a:r>
              <a:rPr lang="en-US" baseline="0" dirty="0" err="1" smtClean="0"/>
              <a:t>UAV’s</a:t>
            </a:r>
            <a:r>
              <a:rPr lang="en-US" baseline="0" dirty="0" smtClean="0"/>
              <a:t> computer vision allows the planes to fly themselves and someday, we want vision to give us “cars that cannot crash” and also probably machines that can educate our kids!</a:t>
            </a:r>
            <a:endParaRPr lang="en-US" dirty="0"/>
          </a:p>
        </p:txBody>
      </p:sp>
      <p:sp>
        <p:nvSpPr>
          <p:cNvPr id="4" name="Slide Number Placeholder 3"/>
          <p:cNvSpPr>
            <a:spLocks noGrp="1"/>
          </p:cNvSpPr>
          <p:nvPr>
            <p:ph type="sldNum" sz="quarter" idx="10"/>
          </p:nvPr>
        </p:nvSpPr>
        <p:spPr/>
        <p:txBody>
          <a:bodyPr/>
          <a:lstStyle/>
          <a:p>
            <a:fld id="{863C60BF-2FB6-C240-A047-EAFF4F5F70C8}"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a:t>
            </a:r>
            <a:r>
              <a:rPr lang="en-US" baseline="0" dirty="0" smtClean="0"/>
              <a:t> that we have discussed all the benchmarks, we will analyze them for their execution time and the parallelism content within.</a:t>
            </a:r>
          </a:p>
          <a:p>
            <a:r>
              <a:rPr lang="en-US" baseline="0" dirty="0" smtClean="0"/>
              <a:t>In the table, we have the execution time (in seconds) of each of the benchmark across different image sizes. The number are for the processing of 1 or 2 frames on a single core.</a:t>
            </a:r>
          </a:p>
          <a:p>
            <a:r>
              <a:rPr lang="en-US" baseline="0" dirty="0" smtClean="0"/>
              <a:t>As we can see, each benchmark takes about 1 sec at least to process one frame. This is no where close to our goal on real time where we need computations at grater than 25 fps. </a:t>
            </a:r>
          </a:p>
          <a:p>
            <a:r>
              <a:rPr lang="en-US" baseline="0" dirty="0" smtClean="0"/>
              <a:t>So, there is immense potential for multi-core processors, where we could use lots of cores to achieve close to real-time processing.</a:t>
            </a:r>
            <a:endParaRPr lang="en-US" dirty="0"/>
          </a:p>
        </p:txBody>
      </p:sp>
      <p:sp>
        <p:nvSpPr>
          <p:cNvPr id="4" name="Slide Number Placeholder 3"/>
          <p:cNvSpPr>
            <a:spLocks noGrp="1"/>
          </p:cNvSpPr>
          <p:nvPr>
            <p:ph type="sldNum" sz="quarter" idx="10"/>
          </p:nvPr>
        </p:nvSpPr>
        <p:spPr/>
        <p:txBody>
          <a:bodyPr/>
          <a:lstStyle/>
          <a:p>
            <a:fld id="{863C60BF-2FB6-C240-A047-EAFF4F5F70C8}"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Vision</a:t>
            </a:r>
            <a:r>
              <a:rPr lang="en-US" baseline="0" dirty="0" smtClean="0"/>
              <a:t> domain has lot of inherent parallelism. We have tried to capture this across our benchmarks. For the calculation of parallelism, we implemented a LLVM based transformation pass that tracks operands through the program to determine the longest dependence chain across memory, control and instructions.</a:t>
            </a:r>
          </a:p>
          <a:p>
            <a:r>
              <a:rPr lang="en-US" baseline="0" dirty="0" smtClean="0"/>
              <a:t>Based on this, we compute parallelism as the # instructions divided by the critical path length.</a:t>
            </a:r>
          </a:p>
          <a:p>
            <a:r>
              <a:rPr lang="en-US" baseline="0" dirty="0" smtClean="0"/>
              <a:t>As we see from the table, vision benchmarks have high numbers for parallelism. Disparity Map has as high as 1800, Image Stitch has 16000 parallelism etc.</a:t>
            </a:r>
          </a:p>
          <a:p>
            <a:r>
              <a:rPr lang="en-US" baseline="0" dirty="0" smtClean="0"/>
              <a:t>If you are curious about other benchmarks, we encourage you to download our suite and experiment.</a:t>
            </a:r>
            <a:endParaRPr lang="en-US" dirty="0"/>
          </a:p>
        </p:txBody>
      </p:sp>
      <p:sp>
        <p:nvSpPr>
          <p:cNvPr id="4" name="Slide Number Placeholder 3"/>
          <p:cNvSpPr>
            <a:spLocks noGrp="1"/>
          </p:cNvSpPr>
          <p:nvPr>
            <p:ph type="sldNum" sz="quarter" idx="10"/>
          </p:nvPr>
        </p:nvSpPr>
        <p:spPr/>
        <p:txBody>
          <a:bodyPr/>
          <a:lstStyle/>
          <a:p>
            <a:fld id="{863C60BF-2FB6-C240-A047-EAFF4F5F70C8}"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we will look at some of the related work in computer vision.</a:t>
            </a:r>
          </a:p>
          <a:p>
            <a:r>
              <a:rPr lang="en-US" dirty="0" smtClean="0"/>
              <a:t>There are</a:t>
            </a:r>
            <a:r>
              <a:rPr lang="en-US" baseline="0" dirty="0" smtClean="0"/>
              <a:t> three classes of benchmarks – The first one being Performance-oriented benchmarks. These include PARSEC (that has an implementation of Body Tracking), </a:t>
            </a:r>
            <a:r>
              <a:rPr lang="en-US" baseline="0" dirty="0" err="1" smtClean="0"/>
              <a:t>MediaBench</a:t>
            </a:r>
            <a:r>
              <a:rPr lang="en-US" baseline="0" dirty="0" smtClean="0"/>
              <a:t> (that has image/video compression algorithms) and Spec2000 which has an implementation of Face Recognition algorithm.</a:t>
            </a:r>
          </a:p>
          <a:p>
            <a:r>
              <a:rPr lang="en-US" baseline="0" dirty="0" smtClean="0"/>
              <a:t>The second class is the Accuracy Oriented Benchmarks that are targeted at vision researchers. These benchmarks strive for better algorithms. Examples include Berkeley Segmentation benchmark, PEIPA, Muscle and </a:t>
            </a:r>
            <a:r>
              <a:rPr lang="en-US" baseline="0" dirty="0" err="1" smtClean="0"/>
              <a:t>ImageCLEF</a:t>
            </a:r>
            <a:r>
              <a:rPr lang="en-US" baseline="0" dirty="0" smtClean="0"/>
              <a:t>.</a:t>
            </a:r>
          </a:p>
          <a:p>
            <a:r>
              <a:rPr lang="en-US" baseline="0" dirty="0" smtClean="0"/>
              <a:t>One interesting class of vision corpus are the vision libraries. Among these, the most widely used is the Intel </a:t>
            </a:r>
            <a:r>
              <a:rPr lang="en-US" baseline="0" dirty="0" err="1" smtClean="0"/>
              <a:t>OpenCV</a:t>
            </a:r>
            <a:r>
              <a:rPr lang="en-US" baseline="0" dirty="0" smtClean="0"/>
              <a:t>, which is a highly tuned toolbox for vision.</a:t>
            </a:r>
            <a:endParaRPr lang="en-US" dirty="0"/>
          </a:p>
        </p:txBody>
      </p:sp>
      <p:sp>
        <p:nvSpPr>
          <p:cNvPr id="4" name="Slide Number Placeholder 3"/>
          <p:cNvSpPr>
            <a:spLocks noGrp="1"/>
          </p:cNvSpPr>
          <p:nvPr>
            <p:ph type="sldNum" sz="quarter" idx="10"/>
          </p:nvPr>
        </p:nvSpPr>
        <p:spPr/>
        <p:txBody>
          <a:bodyPr/>
          <a:lstStyle/>
          <a:p>
            <a:fld id="{863C60BF-2FB6-C240-A047-EAFF4F5F70C8}"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will now compare SD-VBS with Intel Open CV.</a:t>
            </a:r>
          </a:p>
          <a:p>
            <a:r>
              <a:rPr lang="en-US" baseline="0" dirty="0" smtClean="0"/>
              <a:t>The goal of </a:t>
            </a:r>
            <a:r>
              <a:rPr lang="en-US" baseline="0" dirty="0" err="1" smtClean="0"/>
              <a:t>OpenCV</a:t>
            </a:r>
            <a:r>
              <a:rPr lang="en-US" baseline="0" dirty="0" smtClean="0"/>
              <a:t> is to have a highly tuned, feature-loaded implementations for commercial and academic vision apps. SD-VBS goal is to have a clean and “pure” version of vision algorithms for easy analyses by architecture community.</a:t>
            </a:r>
          </a:p>
          <a:p>
            <a:r>
              <a:rPr lang="en-US" baseline="0" dirty="0" err="1" smtClean="0"/>
              <a:t>OpenCV</a:t>
            </a:r>
            <a:r>
              <a:rPr lang="en-US" baseline="0" dirty="0" smtClean="0"/>
              <a:t> has source code written in C++, whereas SD-VBS has implementations in C and MATLAB.</a:t>
            </a:r>
          </a:p>
          <a:p>
            <a:r>
              <a:rPr lang="en-US" baseline="0" dirty="0" err="1" smtClean="0"/>
              <a:t>OpenCV</a:t>
            </a:r>
            <a:r>
              <a:rPr lang="en-US" baseline="0" dirty="0" smtClean="0"/>
              <a:t> is highly tuned for best performance on Intel or supporting architectures, whereas SD-VBS does not have any optimizations that increase code complexity.</a:t>
            </a:r>
          </a:p>
          <a:p>
            <a:r>
              <a:rPr lang="en-US" baseline="0" dirty="0" err="1" smtClean="0"/>
              <a:t>OpenCV</a:t>
            </a:r>
            <a:r>
              <a:rPr lang="en-US" baseline="0" dirty="0" smtClean="0"/>
              <a:t> is highly flexible and has lot of options to change behavior is each function. SD-VBS has a clean C code without features that deter analyses.</a:t>
            </a:r>
          </a:p>
          <a:p>
            <a:r>
              <a:rPr lang="en-US" baseline="0" dirty="0" smtClean="0"/>
              <a:t>For example, a simple filtering function would occupy 2000 lines of code in </a:t>
            </a:r>
            <a:r>
              <a:rPr lang="en-US" baseline="0" dirty="0" err="1" smtClean="0"/>
              <a:t>OpenCV</a:t>
            </a:r>
            <a:r>
              <a:rPr lang="en-US" baseline="0" dirty="0" smtClean="0"/>
              <a:t> and has 204 conditional statements. Also, </a:t>
            </a:r>
            <a:r>
              <a:rPr lang="en-US" baseline="0" dirty="0" err="1" smtClean="0"/>
              <a:t>OpenCV</a:t>
            </a:r>
            <a:r>
              <a:rPr lang="en-US" baseline="0" dirty="0" smtClean="0"/>
              <a:t> is loaded with pointer operations. A similar filtering function in SD-VBS takes 50 lines of code with no conditional clauses. Also, we replace pointer arithmetic with array manipulations.</a:t>
            </a:r>
          </a:p>
          <a:p>
            <a:r>
              <a:rPr lang="en-US" baseline="0" dirty="0" smtClean="0"/>
              <a:t>All these features make SD-VBS easier to analyze compared to </a:t>
            </a:r>
            <a:r>
              <a:rPr lang="en-US" baseline="0" dirty="0" err="1" smtClean="0"/>
              <a:t>OpenCV</a:t>
            </a:r>
            <a:r>
              <a:rPr lang="en-US" baseline="0" dirty="0" smtClean="0"/>
              <a:t>.</a:t>
            </a:r>
          </a:p>
        </p:txBody>
      </p:sp>
      <p:sp>
        <p:nvSpPr>
          <p:cNvPr id="4" name="Slide Number Placeholder 3"/>
          <p:cNvSpPr>
            <a:spLocks noGrp="1"/>
          </p:cNvSpPr>
          <p:nvPr>
            <p:ph type="sldNum" sz="quarter" idx="10"/>
          </p:nvPr>
        </p:nvSpPr>
        <p:spPr/>
        <p:txBody>
          <a:bodyPr/>
          <a:lstStyle/>
          <a:p>
            <a:fld id="{863C60BF-2FB6-C240-A047-EAFF4F5F70C8}"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conclusion,</a:t>
            </a:r>
          </a:p>
          <a:p>
            <a:r>
              <a:rPr lang="en-US" dirty="0" smtClean="0"/>
              <a:t>Computer</a:t>
            </a:r>
            <a:r>
              <a:rPr lang="en-US" baseline="0" dirty="0" smtClean="0"/>
              <a:t> Vision is a very exciting domain with immense potential.</a:t>
            </a:r>
          </a:p>
          <a:p>
            <a:r>
              <a:rPr lang="en-US" baseline="0" dirty="0" smtClean="0"/>
              <a:t>The inherent parallelism in Vision algorithms can drive multi-core research which can put the idle core to work. </a:t>
            </a:r>
          </a:p>
          <a:p>
            <a:r>
              <a:rPr lang="en-US" baseline="0" dirty="0" smtClean="0"/>
              <a:t>SD-VBS is a comprehensive, clean benchmark suite for vision and this is well suited for multi-core and many-core research.</a:t>
            </a:r>
          </a:p>
          <a:p>
            <a:r>
              <a:rPr lang="en-US" baseline="0" dirty="0" smtClean="0"/>
              <a:t>SD-VBS will be shortly available on http://</a:t>
            </a:r>
            <a:r>
              <a:rPr lang="en-US" baseline="0" dirty="0" err="1" smtClean="0"/>
              <a:t>parallel.ucsd.edu</a:t>
            </a:r>
            <a:r>
              <a:rPr lang="en-US" baseline="0" dirty="0" smtClean="0"/>
              <a:t>/vision</a:t>
            </a:r>
          </a:p>
          <a:p>
            <a:endParaRPr lang="en-US" baseline="0" dirty="0" smtClean="0"/>
          </a:p>
          <a:p>
            <a:r>
              <a:rPr lang="en-US" baseline="0" dirty="0" smtClean="0"/>
              <a:t>Thank you!</a:t>
            </a:r>
            <a:endParaRPr lang="en-US" dirty="0"/>
          </a:p>
        </p:txBody>
      </p:sp>
      <p:sp>
        <p:nvSpPr>
          <p:cNvPr id="4" name="Slide Number Placeholder 3"/>
          <p:cNvSpPr>
            <a:spLocks noGrp="1"/>
          </p:cNvSpPr>
          <p:nvPr>
            <p:ph type="sldNum" sz="quarter" idx="10"/>
          </p:nvPr>
        </p:nvSpPr>
        <p:spPr/>
        <p:txBody>
          <a:bodyPr/>
          <a:lstStyle/>
          <a:p>
            <a:fld id="{863C60BF-2FB6-C240-A047-EAFF4F5F70C8}" type="slidenum">
              <a:rPr lang="en-US" smtClean="0"/>
              <a:pPr/>
              <a:t>34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SD-VBS</a:t>
            </a:r>
            <a:r>
              <a:rPr lang="en-US" baseline="0" dirty="0" smtClean="0"/>
              <a:t>, the San Diego Vision Benchmark Suite, has been made with the aim to make computer vision more accessible to multi-core researchers. SD-VBS is a comprehensive and clean suite with 9 benchmark chosen across 4 different concentration areas of vision – Motion, Tracking and Stereo Vision; Image Analysis; Image Understanding and finally Image Processing and Formation. Motion, Tracking and Stereo Vision concentration is represented by Disparity Map and Feature Tracking. Image Analysis has Image Segmentation and Scale Invariant Feature Transform. Image Understanding in represented by Robot Localization, SVM and Face Detection. Finally Image stitch and Texture synthesis represent Image Processing and Formation domain.</a:t>
            </a:r>
            <a:endParaRPr lang="en-US" dirty="0"/>
          </a:p>
        </p:txBody>
      </p:sp>
      <p:sp>
        <p:nvSpPr>
          <p:cNvPr id="4" name="Slide Number Placeholder 3"/>
          <p:cNvSpPr>
            <a:spLocks noGrp="1"/>
          </p:cNvSpPr>
          <p:nvPr>
            <p:ph type="sldNum" sz="quarter" idx="10"/>
          </p:nvPr>
        </p:nvSpPr>
        <p:spPr/>
        <p:txBody>
          <a:bodyPr/>
          <a:lstStyle/>
          <a:p>
            <a:fld id="{863C60BF-2FB6-C240-A047-EAFF4F5F70C8}"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design goal of SD-VBS is to have a clean and</a:t>
            </a:r>
            <a:r>
              <a:rPr lang="en-US" baseline="0" dirty="0" smtClean="0"/>
              <a:t> comprehensive implementation of vision benchmarks. The algorithms have been coded in both C and </a:t>
            </a:r>
            <a:r>
              <a:rPr lang="en-US" baseline="0" dirty="0" err="1" smtClean="0"/>
              <a:t>Matlab</a:t>
            </a:r>
            <a:r>
              <a:rPr lang="en-US" baseline="0" dirty="0" smtClean="0"/>
              <a:t>. The C versions do not have dependence on any custom-build libraries, which makes them portable across different platform. So, again, SD-VBS is a comprehensive collection of representative vision benchmarks.</a:t>
            </a:r>
            <a:endParaRPr lang="en-US" dirty="0"/>
          </a:p>
        </p:txBody>
      </p:sp>
      <p:sp>
        <p:nvSpPr>
          <p:cNvPr id="4" name="Slide Number Placeholder 3"/>
          <p:cNvSpPr>
            <a:spLocks noGrp="1"/>
          </p:cNvSpPr>
          <p:nvPr>
            <p:ph type="sldNum" sz="quarter" idx="10"/>
          </p:nvPr>
        </p:nvSpPr>
        <p:spPr/>
        <p:txBody>
          <a:bodyPr/>
          <a:lstStyle/>
          <a:p>
            <a:fld id="{863C60BF-2FB6-C240-A047-EAFF4F5F70C8}"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SD-VBS, we choose 9 representative benchmarks. The</a:t>
            </a:r>
            <a:r>
              <a:rPr lang="en-US" baseline="0" dirty="0" smtClean="0"/>
              <a:t> algorithms are comprised of commonly used code blocks. In the chart here, we list the benchmarks at the top. Along each benchmark is the list of the most commonly used functions, which cover a large portion of the benchmarks. There are common kernels such as Gaussian Filter, Correlation etc among the 25 kernels listed.</a:t>
            </a:r>
          </a:p>
        </p:txBody>
      </p:sp>
      <p:sp>
        <p:nvSpPr>
          <p:cNvPr id="4" name="Slide Number Placeholder 3"/>
          <p:cNvSpPr>
            <a:spLocks noGrp="1"/>
          </p:cNvSpPr>
          <p:nvPr>
            <p:ph type="sldNum" sz="quarter" idx="10"/>
          </p:nvPr>
        </p:nvSpPr>
        <p:spPr/>
        <p:txBody>
          <a:bodyPr/>
          <a:lstStyle/>
          <a:p>
            <a:fld id="{863C60BF-2FB6-C240-A047-EAFF4F5F70C8}"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interesting feature about vision algorithms</a:t>
            </a:r>
            <a:r>
              <a:rPr lang="en-US" baseline="0" dirty="0" smtClean="0"/>
              <a:t> is the fact that these kernels, that form the basis for a vision algorithm, are heavily reused across different benchmarks. The red-dotted lines show the rich reuse of kernels. For example, Gaussian filter which is used to filter out noise from images in used by almost all benchmarks – Disparity Map, Tracking, Face Detections etc.</a:t>
            </a:r>
          </a:p>
          <a:p>
            <a:r>
              <a:rPr lang="en-US" baseline="0" dirty="0" smtClean="0"/>
              <a:t>So, we could say that analyses of these basic functional blocks, kernels, can give an architect a very good idea about the constituency and characteristics of the computer vision domain.</a:t>
            </a:r>
            <a:endParaRPr lang="en-US" dirty="0"/>
          </a:p>
        </p:txBody>
      </p:sp>
      <p:sp>
        <p:nvSpPr>
          <p:cNvPr id="4" name="Slide Number Placeholder 3"/>
          <p:cNvSpPr>
            <a:spLocks noGrp="1"/>
          </p:cNvSpPr>
          <p:nvPr>
            <p:ph type="sldNum" sz="quarter" idx="10"/>
          </p:nvPr>
        </p:nvSpPr>
        <p:spPr/>
        <p:txBody>
          <a:bodyPr/>
          <a:lstStyle/>
          <a:p>
            <a:fld id="{863C60BF-2FB6-C240-A047-EAFF4F5F70C8}"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Let</a:t>
            </a:r>
            <a:r>
              <a:rPr lang="en-US" b="0" baseline="0" dirty="0" smtClean="0"/>
              <a:t> us look at the overview of the talk – I have introduced to SD-VBS and I am going to talk about all the benchmarks in SD-VBS and follow it up with a brief algorithm and analysis for each.</a:t>
            </a:r>
          </a:p>
          <a:p>
            <a:r>
              <a:rPr lang="en-US" b="0" baseline="0" dirty="0" smtClean="0"/>
              <a:t>The blue progress bar below gives you the status of the talk.</a:t>
            </a:r>
            <a:endParaRPr lang="en-US" b="0" dirty="0"/>
          </a:p>
        </p:txBody>
      </p:sp>
      <p:sp>
        <p:nvSpPr>
          <p:cNvPr id="4" name="Slide Number Placeholder 3"/>
          <p:cNvSpPr>
            <a:spLocks noGrp="1"/>
          </p:cNvSpPr>
          <p:nvPr>
            <p:ph type="sldNum" sz="quarter" idx="10"/>
          </p:nvPr>
        </p:nvSpPr>
        <p:spPr/>
        <p:txBody>
          <a:bodyPr/>
          <a:lstStyle/>
          <a:p>
            <a:fld id="{863C60BF-2FB6-C240-A047-EAFF4F5F70C8}"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first benchmark is Feature </a:t>
            </a:r>
            <a:r>
              <a:rPr lang="en-US" dirty="0" smtClean="0"/>
              <a:t>Tracking. This is the process of locating moving</a:t>
            </a:r>
            <a:r>
              <a:rPr lang="en-US" baseline="0" dirty="0" smtClean="0"/>
              <a:t> objects in subsequent frames. For the given frame sequence, shown in the cascade of pictures in the left, we track the motion of the objects (ants). The output of this tracking looks like the picture to the right, where the motion of the ants across the frames in depicted by blue arrows.</a:t>
            </a:r>
          </a:p>
          <a:p>
            <a:r>
              <a:rPr lang="en-US" baseline="0" dirty="0" smtClean="0"/>
              <a:t>Tracking algorithm is heavily used in automotive applications such as cruise control, pedestrian tracking and also Interactive robots.</a:t>
            </a:r>
            <a:endParaRPr lang="en-US" dirty="0"/>
          </a:p>
        </p:txBody>
      </p:sp>
      <p:sp>
        <p:nvSpPr>
          <p:cNvPr id="4" name="Slide Number Placeholder 3"/>
          <p:cNvSpPr>
            <a:spLocks noGrp="1"/>
          </p:cNvSpPr>
          <p:nvPr>
            <p:ph type="sldNum" sz="quarter" idx="10"/>
          </p:nvPr>
        </p:nvSpPr>
        <p:spPr/>
        <p:txBody>
          <a:bodyPr/>
          <a:lstStyle/>
          <a:p>
            <a:fld id="{863C60BF-2FB6-C240-A047-EAFF4F5F70C8}"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626D29-0AEC-2244-951A-BE455A224A1E}" type="datetimeFigureOut">
              <a:rPr lang="en-US" smtClean="0"/>
              <a:pPr/>
              <a:t>10/9/09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0A3EE9-8A07-2A4E-A4E0-064D651019ED}"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626D29-0AEC-2244-951A-BE455A224A1E}" type="datetimeFigureOut">
              <a:rPr lang="en-US" smtClean="0"/>
              <a:pPr/>
              <a:t>10/9/09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0A3EE9-8A07-2A4E-A4E0-064D651019E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626D29-0AEC-2244-951A-BE455A224A1E}" type="datetimeFigureOut">
              <a:rPr lang="en-US" smtClean="0"/>
              <a:pPr/>
              <a:t>10/9/09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0A3EE9-8A07-2A4E-A4E0-064D651019ED}"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626D29-0AEC-2244-951A-BE455A224A1E}" type="datetimeFigureOut">
              <a:rPr lang="en-US" smtClean="0"/>
              <a:pPr/>
              <a:t>10/9/09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0A3EE9-8A07-2A4E-A4E0-064D651019ED}"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626D29-0AEC-2244-951A-BE455A224A1E}" type="datetimeFigureOut">
              <a:rPr lang="en-US" smtClean="0"/>
              <a:pPr/>
              <a:t>10/9/09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0A3EE9-8A07-2A4E-A4E0-064D651019E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626D29-0AEC-2244-951A-BE455A224A1E}" type="datetimeFigureOut">
              <a:rPr lang="en-US" smtClean="0"/>
              <a:pPr/>
              <a:t>10/9/09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0A3EE9-8A07-2A4E-A4E0-064D651019E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626D29-0AEC-2244-951A-BE455A224A1E}" type="datetimeFigureOut">
              <a:rPr lang="en-US" smtClean="0"/>
              <a:pPr/>
              <a:t>10/9/09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0A3EE9-8A07-2A4E-A4E0-064D651019E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626D29-0AEC-2244-951A-BE455A224A1E}" type="datetimeFigureOut">
              <a:rPr lang="en-US" smtClean="0"/>
              <a:pPr/>
              <a:t>10/9/09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0A3EE9-8A07-2A4E-A4E0-064D651019E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626D29-0AEC-2244-951A-BE455A224A1E}" type="datetimeFigureOut">
              <a:rPr lang="en-US" smtClean="0"/>
              <a:pPr/>
              <a:t>10/9/09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0A3EE9-8A07-2A4E-A4E0-064D651019E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626D29-0AEC-2244-951A-BE455A224A1E}" type="datetimeFigureOut">
              <a:rPr lang="en-US" smtClean="0"/>
              <a:pPr/>
              <a:t>10/9/09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0A3EE9-8A07-2A4E-A4E0-064D651019E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626D29-0AEC-2244-951A-BE455A224A1E}" type="datetimeFigureOut">
              <a:rPr lang="en-US" smtClean="0"/>
              <a:pPr/>
              <a:t>10/9/09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0A3EE9-8A07-2A4E-A4E0-064D651019E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644600"/>
          </a:xfrm>
          <a:prstGeom prst="rect">
            <a:avLst/>
          </a:prstGeom>
        </p:spPr>
        <p:txBody>
          <a:bodyPr vert="horz" lIns="91440" tIns="45720" rIns="91440" bIns="45720" rtlCol="0" anchor="ctr">
            <a:normAutofit/>
          </a:bodyPr>
          <a:lstStyle/>
          <a:p>
            <a:r>
              <a:rPr lang="en-US" smtClean="0"/>
              <a:t>Te</a:t>
            </a:r>
            <a:endParaRPr lang="en-US" dirty="0"/>
          </a:p>
        </p:txBody>
      </p:sp>
      <p:sp>
        <p:nvSpPr>
          <p:cNvPr id="3" name="Text Placeholder 2"/>
          <p:cNvSpPr>
            <a:spLocks noGrp="1"/>
          </p:cNvSpPr>
          <p:nvPr>
            <p:ph type="body" idx="1"/>
          </p:nvPr>
        </p:nvSpPr>
        <p:spPr>
          <a:xfrm>
            <a:off x="457200" y="1161143"/>
            <a:ext cx="8229600" cy="556033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1F497D"/>
                </a:solidFill>
              </a:defRPr>
            </a:lvl1pPr>
          </a:lstStyle>
          <a:p>
            <a:fld id="{7C626D29-0AEC-2244-951A-BE455A224A1E}" type="datetimeFigureOut">
              <a:rPr lang="en-US" smtClean="0"/>
              <a:pPr/>
              <a:t>10/9/09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1F497D"/>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1F497D"/>
                </a:solidFill>
              </a:defRPr>
            </a:lvl1pPr>
          </a:lstStyle>
          <a:p>
            <a:fld id="{600A3EE9-8A07-2A4E-A4E0-064D651019E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3600" kern="1200">
          <a:solidFill>
            <a:srgbClr val="008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2600" kern="1200">
          <a:solidFill>
            <a:srgbClr val="1F497D"/>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1F497D"/>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rgbClr val="1F497D"/>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1F497D"/>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1F49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hyperlink" Target="http://parallel.ucsd.edu/vision"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4" Type="http://schemas.openxmlformats.org/officeDocument/2006/relationships/diagramLayout" Target="../diagrams/layout1.xml"/><Relationship Id="rId10" Type="http://schemas.openxmlformats.org/officeDocument/2006/relationships/image" Target="../media/image12.jpeg"/><Relationship Id="rId5" Type="http://schemas.openxmlformats.org/officeDocument/2006/relationships/diagramQuickStyle" Target="../diagrams/quickStyle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0.xml"/><Relationship Id="rId9" Type="http://schemas.openxmlformats.org/officeDocument/2006/relationships/image" Target="../media/image11.png"/><Relationship Id="rId3" Type="http://schemas.openxmlformats.org/officeDocument/2006/relationships/diagramData" Target="../diagrams/data1.xml"/><Relationship Id="rId6"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 Id="rId5"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1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df"/></Relationships>
</file>

<file path=ppt/slides/_rels/slide14.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 Id="rId5" Type="http://schemas.openxmlformats.org/officeDocument/2006/relationships/image" Target="../media/image18.png"/></Relationships>
</file>

<file path=ppt/slides/_rels/slide15.xml.rels><?xml version="1.0" encoding="UTF-8" standalone="yes"?>
<Relationships xmlns="http://schemas.openxmlformats.org/package/2006/relationships"><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df"/></Relationships>
</file>

<file path=ppt/slides/_rels/slide16.xml.rels><?xml version="1.0" encoding="UTF-8" standalone="yes"?>
<Relationships xmlns="http://schemas.openxmlformats.org/package/2006/relationships"><Relationship Id="rId4" Type="http://schemas.openxmlformats.org/officeDocument/2006/relationships/image" Target="../media/image22.jpeg"/><Relationship Id="rId5" Type="http://schemas.openxmlformats.org/officeDocument/2006/relationships/image" Target="../media/image23.jpeg"/><Relationship Id="rId7"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jpeg"/><Relationship Id="rId6"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2.xml"/><Relationship Id="rId4" Type="http://schemas.openxmlformats.org/officeDocument/2006/relationships/image" Target="../media/image28.png"/><Relationship Id="rId5" Type="http://schemas.openxmlformats.org/officeDocument/2006/relationships/diagramData" Target="../diagrams/data2.xml"/><Relationship Id="rId7" Type="http://schemas.openxmlformats.org/officeDocument/2006/relationships/diagramQuickStyle" Target="../diagrams/quickStyle2.xml"/><Relationship Id="rId1" Type="http://schemas.openxmlformats.org/officeDocument/2006/relationships/slideLayout" Target="../slideLayouts/slideLayout2.xml"/><Relationship Id="rId2" Type="http://schemas.openxmlformats.org/officeDocument/2006/relationships/notesSlide" Target="../notesSlides/notesSlide18.xml"/><Relationship Id="rId9" Type="http://schemas.microsoft.com/office/2007/relationships/diagramDrawing" Target="../diagrams/drawing2.xml"/><Relationship Id="rId3" Type="http://schemas.openxmlformats.org/officeDocument/2006/relationships/image" Target="../media/image27.pdf"/><Relationship Id="rId6"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jpeg"/><Relationship Id="rId5" Type="http://schemas.openxmlformats.org/officeDocument/2006/relationships/image" Target="../media/image32.jpeg"/></Relationships>
</file>

<file path=ppt/slides/_rels/slide21.xml.rels><?xml version="1.0" encoding="UTF-8" standalone="yes"?>
<Relationships xmlns="http://schemas.openxmlformats.org/package/2006/relationships"><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4" Type="http://schemas.openxmlformats.org/officeDocument/2006/relationships/diagramData" Target="../diagrams/data3.xml"/><Relationship Id="rId10" Type="http://schemas.openxmlformats.org/officeDocument/2006/relationships/image" Target="../media/image33.jpeg"/><Relationship Id="rId5" Type="http://schemas.openxmlformats.org/officeDocument/2006/relationships/diagramLayout" Target="../diagrams/layout3.xml"/><Relationship Id="rId7" Type="http://schemas.openxmlformats.org/officeDocument/2006/relationships/diagramColors" Target="../diagrams/colors3.xml"/><Relationship Id="rId1" Type="http://schemas.openxmlformats.org/officeDocument/2006/relationships/slideLayout" Target="../slideLayouts/slideLayout2.xml"/><Relationship Id="rId2" Type="http://schemas.openxmlformats.org/officeDocument/2006/relationships/notesSlide" Target="../notesSlides/notesSlide22.xml"/><Relationship Id="rId9" Type="http://schemas.openxmlformats.org/officeDocument/2006/relationships/image" Target="../media/image35.tiff"/><Relationship Id="rId3" Type="http://schemas.openxmlformats.org/officeDocument/2006/relationships/image" Target="../media/image34.tiff"/><Relationship Id="rId6"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6" Type="http://schemas.openxmlformats.org/officeDocument/2006/relationships/image" Target="../media/image3.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 Id="rId5" Type="http://schemas.openxmlformats.org/officeDocument/2006/relationships/image" Target="../media/image2.pdf"/></Relationships>
</file>

<file path=ppt/slides/_rels/slide26.xml.rels><?xml version="1.0" encoding="UTF-8" standalone="yes"?>
<Relationships xmlns="http://schemas.openxmlformats.org/package/2006/relationships"><Relationship Id="rId8" Type="http://schemas.openxmlformats.org/officeDocument/2006/relationships/image" Target="../media/image38.pdf"/><Relationship Id="rId4" Type="http://schemas.openxmlformats.org/officeDocument/2006/relationships/diagramLayout" Target="../diagrams/layout4.xml"/><Relationship Id="rId5" Type="http://schemas.openxmlformats.org/officeDocument/2006/relationships/diagramQuickStyle" Target="../diagrams/quickStyle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26.xml"/><Relationship Id="rId9" Type="http://schemas.openxmlformats.org/officeDocument/2006/relationships/image" Target="../media/image39.png"/><Relationship Id="rId3" Type="http://schemas.openxmlformats.org/officeDocument/2006/relationships/diagramData" Target="../diagrams/data4.xml"/><Relationship Id="rId6" Type="http://schemas.openxmlformats.org/officeDocument/2006/relationships/diagramColors" Target="../diagrams/colors4.xml"/></Relationships>
</file>

<file path=ppt/slides/_rels/slide27.xml.rels><?xml version="1.0" encoding="UTF-8" standalone="yes"?>
<Relationships xmlns="http://schemas.openxmlformats.org/package/2006/relationships"><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0.jpeg"/></Relationships>
</file>

<file path=ppt/slides/_rels/slide28.xml.rels><?xml version="1.0" encoding="UTF-8" standalone="yes"?>
<Relationships xmlns="http://schemas.openxmlformats.org/package/2006/relationships"><Relationship Id="rId8" Type="http://schemas.openxmlformats.org/officeDocument/2006/relationships/image" Target="../media/image42.pdf"/><Relationship Id="rId4" Type="http://schemas.openxmlformats.org/officeDocument/2006/relationships/diagramLayout" Target="../diagrams/layout5.xml"/><Relationship Id="rId5" Type="http://schemas.openxmlformats.org/officeDocument/2006/relationships/diagramQuickStyle" Target="../diagrams/quickStyle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28.xml"/><Relationship Id="rId9" Type="http://schemas.openxmlformats.org/officeDocument/2006/relationships/image" Target="../media/image43.png"/><Relationship Id="rId3" Type="http://schemas.openxmlformats.org/officeDocument/2006/relationships/diagramData" Target="../diagrams/data5.xml"/><Relationship Id="rId6" Type="http://schemas.openxmlformats.org/officeDocument/2006/relationships/diagramColors" Target="../diagrams/colors5.xml"/></Relationships>
</file>

<file path=ppt/slides/_rels/slide29.xml.rels><?xml version="1.0" encoding="UTF-8" standalone="yes"?>
<Relationships xmlns="http://schemas.openxmlformats.org/package/2006/relationships"><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4.png"/><Relationship Id="rId5" Type="http://schemas.openxmlformats.org/officeDocument/2006/relationships/image" Target="../media/image46.png"/></Relationships>
</file>

<file path=ppt/slides/_rels/slide3.xml.rels><?xml version="1.0" encoding="UTF-8" standalone="yes"?>
<Relationships xmlns="http://schemas.openxmlformats.org/package/2006/relationships"><Relationship Id="rId4" Type="http://schemas.openxmlformats.org/officeDocument/2006/relationships/image" Target="../media/image2.pdf"/><Relationship Id="rId5" Type="http://schemas.openxmlformats.org/officeDocument/2006/relationships/image" Target="../media/image3.pn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6"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hyperlink" Target="http://parallel.ucsd.edu/vision"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parallel.ucsd.edu/vision"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6" Type="http://schemas.openxmlformats.org/officeDocument/2006/relationships/image" Target="../media/image9.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eg"/><Relationship Id="rId5"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5796" y="479425"/>
            <a:ext cx="7772400" cy="1872427"/>
          </a:xfrm>
        </p:spPr>
        <p:txBody>
          <a:bodyPr/>
          <a:lstStyle/>
          <a:p>
            <a:pPr algn="ctr"/>
            <a:r>
              <a:rPr lang="en-US" b="1" dirty="0" smtClean="0">
                <a:solidFill>
                  <a:srgbClr val="000000"/>
                </a:solidFill>
                <a:effectLst>
                  <a:outerShdw blurRad="50800" dist="38100" dir="2700000">
                    <a:srgbClr val="000000">
                      <a:alpha val="43000"/>
                    </a:srgbClr>
                  </a:outerShdw>
                </a:effectLst>
              </a:rPr>
              <a:t>SD-VBS:</a:t>
            </a:r>
            <a:br>
              <a:rPr lang="en-US" b="1" dirty="0" smtClean="0">
                <a:solidFill>
                  <a:srgbClr val="000000"/>
                </a:solidFill>
                <a:effectLst>
                  <a:outerShdw blurRad="50800" dist="38100" dir="2700000">
                    <a:srgbClr val="000000">
                      <a:alpha val="43000"/>
                    </a:srgbClr>
                  </a:outerShdw>
                </a:effectLst>
              </a:rPr>
            </a:br>
            <a:r>
              <a:rPr lang="en-US" b="1" dirty="0" smtClean="0">
                <a:solidFill>
                  <a:srgbClr val="000000"/>
                </a:solidFill>
                <a:effectLst>
                  <a:outerShdw blurRad="50800" dist="38100" dir="2700000">
                    <a:srgbClr val="000000">
                      <a:alpha val="43000"/>
                    </a:srgbClr>
                  </a:outerShdw>
                </a:effectLst>
              </a:rPr>
              <a:t>The San Diego Vision Benchmark Suite</a:t>
            </a:r>
            <a:endParaRPr lang="en-US" b="1" dirty="0">
              <a:solidFill>
                <a:srgbClr val="000000"/>
              </a:solidFill>
              <a:effectLst>
                <a:outerShdw blurRad="50800" dist="38100" dir="2700000">
                  <a:srgbClr val="000000">
                    <a:alpha val="43000"/>
                  </a:srgbClr>
                </a:outerShdw>
              </a:effectLst>
            </a:endParaRPr>
          </a:p>
        </p:txBody>
      </p:sp>
      <p:sp>
        <p:nvSpPr>
          <p:cNvPr id="3" name="Subtitle 2"/>
          <p:cNvSpPr>
            <a:spLocks noGrp="1"/>
          </p:cNvSpPr>
          <p:nvPr>
            <p:ph type="subTitle" idx="4294967295"/>
          </p:nvPr>
        </p:nvSpPr>
        <p:spPr>
          <a:xfrm>
            <a:off x="207336" y="3265488"/>
            <a:ext cx="8936664" cy="3187700"/>
          </a:xfrm>
        </p:spPr>
        <p:txBody>
          <a:bodyPr>
            <a:normAutofit fontScale="85000" lnSpcReduction="10000"/>
          </a:bodyPr>
          <a:lstStyle/>
          <a:p>
            <a:pPr algn="ctr">
              <a:buNone/>
            </a:pPr>
            <a:r>
              <a:rPr lang="en-US" sz="3027" dirty="0" smtClean="0">
                <a:solidFill>
                  <a:srgbClr val="AE1F17"/>
                </a:solidFill>
              </a:rPr>
              <a:t>Sravanthi Kota </a:t>
            </a:r>
            <a:r>
              <a:rPr lang="en-US" sz="3027" dirty="0" err="1" smtClean="0">
                <a:solidFill>
                  <a:srgbClr val="AE1F17"/>
                </a:solidFill>
              </a:rPr>
              <a:t>Venkata</a:t>
            </a:r>
            <a:r>
              <a:rPr lang="en-US" sz="3027" dirty="0" smtClean="0">
                <a:solidFill>
                  <a:srgbClr val="000000"/>
                </a:solidFill>
              </a:rPr>
              <a:t>, Ikkjin Ahn, </a:t>
            </a:r>
            <a:r>
              <a:rPr lang="en-US" sz="3027" dirty="0" err="1" smtClean="0">
                <a:solidFill>
                  <a:srgbClr val="000000"/>
                </a:solidFill>
              </a:rPr>
              <a:t>Donghwan</a:t>
            </a:r>
            <a:r>
              <a:rPr lang="en-US" sz="3027" dirty="0" smtClean="0">
                <a:solidFill>
                  <a:srgbClr val="000000"/>
                </a:solidFill>
              </a:rPr>
              <a:t> Jeon, </a:t>
            </a:r>
          </a:p>
          <a:p>
            <a:pPr algn="ctr">
              <a:buNone/>
            </a:pPr>
            <a:r>
              <a:rPr lang="en-US" sz="3027" dirty="0" err="1" smtClean="0">
                <a:solidFill>
                  <a:srgbClr val="000000"/>
                </a:solidFill>
              </a:rPr>
              <a:t>Anshuman</a:t>
            </a:r>
            <a:r>
              <a:rPr lang="en-US" sz="3027" dirty="0" smtClean="0">
                <a:solidFill>
                  <a:srgbClr val="000000"/>
                </a:solidFill>
              </a:rPr>
              <a:t> Gupta, Chris Louie, Saturnino Garcia, Serge Belongie, </a:t>
            </a:r>
          </a:p>
          <a:p>
            <a:pPr algn="ctr">
              <a:buNone/>
            </a:pPr>
            <a:r>
              <a:rPr lang="en-US" sz="3027" dirty="0" smtClean="0">
                <a:solidFill>
                  <a:srgbClr val="000000"/>
                </a:solidFill>
              </a:rPr>
              <a:t>Michael B. Taylor</a:t>
            </a:r>
          </a:p>
          <a:p>
            <a:pPr algn="ctr">
              <a:buNone/>
            </a:pPr>
            <a:endParaRPr lang="en-US" sz="3027" dirty="0" smtClean="0">
              <a:solidFill>
                <a:srgbClr val="000000"/>
              </a:solidFill>
            </a:endParaRPr>
          </a:p>
          <a:p>
            <a:pPr algn="ctr">
              <a:buNone/>
            </a:pPr>
            <a:r>
              <a:rPr lang="en-US" sz="2323" dirty="0" smtClean="0">
                <a:solidFill>
                  <a:srgbClr val="000000"/>
                </a:solidFill>
              </a:rPr>
              <a:t>Computer Science and Engineering</a:t>
            </a:r>
          </a:p>
          <a:p>
            <a:pPr algn="ctr">
              <a:buNone/>
            </a:pPr>
            <a:r>
              <a:rPr lang="en-US" sz="2323" dirty="0" smtClean="0">
                <a:solidFill>
                  <a:srgbClr val="000000"/>
                </a:solidFill>
              </a:rPr>
              <a:t>University of California, San Diego</a:t>
            </a:r>
          </a:p>
          <a:p>
            <a:pPr algn="ctr"/>
            <a:endParaRPr lang="en-US" sz="2400" dirty="0" smtClean="0">
              <a:solidFill>
                <a:srgbClr val="000000"/>
              </a:solidFill>
            </a:endParaRPr>
          </a:p>
          <a:p>
            <a:pPr algn="ctr">
              <a:buNone/>
            </a:pPr>
            <a:r>
              <a:rPr lang="en-US" sz="2400" dirty="0" smtClean="0">
                <a:solidFill>
                  <a:srgbClr val="000000"/>
                </a:solidFill>
                <a:hlinkClick r:id="rId3"/>
              </a:rPr>
              <a:t>http://parallel.ucsd.edu/vision</a:t>
            </a:r>
            <a:endParaRPr lang="en-US" sz="2400" dirty="0" smtClean="0">
              <a:solidFill>
                <a:srgbClr val="000000"/>
              </a:solidFill>
            </a:endParaRPr>
          </a:p>
          <a:p>
            <a:pPr algn="ctr"/>
            <a:endParaRPr lang="en-US" sz="2400" dirty="0" smtClean="0">
              <a:solidFill>
                <a:srgbClr val="000000"/>
              </a:solidFill>
            </a:endParaRPr>
          </a:p>
          <a:p>
            <a:pPr algn="ctr"/>
            <a:endParaRPr lang="en-US" sz="2400" dirty="0" smtClean="0">
              <a:solidFill>
                <a:srgbClr val="000000"/>
              </a:solidFill>
            </a:endParaRPr>
          </a:p>
          <a:p>
            <a:pPr algn="ctr"/>
            <a:endParaRPr lang="en-US" sz="2800" dirty="0">
              <a:solidFill>
                <a:srgbClr val="000000"/>
              </a:solidFill>
            </a:endParaRPr>
          </a:p>
          <a:p>
            <a:pPr algn="ctr"/>
            <a:endParaRPr lang="en-US" sz="2800" dirty="0">
              <a:solidFill>
                <a:srgbClr val="0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smtClean="0">
                <a:solidFill>
                  <a:srgbClr val="AE1F17"/>
                </a:solidFill>
              </a:rPr>
              <a:t>Feature Tracking</a:t>
            </a:r>
            <a:r>
              <a:rPr lang="en-US" smtClean="0"/>
              <a:t>: Algorithm</a:t>
            </a:r>
            <a:endParaRPr lang="en-US" dirty="0"/>
          </a:p>
        </p:txBody>
      </p:sp>
      <p:sp>
        <p:nvSpPr>
          <p:cNvPr id="3" name="Content Placeholder 2"/>
          <p:cNvSpPr>
            <a:spLocks noGrp="1"/>
          </p:cNvSpPr>
          <p:nvPr>
            <p:ph idx="1"/>
          </p:nvPr>
        </p:nvSpPr>
        <p:spPr/>
        <p:txBody>
          <a:bodyPr/>
          <a:lstStyle/>
          <a:p>
            <a:endParaRPr lang="en-US" smtClean="0"/>
          </a:p>
          <a:p>
            <a:endParaRPr lang="en-US" smtClean="0"/>
          </a:p>
          <a:p>
            <a:endParaRPr lang="en-US" smtClean="0"/>
          </a:p>
          <a:p>
            <a:endParaRPr lang="en-US" smtClean="0"/>
          </a:p>
          <a:p>
            <a:endParaRPr lang="en-US" dirty="0" smtClean="0"/>
          </a:p>
        </p:txBody>
      </p:sp>
      <p:graphicFrame>
        <p:nvGraphicFramePr>
          <p:cNvPr id="18" name="Diagram 17"/>
          <p:cNvGraphicFramePr/>
          <p:nvPr/>
        </p:nvGraphicFramePr>
        <p:xfrm>
          <a:off x="457199" y="1200778"/>
          <a:ext cx="3534409" cy="1980433"/>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12" name="Picture 11" descr="dX.bmp"/>
          <p:cNvPicPr>
            <a:picLocks noChangeAspect="1"/>
          </p:cNvPicPr>
          <p:nvPr/>
        </p:nvPicPr>
        <p:blipFill>
          <a:blip r:embed="rId8"/>
          <a:stretch>
            <a:fillRect/>
          </a:stretch>
        </p:blipFill>
        <p:spPr>
          <a:xfrm>
            <a:off x="3529770" y="4102889"/>
            <a:ext cx="2220949" cy="1776759"/>
          </a:xfrm>
          <a:prstGeom prst="rect">
            <a:avLst/>
          </a:prstGeom>
        </p:spPr>
      </p:pic>
      <p:pic>
        <p:nvPicPr>
          <p:cNvPr id="13" name="Picture 12" descr="dY.bmp"/>
          <p:cNvPicPr>
            <a:picLocks noChangeAspect="1"/>
          </p:cNvPicPr>
          <p:nvPr/>
        </p:nvPicPr>
        <p:blipFill>
          <a:blip r:embed="rId9"/>
          <a:stretch>
            <a:fillRect/>
          </a:stretch>
        </p:blipFill>
        <p:spPr>
          <a:xfrm>
            <a:off x="6152465" y="4112392"/>
            <a:ext cx="2220949" cy="1776759"/>
          </a:xfrm>
          <a:prstGeom prst="rect">
            <a:avLst/>
          </a:prstGeom>
        </p:spPr>
      </p:pic>
      <p:pic>
        <p:nvPicPr>
          <p:cNvPr id="15" name="Picture 14" descr="blurred.jpg"/>
          <p:cNvPicPr>
            <a:picLocks noChangeAspect="1"/>
          </p:cNvPicPr>
          <p:nvPr/>
        </p:nvPicPr>
        <p:blipFill>
          <a:blip r:embed="rId10"/>
          <a:stretch>
            <a:fillRect/>
          </a:stretch>
        </p:blipFill>
        <p:spPr>
          <a:xfrm>
            <a:off x="725743" y="4112392"/>
            <a:ext cx="2390400" cy="1767256"/>
          </a:xfrm>
          <a:prstGeom prst="rect">
            <a:avLst/>
          </a:prstGeom>
        </p:spPr>
      </p:pic>
      <p:sp>
        <p:nvSpPr>
          <p:cNvPr id="22" name="TextBox 21"/>
          <p:cNvSpPr txBox="1"/>
          <p:nvPr/>
        </p:nvSpPr>
        <p:spPr>
          <a:xfrm>
            <a:off x="934870" y="3743060"/>
            <a:ext cx="2065815" cy="369332"/>
          </a:xfrm>
          <a:prstGeom prst="rect">
            <a:avLst/>
          </a:prstGeom>
          <a:noFill/>
        </p:spPr>
        <p:txBody>
          <a:bodyPr wrap="none" rtlCol="0">
            <a:spAutoFit/>
          </a:bodyPr>
          <a:lstStyle/>
          <a:p>
            <a:r>
              <a:rPr lang="en-US" dirty="0" smtClean="0"/>
              <a:t>Noise filtered image</a:t>
            </a:r>
            <a:endParaRPr lang="en-US" dirty="0"/>
          </a:p>
        </p:txBody>
      </p:sp>
      <p:sp>
        <p:nvSpPr>
          <p:cNvPr id="23" name="TextBox 22"/>
          <p:cNvSpPr txBox="1"/>
          <p:nvPr/>
        </p:nvSpPr>
        <p:spPr>
          <a:xfrm>
            <a:off x="3506467" y="3743060"/>
            <a:ext cx="2280304" cy="369332"/>
          </a:xfrm>
          <a:prstGeom prst="rect">
            <a:avLst/>
          </a:prstGeom>
          <a:noFill/>
        </p:spPr>
        <p:txBody>
          <a:bodyPr wrap="none" rtlCol="0">
            <a:spAutoFit/>
          </a:bodyPr>
          <a:lstStyle/>
          <a:p>
            <a:r>
              <a:rPr lang="en-US" dirty="0" smtClean="0"/>
              <a:t>Horizontal edge image</a:t>
            </a:r>
            <a:endParaRPr lang="en-US" dirty="0"/>
          </a:p>
        </p:txBody>
      </p:sp>
      <p:sp>
        <p:nvSpPr>
          <p:cNvPr id="25" name="TextBox 24"/>
          <p:cNvSpPr txBox="1"/>
          <p:nvPr/>
        </p:nvSpPr>
        <p:spPr>
          <a:xfrm>
            <a:off x="6297711" y="3733557"/>
            <a:ext cx="2018927" cy="369332"/>
          </a:xfrm>
          <a:prstGeom prst="rect">
            <a:avLst/>
          </a:prstGeom>
          <a:noFill/>
        </p:spPr>
        <p:txBody>
          <a:bodyPr wrap="none" rtlCol="0">
            <a:spAutoFit/>
          </a:bodyPr>
          <a:lstStyle/>
          <a:p>
            <a:r>
              <a:rPr lang="en-US" dirty="0" smtClean="0"/>
              <a:t>Vertical edge image</a:t>
            </a:r>
            <a:endParaRPr lang="en-US" dirty="0"/>
          </a:p>
        </p:txBody>
      </p:sp>
      <p:cxnSp>
        <p:nvCxnSpPr>
          <p:cNvPr id="27" name="Straight Arrow Connector 26"/>
          <p:cNvCxnSpPr/>
          <p:nvPr/>
        </p:nvCxnSpPr>
        <p:spPr>
          <a:xfrm rot="5400000">
            <a:off x="1191815" y="3457384"/>
            <a:ext cx="55234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3529770" y="3182005"/>
            <a:ext cx="923678" cy="5515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3529770" y="3181211"/>
            <a:ext cx="3546263" cy="5523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26" name="Table 25"/>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tc>
                <a:tc>
                  <a:txBody>
                    <a:bodyPr/>
                    <a:lstStyle/>
                    <a:p>
                      <a:pPr algn="ctr"/>
                      <a:r>
                        <a:rPr lang="en-US" dirty="0" smtClean="0"/>
                        <a:t>Conclusion</a:t>
                      </a:r>
                      <a:endParaRPr lang="en-US" dirty="0"/>
                    </a:p>
                  </a:txBody>
                  <a:tcPr marL="0" marR="0" marT="9144" marB="9144"/>
                </a:tc>
              </a:tr>
            </a:tbl>
          </a:graphicData>
        </a:graphic>
      </p:graphicFrame>
      <p:sp>
        <p:nvSpPr>
          <p:cNvPr id="28" name="TextBox 27"/>
          <p:cNvSpPr txBox="1"/>
          <p:nvPr/>
        </p:nvSpPr>
        <p:spPr>
          <a:xfrm>
            <a:off x="934870" y="5994453"/>
            <a:ext cx="7959481" cy="400110"/>
          </a:xfrm>
          <a:prstGeom prst="rect">
            <a:avLst/>
          </a:prstGeom>
          <a:noFill/>
        </p:spPr>
        <p:txBody>
          <a:bodyPr wrap="none" rtlCol="0">
            <a:spAutoFit/>
          </a:bodyPr>
          <a:lstStyle/>
          <a:p>
            <a:r>
              <a:rPr lang="en-US" sz="2000" b="1" dirty="0" smtClean="0">
                <a:solidFill>
                  <a:srgbClr val="008000"/>
                </a:solidFill>
              </a:rPr>
              <a:t>Highly parallel: Each output pixel can be computed in parallel with others</a:t>
            </a:r>
            <a:endParaRPr lang="en-US" sz="2000" b="1" dirty="0">
              <a:solidFill>
                <a:srgbClr val="008000"/>
              </a:solidFill>
            </a:endParaRPr>
          </a:p>
        </p:txBody>
      </p:sp>
      <p:sp>
        <p:nvSpPr>
          <p:cNvPr id="29" name="Rounded Rectangle 28"/>
          <p:cNvSpPr/>
          <p:nvPr/>
        </p:nvSpPr>
        <p:spPr>
          <a:xfrm>
            <a:off x="457201" y="1326040"/>
            <a:ext cx="1654062" cy="1800738"/>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Image </a:t>
            </a:r>
          </a:p>
          <a:p>
            <a:pPr algn="ctr"/>
            <a:r>
              <a:rPr lang="en-US" dirty="0" smtClean="0"/>
              <a:t>Preprocessing</a:t>
            </a:r>
          </a:p>
        </p:txBody>
      </p:sp>
      <p:sp>
        <p:nvSpPr>
          <p:cNvPr id="30" name="Rounded Rectangle 29"/>
          <p:cNvSpPr/>
          <p:nvPr/>
        </p:nvSpPr>
        <p:spPr>
          <a:xfrm>
            <a:off x="2589595" y="1326040"/>
            <a:ext cx="1402013" cy="1800738"/>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Gradient</a:t>
            </a:r>
          </a:p>
          <a:p>
            <a:pPr algn="ctr"/>
            <a:r>
              <a:rPr lang="en-US" dirty="0" smtClean="0"/>
              <a:t>Edge Detection</a:t>
            </a:r>
          </a:p>
        </p:txBody>
      </p:sp>
      <p:sp>
        <p:nvSpPr>
          <p:cNvPr id="32" name="Right Arrow 31"/>
          <p:cNvSpPr/>
          <p:nvPr/>
        </p:nvSpPr>
        <p:spPr>
          <a:xfrm>
            <a:off x="2191415" y="2127439"/>
            <a:ext cx="365192" cy="346893"/>
          </a:xfrm>
          <a:prstGeom prs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 name="Picture 57" descr="dX.bmp"/>
          <p:cNvPicPr>
            <a:picLocks noChangeAspect="1"/>
          </p:cNvPicPr>
          <p:nvPr/>
        </p:nvPicPr>
        <p:blipFill>
          <a:blip r:embed="rId3"/>
          <a:stretch>
            <a:fillRect/>
          </a:stretch>
        </p:blipFill>
        <p:spPr>
          <a:xfrm>
            <a:off x="575459" y="3855864"/>
            <a:ext cx="2220949" cy="1776759"/>
          </a:xfrm>
          <a:prstGeom prst="rect">
            <a:avLst/>
          </a:prstGeom>
        </p:spPr>
      </p:pic>
      <p:sp>
        <p:nvSpPr>
          <p:cNvPr id="24" name="Title 23"/>
          <p:cNvSpPr>
            <a:spLocks noGrp="1"/>
          </p:cNvSpPr>
          <p:nvPr>
            <p:ph type="title"/>
          </p:nvPr>
        </p:nvSpPr>
        <p:spPr/>
        <p:txBody>
          <a:bodyPr/>
          <a:lstStyle/>
          <a:p>
            <a:r>
              <a:rPr lang="en-US" dirty="0" smtClean="0">
                <a:solidFill>
                  <a:srgbClr val="AE1F17"/>
                </a:solidFill>
              </a:rPr>
              <a:t>Feature Tracking</a:t>
            </a:r>
            <a:r>
              <a:rPr lang="en-US" dirty="0" smtClean="0"/>
              <a:t>: Algorithm</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p:txBody>
      </p:sp>
      <p:sp>
        <p:nvSpPr>
          <p:cNvPr id="22" name="Rounded Rectangle 21"/>
          <p:cNvSpPr/>
          <p:nvPr/>
        </p:nvSpPr>
        <p:spPr>
          <a:xfrm>
            <a:off x="2589595" y="1326040"/>
            <a:ext cx="1402013" cy="1800738"/>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Gradient</a:t>
            </a:r>
          </a:p>
          <a:p>
            <a:pPr algn="ctr"/>
            <a:r>
              <a:rPr lang="en-US" dirty="0" smtClean="0"/>
              <a:t>Edge</a:t>
            </a:r>
          </a:p>
          <a:p>
            <a:pPr algn="ctr"/>
            <a:r>
              <a:rPr lang="en-US" dirty="0" smtClean="0"/>
              <a:t>Detection</a:t>
            </a:r>
            <a:endParaRPr lang="en-US" dirty="0"/>
          </a:p>
        </p:txBody>
      </p:sp>
      <p:sp>
        <p:nvSpPr>
          <p:cNvPr id="23" name="Right Arrow 22"/>
          <p:cNvSpPr/>
          <p:nvPr/>
        </p:nvSpPr>
        <p:spPr>
          <a:xfrm>
            <a:off x="2191415" y="2127439"/>
            <a:ext cx="365192" cy="346893"/>
          </a:xfrm>
          <a:prstGeom prs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4542188" y="1326040"/>
            <a:ext cx="1402013" cy="1800738"/>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Feature Extraction</a:t>
            </a:r>
          </a:p>
        </p:txBody>
      </p:sp>
      <p:sp>
        <p:nvSpPr>
          <p:cNvPr id="27" name="Right Arrow 26"/>
          <p:cNvSpPr/>
          <p:nvPr/>
        </p:nvSpPr>
        <p:spPr>
          <a:xfrm>
            <a:off x="4144008" y="2127439"/>
            <a:ext cx="365192" cy="346893"/>
          </a:xfrm>
          <a:prstGeom prs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descr="img2-3.jpg"/>
          <p:cNvPicPr>
            <a:picLocks noChangeAspect="1"/>
          </p:cNvPicPr>
          <p:nvPr/>
        </p:nvPicPr>
        <p:blipFill>
          <a:blip r:embed="rId4"/>
          <a:srcRect l="13704" t="7975" r="10892" b="10127"/>
          <a:stretch>
            <a:fillRect/>
          </a:stretch>
        </p:blipFill>
        <p:spPr>
          <a:xfrm>
            <a:off x="5066546" y="4056562"/>
            <a:ext cx="2521066" cy="1887975"/>
          </a:xfrm>
          <a:prstGeom prst="rect">
            <a:avLst/>
          </a:prstGeom>
        </p:spPr>
      </p:pic>
      <p:graphicFrame>
        <p:nvGraphicFramePr>
          <p:cNvPr id="21" name="Table 20"/>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tc>
                <a:tc>
                  <a:txBody>
                    <a:bodyPr/>
                    <a:lstStyle/>
                    <a:p>
                      <a:pPr algn="ctr"/>
                      <a:r>
                        <a:rPr lang="en-US" dirty="0" smtClean="0"/>
                        <a:t>Conclusion</a:t>
                      </a:r>
                      <a:endParaRPr lang="en-US" dirty="0"/>
                    </a:p>
                  </a:txBody>
                  <a:tcPr marL="0" marR="0" marT="9144" marB="9144"/>
                </a:tc>
              </a:tr>
            </a:tbl>
          </a:graphicData>
        </a:graphic>
      </p:graphicFrame>
      <p:pic>
        <p:nvPicPr>
          <p:cNvPr id="26" name="Picture 25" descr="dY.bmp"/>
          <p:cNvPicPr>
            <a:picLocks noChangeAspect="1"/>
          </p:cNvPicPr>
          <p:nvPr/>
        </p:nvPicPr>
        <p:blipFill>
          <a:blip r:embed="rId5"/>
          <a:stretch>
            <a:fillRect/>
          </a:stretch>
        </p:blipFill>
        <p:spPr>
          <a:xfrm>
            <a:off x="739904" y="4106698"/>
            <a:ext cx="2359969" cy="1887975"/>
          </a:xfrm>
          <a:prstGeom prst="rect">
            <a:avLst/>
          </a:prstGeom>
        </p:spPr>
      </p:pic>
      <p:sp>
        <p:nvSpPr>
          <p:cNvPr id="32" name="TextBox 31"/>
          <p:cNvSpPr txBox="1"/>
          <p:nvPr/>
        </p:nvSpPr>
        <p:spPr>
          <a:xfrm>
            <a:off x="3376993" y="4559578"/>
            <a:ext cx="290502" cy="369332"/>
          </a:xfrm>
          <a:prstGeom prst="rect">
            <a:avLst/>
          </a:prstGeom>
          <a:noFill/>
          <a:ln>
            <a:solidFill>
              <a:schemeClr val="tx1"/>
            </a:solidFill>
          </a:ln>
        </p:spPr>
        <p:txBody>
          <a:bodyPr wrap="none" rtlCol="0">
            <a:spAutoFit/>
          </a:bodyPr>
          <a:lstStyle/>
          <a:p>
            <a:r>
              <a:rPr lang="en-US" dirty="0" err="1" smtClean="0"/>
              <a:t>Σ</a:t>
            </a:r>
            <a:endParaRPr lang="en-US" dirty="0"/>
          </a:p>
        </p:txBody>
      </p:sp>
      <p:sp>
        <p:nvSpPr>
          <p:cNvPr id="41" name="Rectangle 40"/>
          <p:cNvSpPr/>
          <p:nvPr/>
        </p:nvSpPr>
        <p:spPr>
          <a:xfrm>
            <a:off x="1939975" y="4374912"/>
            <a:ext cx="342573" cy="369332"/>
          </a:xfrm>
          <a:prstGeom prst="rect">
            <a:avLst/>
          </a:prstGeom>
          <a:noFill/>
          <a:ln w="317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2111262" y="5106508"/>
            <a:ext cx="342573" cy="369332"/>
          </a:xfrm>
          <a:prstGeom prst="rect">
            <a:avLst/>
          </a:prstGeom>
          <a:noFill/>
          <a:ln w="317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2453835" y="4527312"/>
            <a:ext cx="342573" cy="369332"/>
          </a:xfrm>
          <a:prstGeom prst="rect">
            <a:avLst/>
          </a:prstGeom>
          <a:noFill/>
          <a:ln w="317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Arrow Connector 46"/>
          <p:cNvCxnSpPr>
            <a:stCxn id="45" idx="3"/>
            <a:endCxn id="32" idx="1"/>
          </p:cNvCxnSpPr>
          <p:nvPr/>
        </p:nvCxnSpPr>
        <p:spPr>
          <a:xfrm>
            <a:off x="2796408" y="4711978"/>
            <a:ext cx="580585" cy="322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3389281" y="5219260"/>
            <a:ext cx="290502" cy="369332"/>
          </a:xfrm>
          <a:prstGeom prst="rect">
            <a:avLst/>
          </a:prstGeom>
          <a:noFill/>
          <a:ln>
            <a:solidFill>
              <a:schemeClr val="tx1"/>
            </a:solidFill>
          </a:ln>
        </p:spPr>
        <p:txBody>
          <a:bodyPr wrap="none" rtlCol="0">
            <a:spAutoFit/>
          </a:bodyPr>
          <a:lstStyle/>
          <a:p>
            <a:r>
              <a:rPr lang="en-US" dirty="0" err="1" smtClean="0"/>
              <a:t>Σ</a:t>
            </a:r>
            <a:endParaRPr lang="en-US" dirty="0"/>
          </a:p>
        </p:txBody>
      </p:sp>
      <p:cxnSp>
        <p:nvCxnSpPr>
          <p:cNvPr id="50" name="Straight Arrow Connector 49"/>
          <p:cNvCxnSpPr>
            <a:stCxn id="43" idx="3"/>
            <a:endCxn id="49" idx="1"/>
          </p:cNvCxnSpPr>
          <p:nvPr/>
        </p:nvCxnSpPr>
        <p:spPr>
          <a:xfrm>
            <a:off x="2453835" y="5291174"/>
            <a:ext cx="935446" cy="1127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3389281" y="4005580"/>
            <a:ext cx="290502" cy="369332"/>
          </a:xfrm>
          <a:prstGeom prst="rect">
            <a:avLst/>
          </a:prstGeom>
          <a:noFill/>
          <a:ln>
            <a:solidFill>
              <a:schemeClr val="tx1"/>
            </a:solidFill>
          </a:ln>
        </p:spPr>
        <p:txBody>
          <a:bodyPr wrap="none" rtlCol="0">
            <a:spAutoFit/>
          </a:bodyPr>
          <a:lstStyle/>
          <a:p>
            <a:r>
              <a:rPr lang="en-US" dirty="0" err="1" smtClean="0"/>
              <a:t>Σ</a:t>
            </a:r>
            <a:endParaRPr lang="en-US" dirty="0"/>
          </a:p>
        </p:txBody>
      </p:sp>
      <p:cxnSp>
        <p:nvCxnSpPr>
          <p:cNvPr id="54" name="Straight Arrow Connector 53"/>
          <p:cNvCxnSpPr>
            <a:stCxn id="41" idx="3"/>
            <a:endCxn id="53" idx="1"/>
          </p:cNvCxnSpPr>
          <p:nvPr/>
        </p:nvCxnSpPr>
        <p:spPr>
          <a:xfrm flipV="1">
            <a:off x="2282548" y="4190246"/>
            <a:ext cx="1106733" cy="3693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4173944" y="4678554"/>
            <a:ext cx="570251" cy="369332"/>
          </a:xfrm>
          <a:prstGeom prst="rect">
            <a:avLst/>
          </a:prstGeom>
          <a:noFill/>
          <a:ln>
            <a:solidFill>
              <a:schemeClr val="tx1"/>
            </a:solidFill>
          </a:ln>
        </p:spPr>
        <p:txBody>
          <a:bodyPr wrap="none" rtlCol="0">
            <a:spAutoFit/>
          </a:bodyPr>
          <a:lstStyle/>
          <a:p>
            <a:r>
              <a:rPr lang="en-US" dirty="0" smtClean="0"/>
              <a:t>Sort</a:t>
            </a:r>
            <a:endParaRPr lang="en-US" dirty="0"/>
          </a:p>
        </p:txBody>
      </p:sp>
      <p:cxnSp>
        <p:nvCxnSpPr>
          <p:cNvPr id="62" name="Straight Arrow Connector 61"/>
          <p:cNvCxnSpPr>
            <a:stCxn id="53" idx="3"/>
            <a:endCxn id="60" idx="1"/>
          </p:cNvCxnSpPr>
          <p:nvPr/>
        </p:nvCxnSpPr>
        <p:spPr>
          <a:xfrm>
            <a:off x="3679783" y="4190246"/>
            <a:ext cx="494161" cy="6729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49" idx="3"/>
            <a:endCxn id="60" idx="1"/>
          </p:cNvCxnSpPr>
          <p:nvPr/>
        </p:nvCxnSpPr>
        <p:spPr>
          <a:xfrm flipV="1">
            <a:off x="3679783" y="4863220"/>
            <a:ext cx="494161" cy="5407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32" idx="3"/>
            <a:endCxn id="60" idx="1"/>
          </p:cNvCxnSpPr>
          <p:nvPr/>
        </p:nvCxnSpPr>
        <p:spPr>
          <a:xfrm>
            <a:off x="3667495" y="4744244"/>
            <a:ext cx="506449" cy="1189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4744195" y="4869422"/>
            <a:ext cx="322351"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5776499" y="5994673"/>
            <a:ext cx="2390398" cy="369332"/>
          </a:xfrm>
          <a:prstGeom prst="rect">
            <a:avLst/>
          </a:prstGeom>
          <a:noFill/>
        </p:spPr>
        <p:txBody>
          <a:bodyPr vert="horz" wrap="none" rtlCol="0">
            <a:spAutoFit/>
          </a:bodyPr>
          <a:lstStyle/>
          <a:p>
            <a:r>
              <a:rPr lang="en-US" dirty="0" smtClean="0"/>
              <a:t>Features: {</a:t>
            </a:r>
            <a:r>
              <a:rPr lang="en-US" dirty="0" err="1" smtClean="0"/>
              <a:t>x,y</a:t>
            </a:r>
            <a:r>
              <a:rPr lang="en-US" dirty="0" smtClean="0"/>
              <a:t>, strength}</a:t>
            </a:r>
            <a:endParaRPr lang="en-US" dirty="0"/>
          </a:p>
        </p:txBody>
      </p:sp>
      <p:sp>
        <p:nvSpPr>
          <p:cNvPr id="73" name="TextBox 72"/>
          <p:cNvSpPr txBox="1"/>
          <p:nvPr/>
        </p:nvSpPr>
        <p:spPr>
          <a:xfrm>
            <a:off x="1099791" y="5994673"/>
            <a:ext cx="1354044" cy="369332"/>
          </a:xfrm>
          <a:prstGeom prst="rect">
            <a:avLst/>
          </a:prstGeom>
          <a:noFill/>
        </p:spPr>
        <p:txBody>
          <a:bodyPr vert="horz" wrap="none" rtlCol="0">
            <a:spAutoFit/>
          </a:bodyPr>
          <a:lstStyle/>
          <a:p>
            <a:r>
              <a:rPr lang="en-US" dirty="0" smtClean="0"/>
              <a:t>Edge Images</a:t>
            </a:r>
            <a:endParaRPr lang="en-US" dirty="0"/>
          </a:p>
        </p:txBody>
      </p:sp>
      <p:sp>
        <p:nvSpPr>
          <p:cNvPr id="74" name="TextBox 73"/>
          <p:cNvSpPr txBox="1"/>
          <p:nvPr/>
        </p:nvSpPr>
        <p:spPr>
          <a:xfrm>
            <a:off x="2990473" y="5994673"/>
            <a:ext cx="1085003" cy="369332"/>
          </a:xfrm>
          <a:prstGeom prst="rect">
            <a:avLst/>
          </a:prstGeom>
          <a:noFill/>
        </p:spPr>
        <p:txBody>
          <a:bodyPr vert="horz" wrap="none" rtlCol="0">
            <a:spAutoFit/>
          </a:bodyPr>
          <a:lstStyle/>
          <a:p>
            <a:r>
              <a:rPr lang="en-US" dirty="0" smtClean="0"/>
              <a:t>Area Sum</a:t>
            </a:r>
            <a:endParaRPr lang="en-US" dirty="0"/>
          </a:p>
        </p:txBody>
      </p:sp>
      <p:cxnSp>
        <p:nvCxnSpPr>
          <p:cNvPr id="75" name="Straight Arrow Connector 74"/>
          <p:cNvCxnSpPr>
            <a:stCxn id="25" idx="2"/>
            <a:endCxn id="36" idx="0"/>
          </p:cNvCxnSpPr>
          <p:nvPr/>
        </p:nvCxnSpPr>
        <p:spPr>
          <a:xfrm rot="16200000" flipH="1">
            <a:off x="5320245" y="3049728"/>
            <a:ext cx="929784" cy="10838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22" idx="2"/>
          </p:cNvCxnSpPr>
          <p:nvPr/>
        </p:nvCxnSpPr>
        <p:spPr>
          <a:xfrm rot="5400000">
            <a:off x="2120480" y="2685744"/>
            <a:ext cx="729088" cy="16111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457201" y="1326040"/>
            <a:ext cx="1654062" cy="1800738"/>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Image </a:t>
            </a:r>
          </a:p>
          <a:p>
            <a:pPr algn="ctr"/>
            <a:r>
              <a:rPr lang="en-US" dirty="0" smtClean="0"/>
              <a:t>Preprocessing</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smtClean="0">
                <a:solidFill>
                  <a:srgbClr val="AE1F17"/>
                </a:solidFill>
              </a:rPr>
              <a:t>Feature Tracking</a:t>
            </a:r>
            <a:r>
              <a:rPr lang="en-US" dirty="0" smtClean="0"/>
              <a:t>: Algorithm</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p:txBody>
      </p:sp>
      <p:sp>
        <p:nvSpPr>
          <p:cNvPr id="22" name="Rounded Rectangle 21"/>
          <p:cNvSpPr/>
          <p:nvPr/>
        </p:nvSpPr>
        <p:spPr>
          <a:xfrm>
            <a:off x="2589595" y="1326040"/>
            <a:ext cx="1402013" cy="1800738"/>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Gradient</a:t>
            </a:r>
          </a:p>
          <a:p>
            <a:pPr algn="ctr"/>
            <a:r>
              <a:rPr lang="en-US" dirty="0" smtClean="0"/>
              <a:t>Edge</a:t>
            </a:r>
          </a:p>
          <a:p>
            <a:pPr algn="ctr"/>
            <a:r>
              <a:rPr lang="en-US" dirty="0" smtClean="0"/>
              <a:t>Detection</a:t>
            </a:r>
            <a:endParaRPr lang="en-US" dirty="0"/>
          </a:p>
        </p:txBody>
      </p:sp>
      <p:sp>
        <p:nvSpPr>
          <p:cNvPr id="23" name="Right Arrow 22"/>
          <p:cNvSpPr/>
          <p:nvPr/>
        </p:nvSpPr>
        <p:spPr>
          <a:xfrm>
            <a:off x="2191415" y="2127439"/>
            <a:ext cx="365192" cy="346893"/>
          </a:xfrm>
          <a:prstGeom prs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4542188" y="1326040"/>
            <a:ext cx="1402013" cy="1800738"/>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Feature Extraction</a:t>
            </a:r>
          </a:p>
        </p:txBody>
      </p:sp>
      <p:sp>
        <p:nvSpPr>
          <p:cNvPr id="27" name="Right Arrow 26"/>
          <p:cNvSpPr/>
          <p:nvPr/>
        </p:nvSpPr>
        <p:spPr>
          <a:xfrm>
            <a:off x="4144008" y="2127439"/>
            <a:ext cx="365192" cy="346893"/>
          </a:xfrm>
          <a:prstGeom prs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36"/>
          <p:cNvSpPr/>
          <p:nvPr/>
        </p:nvSpPr>
        <p:spPr>
          <a:xfrm>
            <a:off x="6494781" y="1326040"/>
            <a:ext cx="1402013" cy="1800738"/>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Feature Matching</a:t>
            </a:r>
          </a:p>
        </p:txBody>
      </p:sp>
      <p:sp>
        <p:nvSpPr>
          <p:cNvPr id="39" name="Right Arrow 38"/>
          <p:cNvSpPr/>
          <p:nvPr/>
        </p:nvSpPr>
        <p:spPr>
          <a:xfrm>
            <a:off x="6096601" y="2127439"/>
            <a:ext cx="365192" cy="346893"/>
          </a:xfrm>
          <a:prstGeom prs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1" name="Table 20"/>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tc>
                <a:tc>
                  <a:txBody>
                    <a:bodyPr/>
                    <a:lstStyle/>
                    <a:p>
                      <a:pPr algn="ctr"/>
                      <a:r>
                        <a:rPr lang="en-US" dirty="0" smtClean="0"/>
                        <a:t>Conclusion</a:t>
                      </a:r>
                      <a:endParaRPr lang="en-US" dirty="0"/>
                    </a:p>
                  </a:txBody>
                  <a:tcPr marL="0" marR="0" marT="9144" marB="9144"/>
                </a:tc>
              </a:tr>
            </a:tbl>
          </a:graphicData>
        </a:graphic>
      </p:graphicFrame>
      <p:cxnSp>
        <p:nvCxnSpPr>
          <p:cNvPr id="75" name="Straight Arrow Connector 74"/>
          <p:cNvCxnSpPr>
            <a:stCxn id="25" idx="2"/>
          </p:cNvCxnSpPr>
          <p:nvPr/>
        </p:nvCxnSpPr>
        <p:spPr>
          <a:xfrm rot="5400000">
            <a:off x="3405805" y="2064750"/>
            <a:ext cx="775363" cy="28994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25" idx="2"/>
            <a:endCxn id="92" idx="0"/>
          </p:cNvCxnSpPr>
          <p:nvPr/>
        </p:nvCxnSpPr>
        <p:spPr>
          <a:xfrm rot="5400000">
            <a:off x="2584096" y="1243039"/>
            <a:ext cx="775361" cy="45428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37" idx="2"/>
          </p:cNvCxnSpPr>
          <p:nvPr/>
        </p:nvCxnSpPr>
        <p:spPr>
          <a:xfrm rot="16200000" flipH="1">
            <a:off x="6771191" y="3551375"/>
            <a:ext cx="977120" cy="1279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78" name="Picture 77" descr="img2-3.jpg"/>
          <p:cNvPicPr>
            <a:picLocks noChangeAspect="1"/>
          </p:cNvPicPr>
          <p:nvPr/>
        </p:nvPicPr>
        <p:blipFill>
          <a:blip r:embed="rId3"/>
          <a:srcRect l="13704" t="7975" r="48658" b="57695"/>
          <a:stretch>
            <a:fillRect/>
          </a:stretch>
        </p:blipFill>
        <p:spPr>
          <a:xfrm>
            <a:off x="6165734" y="4106698"/>
            <a:ext cx="2542914" cy="1599157"/>
          </a:xfrm>
          <a:prstGeom prst="rect">
            <a:avLst/>
          </a:prstGeom>
        </p:spPr>
      </p:pic>
      <p:cxnSp>
        <p:nvCxnSpPr>
          <p:cNvPr id="89" name="Straight Arrow Connector 88"/>
          <p:cNvCxnSpPr/>
          <p:nvPr/>
        </p:nvCxnSpPr>
        <p:spPr>
          <a:xfrm rot="5400000">
            <a:off x="7452356" y="5340319"/>
            <a:ext cx="506936"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196910" y="3902139"/>
            <a:ext cx="1006894" cy="646331"/>
          </a:xfrm>
          <a:prstGeom prst="rect">
            <a:avLst/>
          </a:prstGeom>
          <a:noFill/>
        </p:spPr>
        <p:txBody>
          <a:bodyPr wrap="none" rtlCol="0">
            <a:spAutoFit/>
          </a:bodyPr>
          <a:lstStyle/>
          <a:p>
            <a:r>
              <a:rPr lang="en-US" b="1" dirty="0" smtClean="0"/>
              <a:t>Frame 1</a:t>
            </a:r>
          </a:p>
          <a:p>
            <a:r>
              <a:rPr lang="en-US" b="1" dirty="0" smtClean="0"/>
              <a:t>Features</a:t>
            </a:r>
            <a:endParaRPr lang="en-US" b="1" dirty="0"/>
          </a:p>
        </p:txBody>
      </p:sp>
      <p:sp>
        <p:nvSpPr>
          <p:cNvPr id="94" name="TextBox 93"/>
          <p:cNvSpPr txBox="1"/>
          <p:nvPr/>
        </p:nvSpPr>
        <p:spPr>
          <a:xfrm>
            <a:off x="6349681" y="5994674"/>
            <a:ext cx="2364750" cy="369332"/>
          </a:xfrm>
          <a:prstGeom prst="rect">
            <a:avLst/>
          </a:prstGeom>
          <a:noFill/>
        </p:spPr>
        <p:txBody>
          <a:bodyPr wrap="none" rtlCol="0">
            <a:spAutoFit/>
          </a:bodyPr>
          <a:lstStyle/>
          <a:p>
            <a:r>
              <a:rPr lang="en-US" dirty="0" smtClean="0"/>
              <a:t>Correlated, with Vector</a:t>
            </a:r>
            <a:endParaRPr lang="en-US" dirty="0"/>
          </a:p>
        </p:txBody>
      </p:sp>
      <p:sp>
        <p:nvSpPr>
          <p:cNvPr id="28" name="Rounded Rectangle 27"/>
          <p:cNvSpPr/>
          <p:nvPr/>
        </p:nvSpPr>
        <p:spPr>
          <a:xfrm>
            <a:off x="457201" y="1326040"/>
            <a:ext cx="1654062" cy="1800738"/>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Image </a:t>
            </a:r>
          </a:p>
          <a:p>
            <a:pPr algn="ctr"/>
            <a:r>
              <a:rPr lang="en-US" dirty="0" smtClean="0"/>
              <a:t>Preprocessing</a:t>
            </a:r>
          </a:p>
        </p:txBody>
      </p:sp>
      <p:sp>
        <p:nvSpPr>
          <p:cNvPr id="31" name="TextBox 30"/>
          <p:cNvSpPr txBox="1"/>
          <p:nvPr/>
        </p:nvSpPr>
        <p:spPr>
          <a:xfrm>
            <a:off x="112868" y="4691096"/>
            <a:ext cx="1452103" cy="1200329"/>
          </a:xfrm>
          <a:prstGeom prst="rect">
            <a:avLst/>
          </a:prstGeom>
          <a:noFill/>
        </p:spPr>
        <p:txBody>
          <a:bodyPr wrap="none" rtlCol="0">
            <a:spAutoFit/>
          </a:bodyPr>
          <a:lstStyle/>
          <a:p>
            <a:r>
              <a:rPr lang="en-US" b="1" dirty="0" smtClean="0"/>
              <a:t>&lt; </a:t>
            </a:r>
            <a:r>
              <a:rPr lang="en-US" b="1" dirty="0" err="1" smtClean="0"/>
              <a:t>x</a:t>
            </a:r>
            <a:r>
              <a:rPr lang="en-US" b="1" dirty="0" smtClean="0"/>
              <a:t>, </a:t>
            </a:r>
            <a:r>
              <a:rPr lang="en-US" b="1" dirty="0" err="1" smtClean="0"/>
              <a:t>y</a:t>
            </a:r>
            <a:r>
              <a:rPr lang="en-US" b="1" dirty="0" smtClean="0"/>
              <a:t>, </a:t>
            </a:r>
            <a:r>
              <a:rPr lang="en-US" b="1" dirty="0" err="1" smtClean="0"/>
              <a:t>strgth</a:t>
            </a:r>
            <a:r>
              <a:rPr lang="en-US" b="1" dirty="0" smtClean="0"/>
              <a:t>&gt;</a:t>
            </a:r>
          </a:p>
          <a:p>
            <a:endParaRPr lang="en-US" dirty="0" smtClean="0"/>
          </a:p>
          <a:p>
            <a:r>
              <a:rPr lang="en-US" dirty="0" smtClean="0"/>
              <a:t>&lt; 0,0, 25&gt;</a:t>
            </a:r>
          </a:p>
          <a:p>
            <a:r>
              <a:rPr lang="en-US" dirty="0" smtClean="0"/>
              <a:t>&lt; … &gt;</a:t>
            </a:r>
          </a:p>
        </p:txBody>
      </p:sp>
      <p:sp>
        <p:nvSpPr>
          <p:cNvPr id="32" name="TextBox 31"/>
          <p:cNvSpPr txBox="1"/>
          <p:nvPr/>
        </p:nvSpPr>
        <p:spPr>
          <a:xfrm>
            <a:off x="1622889" y="4700435"/>
            <a:ext cx="1452103" cy="1477328"/>
          </a:xfrm>
          <a:prstGeom prst="rect">
            <a:avLst/>
          </a:prstGeom>
          <a:noFill/>
        </p:spPr>
        <p:txBody>
          <a:bodyPr wrap="none" rtlCol="0">
            <a:spAutoFit/>
          </a:bodyPr>
          <a:lstStyle/>
          <a:p>
            <a:r>
              <a:rPr lang="en-US" b="1" dirty="0" smtClean="0"/>
              <a:t>&lt; </a:t>
            </a:r>
            <a:r>
              <a:rPr lang="en-US" b="1" dirty="0" err="1" smtClean="0"/>
              <a:t>x</a:t>
            </a:r>
            <a:r>
              <a:rPr lang="en-US" b="1" dirty="0" smtClean="0"/>
              <a:t>, </a:t>
            </a:r>
            <a:r>
              <a:rPr lang="en-US" b="1" dirty="0" err="1" smtClean="0"/>
              <a:t>y</a:t>
            </a:r>
            <a:r>
              <a:rPr lang="en-US" b="1" dirty="0" smtClean="0"/>
              <a:t>, </a:t>
            </a:r>
            <a:r>
              <a:rPr lang="en-US" b="1" dirty="0" err="1" smtClean="0"/>
              <a:t>strgth</a:t>
            </a:r>
            <a:r>
              <a:rPr lang="en-US" b="1" dirty="0" smtClean="0"/>
              <a:t>&gt;</a:t>
            </a:r>
          </a:p>
          <a:p>
            <a:endParaRPr lang="en-US" dirty="0" smtClean="0"/>
          </a:p>
          <a:p>
            <a:r>
              <a:rPr lang="en-US" dirty="0" smtClean="0"/>
              <a:t>&lt; 6,6, 21&gt;</a:t>
            </a:r>
          </a:p>
          <a:p>
            <a:r>
              <a:rPr lang="en-US" dirty="0" smtClean="0"/>
              <a:t>&lt; 1,1, 12&gt;</a:t>
            </a:r>
          </a:p>
          <a:p>
            <a:r>
              <a:rPr lang="en-US" dirty="0" smtClean="0"/>
              <a:t>&lt;0,2,22&gt;</a:t>
            </a:r>
          </a:p>
        </p:txBody>
      </p:sp>
      <p:sp>
        <p:nvSpPr>
          <p:cNvPr id="40" name="TextBox 39"/>
          <p:cNvSpPr txBox="1"/>
          <p:nvPr/>
        </p:nvSpPr>
        <p:spPr>
          <a:xfrm>
            <a:off x="3154770" y="3887316"/>
            <a:ext cx="2941831" cy="1200329"/>
          </a:xfrm>
          <a:prstGeom prst="rect">
            <a:avLst/>
          </a:prstGeom>
          <a:noFill/>
        </p:spPr>
        <p:txBody>
          <a:bodyPr wrap="none" rtlCol="0">
            <a:spAutoFit/>
          </a:bodyPr>
          <a:lstStyle/>
          <a:p>
            <a:r>
              <a:rPr lang="en-US" dirty="0" smtClean="0">
                <a:solidFill>
                  <a:srgbClr val="0000FF"/>
                </a:solidFill>
              </a:rPr>
              <a:t>Select Nearby Features</a:t>
            </a:r>
          </a:p>
          <a:p>
            <a:r>
              <a:rPr lang="en-US" dirty="0" smtClean="0">
                <a:solidFill>
                  <a:srgbClr val="0000FF"/>
                </a:solidFill>
              </a:rPr>
              <a:t>  (e.g., within a range of 5x5)</a:t>
            </a:r>
          </a:p>
          <a:p>
            <a:r>
              <a:rPr lang="en-US" dirty="0" smtClean="0">
                <a:solidFill>
                  <a:srgbClr val="0000FF"/>
                </a:solidFill>
              </a:rPr>
              <a:t>    </a:t>
            </a:r>
            <a:r>
              <a:rPr lang="en-US" dirty="0" smtClean="0">
                <a:solidFill>
                  <a:srgbClr val="FF0000"/>
                </a:solidFill>
              </a:rPr>
              <a:t>then pick one with closest</a:t>
            </a:r>
          </a:p>
          <a:p>
            <a:r>
              <a:rPr lang="en-US" dirty="0" smtClean="0">
                <a:solidFill>
                  <a:srgbClr val="FF0000"/>
                </a:solidFill>
              </a:rPr>
              <a:t>    strength.</a:t>
            </a:r>
            <a:endParaRPr lang="en-US" dirty="0">
              <a:solidFill>
                <a:srgbClr val="FF0000"/>
              </a:solidFill>
            </a:endParaRPr>
          </a:p>
        </p:txBody>
      </p:sp>
      <p:sp>
        <p:nvSpPr>
          <p:cNvPr id="42" name="TextBox 41"/>
          <p:cNvSpPr txBox="1"/>
          <p:nvPr/>
        </p:nvSpPr>
        <p:spPr>
          <a:xfrm>
            <a:off x="1721956" y="3914454"/>
            <a:ext cx="1006894" cy="646331"/>
          </a:xfrm>
          <a:prstGeom prst="rect">
            <a:avLst/>
          </a:prstGeom>
          <a:noFill/>
        </p:spPr>
        <p:txBody>
          <a:bodyPr wrap="none" rtlCol="0">
            <a:spAutoFit/>
          </a:bodyPr>
          <a:lstStyle/>
          <a:p>
            <a:r>
              <a:rPr lang="en-US" b="1" dirty="0" smtClean="0"/>
              <a:t>Frame 2</a:t>
            </a:r>
          </a:p>
          <a:p>
            <a:r>
              <a:rPr lang="en-US" b="1" dirty="0" smtClean="0"/>
              <a:t>Features</a:t>
            </a:r>
            <a:endParaRPr lang="en-US" b="1" dirty="0"/>
          </a:p>
        </p:txBody>
      </p:sp>
      <p:sp>
        <p:nvSpPr>
          <p:cNvPr id="43" name="Right Brace 42"/>
          <p:cNvSpPr/>
          <p:nvPr/>
        </p:nvSpPr>
        <p:spPr>
          <a:xfrm>
            <a:off x="2719512" y="5572479"/>
            <a:ext cx="214774" cy="58977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Right Brace 43"/>
          <p:cNvSpPr/>
          <p:nvPr/>
        </p:nvSpPr>
        <p:spPr>
          <a:xfrm>
            <a:off x="2946616" y="5902320"/>
            <a:ext cx="193742" cy="270485"/>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6" name="Straight Connector 45"/>
          <p:cNvCxnSpPr/>
          <p:nvPr/>
        </p:nvCxnSpPr>
        <p:spPr>
          <a:xfrm rot="5400000">
            <a:off x="425579" y="5159240"/>
            <a:ext cx="226010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44" idx="1"/>
          </p:cNvCxnSpPr>
          <p:nvPr/>
        </p:nvCxnSpPr>
        <p:spPr>
          <a:xfrm rot="10800000" flipH="1">
            <a:off x="3140358" y="5594583"/>
            <a:ext cx="4441902" cy="442981"/>
          </a:xfrm>
          <a:prstGeom prst="straightConnector1">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1071806" y="5087645"/>
            <a:ext cx="6510454" cy="221491"/>
          </a:xfrm>
          <a:prstGeom prst="straightConnector1">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smtClean="0">
                <a:solidFill>
                  <a:srgbClr val="AE1F17"/>
                </a:solidFill>
              </a:rPr>
              <a:t>Feature Tracking</a:t>
            </a:r>
            <a:r>
              <a:rPr lang="en-US" dirty="0" smtClean="0"/>
              <a:t>: Algorithm</a:t>
            </a:r>
            <a:endParaRPr lang="en-US" dirty="0"/>
          </a:p>
        </p:txBody>
      </p:sp>
      <p:pic>
        <p:nvPicPr>
          <p:cNvPr id="7" name="Picture 6" descr="trackingHotSpot.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563559" y="3361542"/>
            <a:ext cx="5867400" cy="2819400"/>
          </a:xfrm>
          <a:prstGeom prst="rect">
            <a:avLst/>
          </a:prstGeom>
        </p:spPr>
      </p:pic>
      <p:sp>
        <p:nvSpPr>
          <p:cNvPr id="8" name="TextBox 7"/>
          <p:cNvSpPr txBox="1"/>
          <p:nvPr/>
        </p:nvSpPr>
        <p:spPr>
          <a:xfrm>
            <a:off x="2786463" y="6035056"/>
            <a:ext cx="5385505" cy="369332"/>
          </a:xfrm>
          <a:prstGeom prst="rect">
            <a:avLst/>
          </a:prstGeom>
          <a:noFill/>
        </p:spPr>
        <p:txBody>
          <a:bodyPr wrap="square" rtlCol="0">
            <a:spAutoFit/>
          </a:bodyPr>
          <a:lstStyle/>
          <a:p>
            <a:r>
              <a:rPr lang="en-US" dirty="0" smtClean="0">
                <a:solidFill>
                  <a:srgbClr val="000000"/>
                </a:solidFill>
              </a:rPr>
              <a:t>Relative input size 1X, 2X, 4X  -  (12k, 25k, 100k pixels)</a:t>
            </a:r>
            <a:endParaRPr lang="en-US" dirty="0">
              <a:solidFill>
                <a:srgbClr val="000000"/>
              </a:solidFill>
            </a:endParaRPr>
          </a:p>
        </p:txBody>
      </p:sp>
      <p:graphicFrame>
        <p:nvGraphicFramePr>
          <p:cNvPr id="16" name="Table 15"/>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tc>
                <a:tc>
                  <a:txBody>
                    <a:bodyPr/>
                    <a:lstStyle/>
                    <a:p>
                      <a:pPr algn="ctr"/>
                      <a:r>
                        <a:rPr lang="en-US" dirty="0" smtClean="0"/>
                        <a:t>Conclusion</a:t>
                      </a:r>
                      <a:endParaRPr lang="en-US" dirty="0"/>
                    </a:p>
                  </a:txBody>
                  <a:tcPr marL="0" marR="0" marT="9144" marB="9144"/>
                </a:tc>
              </a:tr>
            </a:tbl>
          </a:graphicData>
        </a:graphic>
      </p:graphicFrame>
      <p:sp>
        <p:nvSpPr>
          <p:cNvPr id="18" name="Rounded Rectangle 17"/>
          <p:cNvSpPr/>
          <p:nvPr/>
        </p:nvSpPr>
        <p:spPr>
          <a:xfrm>
            <a:off x="2589595" y="1326040"/>
            <a:ext cx="1402013" cy="1800738"/>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Gradient</a:t>
            </a:r>
          </a:p>
          <a:p>
            <a:pPr algn="ctr"/>
            <a:r>
              <a:rPr lang="en-US" dirty="0" smtClean="0"/>
              <a:t>Edge</a:t>
            </a:r>
          </a:p>
          <a:p>
            <a:pPr algn="ctr"/>
            <a:r>
              <a:rPr lang="en-US" dirty="0" smtClean="0"/>
              <a:t>Detection</a:t>
            </a:r>
            <a:endParaRPr lang="en-US" dirty="0"/>
          </a:p>
        </p:txBody>
      </p:sp>
      <p:sp>
        <p:nvSpPr>
          <p:cNvPr id="19" name="Right Arrow 18"/>
          <p:cNvSpPr/>
          <p:nvPr/>
        </p:nvSpPr>
        <p:spPr>
          <a:xfrm>
            <a:off x="2191415" y="2127439"/>
            <a:ext cx="365192" cy="346893"/>
          </a:xfrm>
          <a:prstGeom prs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4542188" y="1326040"/>
            <a:ext cx="1402013" cy="1800738"/>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Feature Extraction</a:t>
            </a:r>
          </a:p>
        </p:txBody>
      </p:sp>
      <p:sp>
        <p:nvSpPr>
          <p:cNvPr id="21" name="Right Arrow 20"/>
          <p:cNvSpPr/>
          <p:nvPr/>
        </p:nvSpPr>
        <p:spPr>
          <a:xfrm>
            <a:off x="4144008" y="2127439"/>
            <a:ext cx="365192" cy="346893"/>
          </a:xfrm>
          <a:prstGeom prs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6494781" y="1326040"/>
            <a:ext cx="1402013" cy="1800738"/>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Feature Matching</a:t>
            </a:r>
          </a:p>
        </p:txBody>
      </p:sp>
      <p:sp>
        <p:nvSpPr>
          <p:cNvPr id="23" name="Right Arrow 22"/>
          <p:cNvSpPr/>
          <p:nvPr/>
        </p:nvSpPr>
        <p:spPr>
          <a:xfrm>
            <a:off x="6096601" y="2127439"/>
            <a:ext cx="365192" cy="346893"/>
          </a:xfrm>
          <a:prstGeom prs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457201" y="1326040"/>
            <a:ext cx="1654062" cy="1800738"/>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Image </a:t>
            </a:r>
          </a:p>
          <a:p>
            <a:pPr algn="ctr"/>
            <a:r>
              <a:rPr lang="en-US" dirty="0" smtClean="0"/>
              <a:t>Preprocessing</a:t>
            </a:r>
          </a:p>
        </p:txBody>
      </p:sp>
      <p:sp>
        <p:nvSpPr>
          <p:cNvPr id="26" name="TextBox 25"/>
          <p:cNvSpPr txBox="1"/>
          <p:nvPr/>
        </p:nvSpPr>
        <p:spPr>
          <a:xfrm>
            <a:off x="3409261" y="4610343"/>
            <a:ext cx="1797863" cy="307777"/>
          </a:xfrm>
          <a:prstGeom prst="rect">
            <a:avLst/>
          </a:prstGeom>
          <a:noFill/>
        </p:spPr>
        <p:txBody>
          <a:bodyPr wrap="none" rtlCol="0">
            <a:spAutoFit/>
          </a:bodyPr>
          <a:lstStyle/>
          <a:p>
            <a:r>
              <a:rPr lang="en-US" sz="1400" dirty="0" smtClean="0"/>
              <a:t>(Image Preprocessing)</a:t>
            </a:r>
            <a:endParaRPr lang="en-US" sz="1400" dirty="0"/>
          </a:p>
        </p:txBody>
      </p:sp>
      <p:sp>
        <p:nvSpPr>
          <p:cNvPr id="27" name="TextBox 26"/>
          <p:cNvSpPr txBox="1"/>
          <p:nvPr/>
        </p:nvSpPr>
        <p:spPr>
          <a:xfrm>
            <a:off x="5324392" y="5125671"/>
            <a:ext cx="1137401" cy="523220"/>
          </a:xfrm>
          <a:prstGeom prst="rect">
            <a:avLst/>
          </a:prstGeom>
          <a:noFill/>
        </p:spPr>
        <p:txBody>
          <a:bodyPr wrap="none" rtlCol="0">
            <a:spAutoFit/>
          </a:bodyPr>
          <a:lstStyle/>
          <a:p>
            <a:r>
              <a:rPr lang="en-US" sz="1400" dirty="0" smtClean="0"/>
              <a:t>(Feature</a:t>
            </a:r>
          </a:p>
          <a:p>
            <a:r>
              <a:rPr lang="en-US" sz="1400" dirty="0" smtClean="0"/>
              <a:t>   Extraction)</a:t>
            </a:r>
            <a:endParaRPr lang="en-US" sz="1400" dirty="0"/>
          </a:p>
        </p:txBody>
      </p:sp>
      <p:sp>
        <p:nvSpPr>
          <p:cNvPr id="28" name="TextBox 27"/>
          <p:cNvSpPr txBox="1"/>
          <p:nvPr/>
        </p:nvSpPr>
        <p:spPr>
          <a:xfrm>
            <a:off x="2746858" y="3995571"/>
            <a:ext cx="1397150" cy="307777"/>
          </a:xfrm>
          <a:prstGeom prst="rect">
            <a:avLst/>
          </a:prstGeom>
          <a:noFill/>
        </p:spPr>
        <p:txBody>
          <a:bodyPr wrap="none" rtlCol="0">
            <a:spAutoFit/>
          </a:bodyPr>
          <a:lstStyle/>
          <a:p>
            <a:r>
              <a:rPr lang="en-US" sz="1400" dirty="0" smtClean="0"/>
              <a:t>(Edge Detection)</a:t>
            </a:r>
            <a:endParaRPr lang="en-US"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E1F17"/>
                </a:solidFill>
              </a:rPr>
              <a:t>Disparity Map</a:t>
            </a:r>
            <a:r>
              <a:rPr lang="en-US" dirty="0" smtClean="0"/>
              <a:t>: Overview</a:t>
            </a:r>
            <a:endParaRPr lang="en-US" dirty="0"/>
          </a:p>
        </p:txBody>
      </p:sp>
      <p:sp>
        <p:nvSpPr>
          <p:cNvPr id="3" name="Content Placeholder 2"/>
          <p:cNvSpPr>
            <a:spLocks noGrp="1"/>
          </p:cNvSpPr>
          <p:nvPr>
            <p:ph idx="1"/>
          </p:nvPr>
        </p:nvSpPr>
        <p:spPr>
          <a:xfrm>
            <a:off x="457200" y="1161143"/>
            <a:ext cx="7889619" cy="1065881"/>
          </a:xfrm>
        </p:spPr>
        <p:txBody>
          <a:bodyPr>
            <a:normAutofit/>
          </a:bodyPr>
          <a:lstStyle/>
          <a:p>
            <a:r>
              <a:rPr lang="en-US" dirty="0" smtClean="0"/>
              <a:t>Computes relative positions of objects in a scene captured by stereo cameras – depth</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pic>
        <p:nvPicPr>
          <p:cNvPr id="4" name="Picture 3"/>
          <p:cNvPicPr>
            <a:picLocks noChangeAspect="1"/>
          </p:cNvPicPr>
          <p:nvPr/>
        </p:nvPicPr>
        <p:blipFill>
          <a:blip r:embed="rId3"/>
          <a:stretch>
            <a:fillRect/>
          </a:stretch>
        </p:blipFill>
        <p:spPr>
          <a:xfrm>
            <a:off x="457200" y="2227024"/>
            <a:ext cx="3909060" cy="1946335"/>
          </a:xfrm>
          <a:prstGeom prst="rect">
            <a:avLst/>
          </a:prstGeom>
        </p:spPr>
      </p:pic>
      <p:pic>
        <p:nvPicPr>
          <p:cNvPr id="5" name="Picture 4"/>
          <p:cNvPicPr>
            <a:picLocks noChangeAspect="1"/>
          </p:cNvPicPr>
          <p:nvPr/>
        </p:nvPicPr>
        <p:blipFill>
          <a:blip r:embed="rId4"/>
          <a:stretch>
            <a:fillRect/>
          </a:stretch>
        </p:blipFill>
        <p:spPr>
          <a:xfrm>
            <a:off x="4892040" y="2227024"/>
            <a:ext cx="3794760" cy="1962830"/>
          </a:xfrm>
          <a:prstGeom prst="rect">
            <a:avLst/>
          </a:prstGeom>
        </p:spPr>
      </p:pic>
      <p:pic>
        <p:nvPicPr>
          <p:cNvPr id="6" name="Picture 5"/>
          <p:cNvPicPr>
            <a:picLocks noChangeAspect="1"/>
          </p:cNvPicPr>
          <p:nvPr/>
        </p:nvPicPr>
        <p:blipFill>
          <a:blip r:embed="rId5"/>
          <a:stretch>
            <a:fillRect/>
          </a:stretch>
        </p:blipFill>
        <p:spPr>
          <a:xfrm>
            <a:off x="2458099" y="4374776"/>
            <a:ext cx="4389120" cy="2054517"/>
          </a:xfrm>
          <a:prstGeom prst="rect">
            <a:avLst/>
          </a:prstGeom>
        </p:spPr>
      </p:pic>
      <p:graphicFrame>
        <p:nvGraphicFramePr>
          <p:cNvPr id="7" name="Table 6"/>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tc>
                <a:tc>
                  <a:txBody>
                    <a:bodyPr/>
                    <a:lstStyle/>
                    <a:p>
                      <a:pPr algn="ctr"/>
                      <a:r>
                        <a:rPr lang="en-US" dirty="0" smtClean="0"/>
                        <a:t>Conclusion</a:t>
                      </a:r>
                      <a:endParaRPr lang="en-US" dirty="0"/>
                    </a:p>
                  </a:txBody>
                  <a:tcPr marL="0" marR="0" marT="9144" marB="9144"/>
                </a:tc>
              </a:tr>
            </a:tbl>
          </a:graphicData>
        </a:graphic>
      </p:graphicFrame>
      <p:sp>
        <p:nvSpPr>
          <p:cNvPr id="8" name="Rectangle 7"/>
          <p:cNvSpPr/>
          <p:nvPr/>
        </p:nvSpPr>
        <p:spPr>
          <a:xfrm>
            <a:off x="162715" y="4702366"/>
            <a:ext cx="2000899" cy="646331"/>
          </a:xfrm>
          <a:prstGeom prst="rect">
            <a:avLst/>
          </a:prstGeom>
        </p:spPr>
        <p:txBody>
          <a:bodyPr wrap="square">
            <a:spAutoFit/>
          </a:bodyPr>
          <a:lstStyle/>
          <a:p>
            <a:endParaRPr lang="en-US" dirty="0" smtClean="0"/>
          </a:p>
          <a:p>
            <a:endParaRPr lang="en-US" dirty="0"/>
          </a:p>
        </p:txBody>
      </p:sp>
      <p:cxnSp>
        <p:nvCxnSpPr>
          <p:cNvPr id="10" name="Straight Arrow Connector 9"/>
          <p:cNvCxnSpPr/>
          <p:nvPr/>
        </p:nvCxnSpPr>
        <p:spPr>
          <a:xfrm rot="16200000" flipH="1">
            <a:off x="1515763" y="4450200"/>
            <a:ext cx="899008" cy="6175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5400000">
            <a:off x="6930541" y="4428181"/>
            <a:ext cx="899008" cy="6616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E1F17"/>
                </a:solidFill>
              </a:rPr>
              <a:t>Disparity Map</a:t>
            </a:r>
            <a:r>
              <a:rPr lang="en-US" dirty="0" smtClean="0"/>
              <a:t>: Algorithm</a:t>
            </a:r>
            <a:endParaRPr lang="en-US" dirty="0"/>
          </a:p>
        </p:txBody>
      </p:sp>
      <p:sp>
        <p:nvSpPr>
          <p:cNvPr id="3" name="Content Placeholder 2"/>
          <p:cNvSpPr>
            <a:spLocks noGrp="1"/>
          </p:cNvSpPr>
          <p:nvPr>
            <p:ph idx="1"/>
          </p:nvPr>
        </p:nvSpPr>
        <p:spPr/>
        <p:txBody>
          <a:bodyPr/>
          <a:lstStyle/>
          <a:p>
            <a:endParaRPr lang="en-US" smtClean="0"/>
          </a:p>
          <a:p>
            <a:endParaRPr lang="en-US" smtClean="0"/>
          </a:p>
          <a:p>
            <a:endParaRPr lang="en-US" smtClean="0"/>
          </a:p>
          <a:p>
            <a:endParaRPr lang="en-US" smtClean="0"/>
          </a:p>
          <a:p>
            <a:endParaRPr lang="en-US" dirty="0" smtClean="0"/>
          </a:p>
        </p:txBody>
      </p:sp>
      <p:pic>
        <p:nvPicPr>
          <p:cNvPr id="11" name="Picture 10" descr="disparityHotSpot.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595303" y="3201199"/>
            <a:ext cx="5803900" cy="2819400"/>
          </a:xfrm>
          <a:prstGeom prst="rect">
            <a:avLst/>
          </a:prstGeom>
        </p:spPr>
      </p:pic>
      <p:sp>
        <p:nvSpPr>
          <p:cNvPr id="18" name="TextBox 17"/>
          <p:cNvSpPr txBox="1"/>
          <p:nvPr/>
        </p:nvSpPr>
        <p:spPr>
          <a:xfrm>
            <a:off x="2522556" y="5866913"/>
            <a:ext cx="2854568" cy="369332"/>
          </a:xfrm>
          <a:prstGeom prst="rect">
            <a:avLst/>
          </a:prstGeom>
          <a:noFill/>
        </p:spPr>
        <p:txBody>
          <a:bodyPr wrap="square" rtlCol="0">
            <a:spAutoFit/>
          </a:bodyPr>
          <a:lstStyle/>
          <a:p>
            <a:r>
              <a:rPr lang="en-US" dirty="0" smtClean="0"/>
              <a:t>Relative input size 1X, 2X, 4X</a:t>
            </a:r>
            <a:endParaRPr lang="en-US" dirty="0"/>
          </a:p>
        </p:txBody>
      </p:sp>
      <p:graphicFrame>
        <p:nvGraphicFramePr>
          <p:cNvPr id="12" name="Table 11"/>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tc>
                <a:tc>
                  <a:txBody>
                    <a:bodyPr/>
                    <a:lstStyle/>
                    <a:p>
                      <a:pPr algn="ctr"/>
                      <a:r>
                        <a:rPr lang="en-US" dirty="0" smtClean="0"/>
                        <a:t>Conclusion</a:t>
                      </a:r>
                      <a:endParaRPr lang="en-US" dirty="0"/>
                    </a:p>
                  </a:txBody>
                  <a:tcPr marL="0" marR="0" marT="9144" marB="9144"/>
                </a:tc>
              </a:tr>
            </a:tbl>
          </a:graphicData>
        </a:graphic>
      </p:graphicFrame>
      <p:sp>
        <p:nvSpPr>
          <p:cNvPr id="13" name="Rounded Rectangle 12"/>
          <p:cNvSpPr/>
          <p:nvPr/>
        </p:nvSpPr>
        <p:spPr>
          <a:xfrm>
            <a:off x="593791" y="1045625"/>
            <a:ext cx="1402013" cy="1800738"/>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Image Pre-</a:t>
            </a:r>
          </a:p>
          <a:p>
            <a:pPr algn="ctr"/>
            <a:r>
              <a:rPr lang="en-US" dirty="0" smtClean="0"/>
              <a:t>Processing</a:t>
            </a:r>
            <a:endParaRPr lang="en-US" dirty="0"/>
          </a:p>
        </p:txBody>
      </p:sp>
      <p:sp>
        <p:nvSpPr>
          <p:cNvPr id="14" name="Right Arrow 13"/>
          <p:cNvSpPr/>
          <p:nvPr/>
        </p:nvSpPr>
        <p:spPr>
          <a:xfrm>
            <a:off x="2075957" y="1847024"/>
            <a:ext cx="365192" cy="346893"/>
          </a:xfrm>
          <a:prstGeom prs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2618291" y="1045625"/>
            <a:ext cx="1402013" cy="1800738"/>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Correlate left and right pairs</a:t>
            </a:r>
          </a:p>
        </p:txBody>
      </p:sp>
      <p:sp>
        <p:nvSpPr>
          <p:cNvPr id="16" name="Rounded Rectangle 15"/>
          <p:cNvSpPr/>
          <p:nvPr/>
        </p:nvSpPr>
        <p:spPr>
          <a:xfrm>
            <a:off x="4520742" y="1023779"/>
            <a:ext cx="1402013" cy="1800738"/>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Find Disparity Map</a:t>
            </a:r>
          </a:p>
        </p:txBody>
      </p:sp>
      <p:sp>
        <p:nvSpPr>
          <p:cNvPr id="17" name="Right Arrow 16"/>
          <p:cNvSpPr/>
          <p:nvPr/>
        </p:nvSpPr>
        <p:spPr>
          <a:xfrm>
            <a:off x="4122562" y="1825178"/>
            <a:ext cx="365192" cy="346893"/>
          </a:xfrm>
          <a:prstGeom prs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
            </a:r>
            <a:br>
              <a:rPr lang="en-US" dirty="0" smtClean="0"/>
            </a:br>
            <a:r>
              <a:rPr lang="en-US" dirty="0" smtClean="0">
                <a:solidFill>
                  <a:srgbClr val="AE1F17"/>
                </a:solidFill>
              </a:rPr>
              <a:t>Image Stitch</a:t>
            </a:r>
            <a:r>
              <a:rPr lang="en-US" dirty="0" smtClean="0"/>
              <a:t>: Overview</a:t>
            </a:r>
            <a:br>
              <a:rPr lang="en-US" dirty="0" smtClean="0"/>
            </a:br>
            <a:endParaRPr lang="en-US" dirty="0"/>
          </a:p>
        </p:txBody>
      </p:sp>
      <p:sp>
        <p:nvSpPr>
          <p:cNvPr id="3" name="Content Placeholder 2"/>
          <p:cNvSpPr>
            <a:spLocks noGrp="1"/>
          </p:cNvSpPr>
          <p:nvPr>
            <p:ph idx="1"/>
          </p:nvPr>
        </p:nvSpPr>
        <p:spPr>
          <a:xfrm>
            <a:off x="457200" y="919239"/>
            <a:ext cx="8229600" cy="5802236"/>
          </a:xfrm>
        </p:spPr>
        <p:txBody>
          <a:bodyPr/>
          <a:lstStyle/>
          <a:p>
            <a:r>
              <a:rPr lang="en-US" dirty="0" smtClean="0"/>
              <a:t>Combining multiple images with overlapping view</a:t>
            </a:r>
          </a:p>
        </p:txBody>
      </p:sp>
      <p:pic>
        <p:nvPicPr>
          <p:cNvPr id="9" name="Picture 8" descr="img1.jpg"/>
          <p:cNvPicPr preferRelativeResize="0">
            <a:picLocks/>
          </p:cNvPicPr>
          <p:nvPr/>
        </p:nvPicPr>
        <p:blipFill>
          <a:blip r:embed="rId3"/>
          <a:stretch>
            <a:fillRect/>
          </a:stretch>
        </p:blipFill>
        <p:spPr>
          <a:xfrm>
            <a:off x="176277" y="1499063"/>
            <a:ext cx="2743200" cy="2286000"/>
          </a:xfrm>
          <a:prstGeom prst="rect">
            <a:avLst/>
          </a:prstGeom>
        </p:spPr>
      </p:pic>
      <p:pic>
        <p:nvPicPr>
          <p:cNvPr id="10" name="Picture 9" descr="img2.jpg"/>
          <p:cNvPicPr preferRelativeResize="0">
            <a:picLocks/>
          </p:cNvPicPr>
          <p:nvPr/>
        </p:nvPicPr>
        <p:blipFill>
          <a:blip r:embed="rId4"/>
          <a:stretch>
            <a:fillRect/>
          </a:stretch>
        </p:blipFill>
        <p:spPr>
          <a:xfrm>
            <a:off x="3100911" y="1515558"/>
            <a:ext cx="2743200" cy="2286000"/>
          </a:xfrm>
          <a:prstGeom prst="rect">
            <a:avLst/>
          </a:prstGeom>
        </p:spPr>
      </p:pic>
      <p:pic>
        <p:nvPicPr>
          <p:cNvPr id="11" name="Picture 10" descr="img3.jpg"/>
          <p:cNvPicPr preferRelativeResize="0">
            <a:picLocks/>
          </p:cNvPicPr>
          <p:nvPr/>
        </p:nvPicPr>
        <p:blipFill>
          <a:blip r:embed="rId5"/>
          <a:stretch>
            <a:fillRect/>
          </a:stretch>
        </p:blipFill>
        <p:spPr>
          <a:xfrm>
            <a:off x="5976588" y="1499063"/>
            <a:ext cx="2743200" cy="2286000"/>
          </a:xfrm>
          <a:prstGeom prst="rect">
            <a:avLst/>
          </a:prstGeom>
        </p:spPr>
      </p:pic>
      <p:pic>
        <p:nvPicPr>
          <p:cNvPr id="12" name="Picture 11" descr="img4.jpg"/>
          <p:cNvPicPr preferRelativeResize="0">
            <a:picLocks/>
          </p:cNvPicPr>
          <p:nvPr/>
        </p:nvPicPr>
        <p:blipFill>
          <a:blip r:embed="rId6"/>
          <a:stretch>
            <a:fillRect/>
          </a:stretch>
        </p:blipFill>
        <p:spPr>
          <a:xfrm>
            <a:off x="1065427" y="4081760"/>
            <a:ext cx="3200400" cy="2286000"/>
          </a:xfrm>
          <a:prstGeom prst="rect">
            <a:avLst/>
          </a:prstGeom>
        </p:spPr>
      </p:pic>
      <p:pic>
        <p:nvPicPr>
          <p:cNvPr id="13" name="Picture 12" descr="img5.jpg"/>
          <p:cNvPicPr preferRelativeResize="0">
            <a:picLocks/>
          </p:cNvPicPr>
          <p:nvPr/>
        </p:nvPicPr>
        <p:blipFill>
          <a:blip r:embed="rId7"/>
          <a:stretch>
            <a:fillRect/>
          </a:stretch>
        </p:blipFill>
        <p:spPr>
          <a:xfrm>
            <a:off x="4930236" y="4081760"/>
            <a:ext cx="3200400" cy="2286000"/>
          </a:xfrm>
          <a:prstGeom prst="rect">
            <a:avLst/>
          </a:prstGeom>
        </p:spPr>
      </p:pic>
      <p:graphicFrame>
        <p:nvGraphicFramePr>
          <p:cNvPr id="14" name="Table 13"/>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tc>
                <a:tc>
                  <a:txBody>
                    <a:bodyPr/>
                    <a:lstStyle/>
                    <a:p>
                      <a:pPr algn="ctr"/>
                      <a:r>
                        <a:rPr lang="en-US" dirty="0" smtClean="0"/>
                        <a:t>Conclusion</a:t>
                      </a:r>
                      <a:endParaRPr lang="en-US" dirty="0"/>
                    </a:p>
                  </a:txBody>
                  <a:tcPr marL="0" marR="0" marT="9144" marB="9144"/>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
            </a:r>
            <a:br>
              <a:rPr lang="en-US" dirty="0" smtClean="0"/>
            </a:br>
            <a:r>
              <a:rPr lang="en-US" dirty="0" smtClean="0">
                <a:solidFill>
                  <a:srgbClr val="AE1F17"/>
                </a:solidFill>
              </a:rPr>
              <a:t>Image Stitch</a:t>
            </a:r>
            <a:r>
              <a:rPr lang="en-US" dirty="0" smtClean="0"/>
              <a:t>: Overview</a:t>
            </a:r>
            <a:br>
              <a:rPr lang="en-US" dirty="0" smtClean="0"/>
            </a:br>
            <a:endParaRPr lang="en-US" dirty="0"/>
          </a:p>
        </p:txBody>
      </p:sp>
      <p:sp>
        <p:nvSpPr>
          <p:cNvPr id="3" name="Content Placeholder 2"/>
          <p:cNvSpPr>
            <a:spLocks noGrp="1"/>
          </p:cNvSpPr>
          <p:nvPr>
            <p:ph idx="1"/>
          </p:nvPr>
        </p:nvSpPr>
        <p:spPr/>
        <p:txBody>
          <a:bodyPr/>
          <a:lstStyle/>
          <a:p>
            <a:r>
              <a:rPr lang="en-US" dirty="0" smtClean="0"/>
              <a:t>Combining multiple images with overlapping view</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r>
              <a:rPr lang="en-US" dirty="0" smtClean="0"/>
              <a:t>Applications</a:t>
            </a:r>
          </a:p>
          <a:p>
            <a:r>
              <a:rPr lang="en-US" dirty="0" smtClean="0"/>
              <a:t>Movie making</a:t>
            </a:r>
          </a:p>
          <a:p>
            <a:r>
              <a:rPr lang="en-US" dirty="0" smtClean="0"/>
              <a:t>Google earth, GPS applications etc</a:t>
            </a:r>
          </a:p>
          <a:p>
            <a:endParaRPr lang="en-US" dirty="0" smtClean="0"/>
          </a:p>
        </p:txBody>
      </p:sp>
      <p:pic>
        <p:nvPicPr>
          <p:cNvPr id="14" name="Picture 13"/>
          <p:cNvPicPr>
            <a:picLocks noChangeAspect="1"/>
          </p:cNvPicPr>
          <p:nvPr/>
        </p:nvPicPr>
        <p:blipFill>
          <a:blip r:embed="rId3"/>
          <a:srcRect r="46350" b="25610"/>
          <a:stretch>
            <a:fillRect/>
          </a:stretch>
        </p:blipFill>
        <p:spPr>
          <a:xfrm>
            <a:off x="1507432" y="1892238"/>
            <a:ext cx="6430464" cy="3049387"/>
          </a:xfrm>
          <a:prstGeom prst="rect">
            <a:avLst/>
          </a:prstGeom>
        </p:spPr>
      </p:pic>
      <p:graphicFrame>
        <p:nvGraphicFramePr>
          <p:cNvPr id="5" name="Table 4"/>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tc>
                <a:tc>
                  <a:txBody>
                    <a:bodyPr/>
                    <a:lstStyle/>
                    <a:p>
                      <a:pPr algn="ctr"/>
                      <a:r>
                        <a:rPr lang="en-US" dirty="0" smtClean="0"/>
                        <a:t>Conclusion</a:t>
                      </a:r>
                      <a:endParaRPr lang="en-US" dirty="0"/>
                    </a:p>
                  </a:txBody>
                  <a:tcPr marL="0" marR="0" marT="9144" marB="9144"/>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E1F17"/>
                </a:solidFill>
              </a:rPr>
              <a:t>Image Stitch</a:t>
            </a:r>
            <a:r>
              <a:rPr lang="en-US" dirty="0" smtClean="0"/>
              <a:t>: Analysis</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p:txBody>
      </p:sp>
      <p:sp>
        <p:nvSpPr>
          <p:cNvPr id="9" name="Curved Up Arrow 8"/>
          <p:cNvSpPr/>
          <p:nvPr/>
        </p:nvSpPr>
        <p:spPr>
          <a:xfrm rot="10800000">
            <a:off x="3686253" y="1267749"/>
            <a:ext cx="2285696" cy="301535"/>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2" name="Picture 11" descr="stitchHotSpot.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670050" y="3337402"/>
            <a:ext cx="5803900" cy="2819400"/>
          </a:xfrm>
          <a:prstGeom prst="rect">
            <a:avLst/>
          </a:prstGeom>
        </p:spPr>
      </p:pic>
      <p:sp>
        <p:nvSpPr>
          <p:cNvPr id="14" name="TextBox 13"/>
          <p:cNvSpPr txBox="1"/>
          <p:nvPr/>
        </p:nvSpPr>
        <p:spPr>
          <a:xfrm>
            <a:off x="2621523" y="5972136"/>
            <a:ext cx="2854568" cy="369332"/>
          </a:xfrm>
          <a:prstGeom prst="rect">
            <a:avLst/>
          </a:prstGeom>
          <a:noFill/>
        </p:spPr>
        <p:txBody>
          <a:bodyPr wrap="square" rtlCol="0">
            <a:spAutoFit/>
          </a:bodyPr>
          <a:lstStyle/>
          <a:p>
            <a:r>
              <a:rPr lang="en-US" dirty="0" smtClean="0"/>
              <a:t>Relative input size 1X, 2X, 4X</a:t>
            </a:r>
            <a:endParaRPr lang="en-US" dirty="0"/>
          </a:p>
        </p:txBody>
      </p:sp>
      <p:graphicFrame>
        <p:nvGraphicFramePr>
          <p:cNvPr id="10" name="Table 9"/>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tc>
                <a:tc>
                  <a:txBody>
                    <a:bodyPr/>
                    <a:lstStyle/>
                    <a:p>
                      <a:pPr algn="ctr"/>
                      <a:r>
                        <a:rPr lang="en-US" dirty="0" smtClean="0"/>
                        <a:t>Conclusion</a:t>
                      </a:r>
                      <a:endParaRPr lang="en-US" dirty="0"/>
                    </a:p>
                  </a:txBody>
                  <a:tcPr marL="0" marR="0" marT="9144" marB="9144"/>
                </a:tc>
              </a:tr>
            </a:tbl>
          </a:graphicData>
        </a:graphic>
      </p:graphicFrame>
      <p:graphicFrame>
        <p:nvGraphicFramePr>
          <p:cNvPr id="11" name="Diagram 10"/>
          <p:cNvGraphicFramePr/>
          <p:nvPr/>
        </p:nvGraphicFramePr>
        <p:xfrm>
          <a:off x="143812" y="1465485"/>
          <a:ext cx="4147943" cy="1284116"/>
        </p:xfrm>
        <a:graphic>
          <a:graphicData uri="http://schemas.openxmlformats.org/drawingml/2006/diagram">
            <a:relIds xmlns:dgm="http://schemas.openxmlformats.org/drawingml/2006/diagram" xmlns:r="http://schemas.openxmlformats.org/officeDocument/2006/relationships" r:dm="rId5" r:lo="rId6" r:qs="rId7" r:cs="rId8"/>
          </a:graphicData>
        </a:graphic>
      </p:graphicFrame>
      <p:grpSp>
        <p:nvGrpSpPr>
          <p:cNvPr id="13" name="Group 12"/>
          <p:cNvGrpSpPr/>
          <p:nvPr/>
        </p:nvGrpSpPr>
        <p:grpSpPr>
          <a:xfrm>
            <a:off x="4458761" y="1891059"/>
            <a:ext cx="370118" cy="432968"/>
            <a:chOff x="4370447" y="1029711"/>
            <a:chExt cx="370118" cy="432968"/>
          </a:xfrm>
        </p:grpSpPr>
        <p:sp>
          <p:nvSpPr>
            <p:cNvPr id="15" name="Right Arrow 14"/>
            <p:cNvSpPr/>
            <p:nvPr/>
          </p:nvSpPr>
          <p:spPr>
            <a:xfrm>
              <a:off x="4370447" y="1029711"/>
              <a:ext cx="370118" cy="432968"/>
            </a:xfrm>
            <a:prstGeom prst="rightArrow">
              <a:avLst>
                <a:gd name="adj1" fmla="val 60000"/>
                <a:gd name="adj2" fmla="val 50000"/>
              </a:avLst>
            </a:prstGeom>
          </p:spPr>
          <p:style>
            <a:lnRef idx="0">
              <a:schemeClr val="dk2">
                <a:tint val="60000"/>
                <a:hueOff val="0"/>
                <a:satOff val="0"/>
                <a:lumOff val="0"/>
                <a:alphaOff val="0"/>
              </a:schemeClr>
            </a:lnRef>
            <a:fillRef idx="3">
              <a:schemeClr val="dk2">
                <a:tint val="60000"/>
                <a:hueOff val="0"/>
                <a:satOff val="0"/>
                <a:lumOff val="0"/>
                <a:alphaOff val="0"/>
              </a:schemeClr>
            </a:fillRef>
            <a:effectRef idx="2">
              <a:schemeClr val="dk2">
                <a:tint val="60000"/>
                <a:hueOff val="0"/>
                <a:satOff val="0"/>
                <a:lumOff val="0"/>
                <a:alphaOff val="0"/>
              </a:schemeClr>
            </a:effectRef>
            <a:fontRef idx="minor">
              <a:schemeClr val="lt1"/>
            </a:fontRef>
          </p:style>
        </p:sp>
        <p:sp>
          <p:nvSpPr>
            <p:cNvPr id="16" name="Right Arrow 4"/>
            <p:cNvSpPr/>
            <p:nvPr/>
          </p:nvSpPr>
          <p:spPr>
            <a:xfrm>
              <a:off x="4370447" y="1116305"/>
              <a:ext cx="259083" cy="259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grpSp>
      <p:grpSp>
        <p:nvGrpSpPr>
          <p:cNvPr id="17" name="Group 16"/>
          <p:cNvGrpSpPr/>
          <p:nvPr/>
        </p:nvGrpSpPr>
        <p:grpSpPr>
          <a:xfrm>
            <a:off x="4933032" y="1583791"/>
            <a:ext cx="1745842" cy="1047505"/>
            <a:chOff x="4894200" y="722443"/>
            <a:chExt cx="1745842" cy="1047505"/>
          </a:xfrm>
        </p:grpSpPr>
        <p:sp>
          <p:nvSpPr>
            <p:cNvPr id="18" name="Rounded Rectangle 17"/>
            <p:cNvSpPr/>
            <p:nvPr/>
          </p:nvSpPr>
          <p:spPr>
            <a:xfrm>
              <a:off x="4894200" y="722443"/>
              <a:ext cx="1745842" cy="1047505"/>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9" name="Rounded Rectangle 6"/>
            <p:cNvSpPr/>
            <p:nvPr/>
          </p:nvSpPr>
          <p:spPr>
            <a:xfrm>
              <a:off x="4924880" y="753123"/>
              <a:ext cx="1684482" cy="9861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Match Features</a:t>
              </a:r>
            </a:p>
          </p:txBody>
        </p:sp>
      </p:grpSp>
      <p:grpSp>
        <p:nvGrpSpPr>
          <p:cNvPr id="20" name="Group 19"/>
          <p:cNvGrpSpPr/>
          <p:nvPr/>
        </p:nvGrpSpPr>
        <p:grpSpPr>
          <a:xfrm>
            <a:off x="6762312" y="1871809"/>
            <a:ext cx="364403" cy="426283"/>
            <a:chOff x="6707586" y="2420942"/>
            <a:chExt cx="364403" cy="426283"/>
          </a:xfrm>
        </p:grpSpPr>
        <p:sp>
          <p:nvSpPr>
            <p:cNvPr id="21" name="Right Arrow 20"/>
            <p:cNvSpPr/>
            <p:nvPr/>
          </p:nvSpPr>
          <p:spPr>
            <a:xfrm>
              <a:off x="6707586" y="2420942"/>
              <a:ext cx="364403" cy="426283"/>
            </a:xfrm>
            <a:prstGeom prst="rightArrow">
              <a:avLst>
                <a:gd name="adj1" fmla="val 60000"/>
                <a:gd name="adj2" fmla="val 50000"/>
              </a:avLst>
            </a:prstGeom>
          </p:spPr>
          <p:style>
            <a:lnRef idx="0">
              <a:schemeClr val="dk2">
                <a:tint val="60000"/>
                <a:hueOff val="0"/>
                <a:satOff val="0"/>
                <a:lumOff val="0"/>
                <a:alphaOff val="0"/>
              </a:schemeClr>
            </a:lnRef>
            <a:fillRef idx="3">
              <a:schemeClr val="dk2">
                <a:tint val="60000"/>
                <a:hueOff val="0"/>
                <a:satOff val="0"/>
                <a:lumOff val="0"/>
                <a:alphaOff val="0"/>
              </a:schemeClr>
            </a:fillRef>
            <a:effectRef idx="2">
              <a:schemeClr val="dk2">
                <a:tint val="60000"/>
                <a:hueOff val="0"/>
                <a:satOff val="0"/>
                <a:lumOff val="0"/>
                <a:alphaOff val="0"/>
              </a:schemeClr>
            </a:effectRef>
            <a:fontRef idx="minor">
              <a:schemeClr val="lt1"/>
            </a:fontRef>
          </p:style>
        </p:sp>
        <p:sp>
          <p:nvSpPr>
            <p:cNvPr id="22" name="Right Arrow 4"/>
            <p:cNvSpPr/>
            <p:nvPr/>
          </p:nvSpPr>
          <p:spPr>
            <a:xfrm>
              <a:off x="6707586" y="2506199"/>
              <a:ext cx="255082" cy="2557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p:txBody>
        </p:sp>
      </p:grpSp>
      <p:grpSp>
        <p:nvGrpSpPr>
          <p:cNvPr id="23" name="Group 22"/>
          <p:cNvGrpSpPr/>
          <p:nvPr/>
        </p:nvGrpSpPr>
        <p:grpSpPr>
          <a:xfrm>
            <a:off x="7228495" y="1569285"/>
            <a:ext cx="1718885" cy="1031331"/>
            <a:chOff x="7223251" y="2118418"/>
            <a:chExt cx="1718885" cy="1031331"/>
          </a:xfrm>
        </p:grpSpPr>
        <p:sp>
          <p:nvSpPr>
            <p:cNvPr id="24" name="Rounded Rectangle 23"/>
            <p:cNvSpPr/>
            <p:nvPr/>
          </p:nvSpPr>
          <p:spPr>
            <a:xfrm>
              <a:off x="7223251" y="2118418"/>
              <a:ext cx="1718885" cy="1031331"/>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6"/>
            <p:cNvSpPr/>
            <p:nvPr/>
          </p:nvSpPr>
          <p:spPr>
            <a:xfrm>
              <a:off x="7253458" y="2148625"/>
              <a:ext cx="1658471" cy="970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Stitch Images</a:t>
              </a:r>
              <a:endParaRPr lang="en-US" sz="1900" kern="1200" dirty="0"/>
            </a:p>
          </p:txBody>
        </p:sp>
      </p:grpSp>
      <p:sp>
        <p:nvSpPr>
          <p:cNvPr id="26" name="TextBox 25"/>
          <p:cNvSpPr txBox="1"/>
          <p:nvPr/>
        </p:nvSpPr>
        <p:spPr>
          <a:xfrm>
            <a:off x="7258702" y="3830699"/>
            <a:ext cx="1427920" cy="307777"/>
          </a:xfrm>
          <a:prstGeom prst="rect">
            <a:avLst/>
          </a:prstGeom>
          <a:noFill/>
        </p:spPr>
        <p:txBody>
          <a:bodyPr wrap="none" rtlCol="0">
            <a:spAutoFit/>
          </a:bodyPr>
          <a:lstStyle/>
          <a:p>
            <a:r>
              <a:rPr lang="en-US" sz="1400" dirty="0" smtClean="0"/>
              <a:t>(Match Features)</a:t>
            </a:r>
            <a:endParaRPr lang="en-US" sz="1400" dirty="0"/>
          </a:p>
        </p:txBody>
      </p:sp>
      <p:sp>
        <p:nvSpPr>
          <p:cNvPr id="27" name="TextBox 26"/>
          <p:cNvSpPr txBox="1"/>
          <p:nvPr/>
        </p:nvSpPr>
        <p:spPr>
          <a:xfrm>
            <a:off x="7254651" y="4001503"/>
            <a:ext cx="1602985" cy="307777"/>
          </a:xfrm>
          <a:prstGeom prst="rect">
            <a:avLst/>
          </a:prstGeom>
          <a:noFill/>
        </p:spPr>
        <p:txBody>
          <a:bodyPr wrap="none" rtlCol="0">
            <a:spAutoFit/>
          </a:bodyPr>
          <a:lstStyle/>
          <a:p>
            <a:r>
              <a:rPr lang="en-US" sz="1400" dirty="0" smtClean="0"/>
              <a:t>(Feature Detection)</a:t>
            </a:r>
            <a:endParaRPr lang="en-US" sz="1400" dirty="0"/>
          </a:p>
        </p:txBody>
      </p:sp>
      <p:sp>
        <p:nvSpPr>
          <p:cNvPr id="28" name="TextBox 27"/>
          <p:cNvSpPr txBox="1"/>
          <p:nvPr/>
        </p:nvSpPr>
        <p:spPr>
          <a:xfrm>
            <a:off x="7258880" y="4189654"/>
            <a:ext cx="1859228" cy="307777"/>
          </a:xfrm>
          <a:prstGeom prst="rect">
            <a:avLst/>
          </a:prstGeom>
          <a:noFill/>
        </p:spPr>
        <p:txBody>
          <a:bodyPr wrap="none" rtlCol="0">
            <a:spAutoFit/>
          </a:bodyPr>
          <a:lstStyle/>
          <a:p>
            <a:r>
              <a:rPr lang="en-US" sz="1400" dirty="0" smtClean="0"/>
              <a:t>(Image pro-processing)</a:t>
            </a:r>
            <a:endParaRPr lang="en-US" sz="1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82684" cy="644600"/>
          </a:xfrm>
        </p:spPr>
        <p:txBody>
          <a:bodyPr>
            <a:normAutofit fontScale="90000"/>
          </a:bodyPr>
          <a:lstStyle/>
          <a:p>
            <a:r>
              <a:rPr lang="en-US" dirty="0" smtClean="0">
                <a:solidFill>
                  <a:srgbClr val="AE1F17"/>
                </a:solidFill>
              </a:rPr>
              <a:t>Scale Invariant Feature Transform (SIFT)</a:t>
            </a:r>
            <a:r>
              <a:rPr lang="en-US" dirty="0" smtClean="0"/>
              <a:t>: Overview</a:t>
            </a:r>
            <a:endParaRPr lang="en-US" dirty="0"/>
          </a:p>
        </p:txBody>
      </p:sp>
      <p:sp>
        <p:nvSpPr>
          <p:cNvPr id="3" name="Content Placeholder 2"/>
          <p:cNvSpPr>
            <a:spLocks noGrp="1"/>
          </p:cNvSpPr>
          <p:nvPr>
            <p:ph idx="1"/>
          </p:nvPr>
        </p:nvSpPr>
        <p:spPr>
          <a:xfrm>
            <a:off x="457200" y="975263"/>
            <a:ext cx="8229600" cy="5685245"/>
          </a:xfrm>
        </p:spPr>
        <p:txBody>
          <a:bodyPr>
            <a:normAutofit/>
          </a:bodyPr>
          <a:lstStyle/>
          <a:p>
            <a:pPr>
              <a:buNone/>
            </a:pPr>
            <a:r>
              <a:rPr lang="en-US" dirty="0" smtClean="0"/>
              <a:t>Detection and description of robust local image features</a:t>
            </a:r>
          </a:p>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endParaRPr lang="en-US" sz="1600" dirty="0" smtClean="0"/>
          </a:p>
          <a:p>
            <a:pPr>
              <a:buNone/>
            </a:pPr>
            <a:r>
              <a:rPr lang="en-US" dirty="0" smtClean="0"/>
              <a:t>Applications</a:t>
            </a:r>
          </a:p>
          <a:p>
            <a:r>
              <a:rPr lang="en-US" sz="2400" dirty="0" smtClean="0"/>
              <a:t>Object recognition</a:t>
            </a:r>
          </a:p>
          <a:p>
            <a:r>
              <a:rPr lang="en-US" sz="2400" dirty="0" smtClean="0"/>
              <a:t>Motion Analysis</a:t>
            </a:r>
          </a:p>
          <a:p>
            <a:r>
              <a:rPr lang="en-US" sz="2400" dirty="0" smtClean="0"/>
              <a:t>Gesture Recognition</a:t>
            </a:r>
          </a:p>
          <a:p>
            <a:endParaRPr lang="en-US" dirty="0" smtClean="0"/>
          </a:p>
          <a:p>
            <a:endParaRPr lang="en-US" dirty="0"/>
          </a:p>
        </p:txBody>
      </p:sp>
      <p:pic>
        <p:nvPicPr>
          <p:cNvPr id="8" name="Picture 7" descr="gaussianPyr.jpg"/>
          <p:cNvPicPr>
            <a:picLocks/>
          </p:cNvPicPr>
          <p:nvPr/>
        </p:nvPicPr>
        <p:blipFill>
          <a:blip r:embed="rId3"/>
          <a:srcRect t="-78" r="79571" b="46743"/>
          <a:stretch>
            <a:fillRect/>
          </a:stretch>
        </p:blipFill>
        <p:spPr>
          <a:xfrm>
            <a:off x="1307293" y="1612036"/>
            <a:ext cx="2700810" cy="3023792"/>
          </a:xfrm>
          <a:prstGeom prst="rect">
            <a:avLst/>
          </a:prstGeom>
        </p:spPr>
      </p:pic>
      <p:pic>
        <p:nvPicPr>
          <p:cNvPr id="9" name="Picture 8" descr="highContrastKeyP.jpg"/>
          <p:cNvPicPr>
            <a:picLocks noChangeAspect="1"/>
          </p:cNvPicPr>
          <p:nvPr/>
        </p:nvPicPr>
        <p:blipFill>
          <a:blip r:embed="rId4"/>
          <a:stretch>
            <a:fillRect/>
          </a:stretch>
        </p:blipFill>
        <p:spPr>
          <a:xfrm>
            <a:off x="4981263" y="1612036"/>
            <a:ext cx="2490632" cy="3023792"/>
          </a:xfrm>
          <a:prstGeom prst="rect">
            <a:avLst/>
          </a:prstGeom>
        </p:spPr>
      </p:pic>
      <p:graphicFrame>
        <p:nvGraphicFramePr>
          <p:cNvPr id="6" name="Table 5"/>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tc>
                <a:tc>
                  <a:txBody>
                    <a:bodyPr/>
                    <a:lstStyle/>
                    <a:p>
                      <a:pPr algn="ctr"/>
                      <a:r>
                        <a:rPr lang="en-US" dirty="0" smtClean="0"/>
                        <a:t>Conclusion</a:t>
                      </a:r>
                      <a:endParaRPr lang="en-US" dirty="0"/>
                    </a:p>
                  </a:txBody>
                  <a:tcPr marL="0" marR="0" marT="9144" marB="9144"/>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3406"/>
          </a:xfrm>
        </p:spPr>
        <p:txBody>
          <a:bodyPr>
            <a:normAutofit fontScale="90000"/>
          </a:bodyPr>
          <a:lstStyle/>
          <a:p>
            <a:r>
              <a:rPr lang="en-US" dirty="0" smtClean="0"/>
              <a:t>Vision is an exciting application domain for</a:t>
            </a:r>
            <a:br>
              <a:rPr lang="en-US" dirty="0" smtClean="0"/>
            </a:br>
            <a:r>
              <a:rPr lang="en-US" dirty="0" smtClean="0"/>
              <a:t>          many-core and multi-core systems</a:t>
            </a:r>
            <a:endParaRPr lang="en-US" dirty="0"/>
          </a:p>
        </p:txBody>
      </p:sp>
      <p:sp>
        <p:nvSpPr>
          <p:cNvPr id="3" name="Content Placeholder 2"/>
          <p:cNvSpPr>
            <a:spLocks noGrp="1"/>
          </p:cNvSpPr>
          <p:nvPr>
            <p:ph idx="1"/>
          </p:nvPr>
        </p:nvSpPr>
        <p:spPr>
          <a:xfrm>
            <a:off x="292215" y="1546809"/>
            <a:ext cx="8035593" cy="5061145"/>
          </a:xfrm>
        </p:spPr>
        <p:txBody>
          <a:bodyPr>
            <a:normAutofit fontScale="85000" lnSpcReduction="20000"/>
          </a:bodyPr>
          <a:lstStyle/>
          <a:p>
            <a:r>
              <a:rPr lang="en-US" dirty="0" smtClean="0"/>
              <a:t>“Enabling computers to see” will have a tangible and immediate impact on people’s lives</a:t>
            </a:r>
          </a:p>
          <a:p>
            <a:endParaRPr lang="en-US" dirty="0" smtClean="0"/>
          </a:p>
          <a:p>
            <a:r>
              <a:rPr lang="en-US" dirty="0" smtClean="0"/>
              <a:t>Limitless thirst for computation</a:t>
            </a:r>
          </a:p>
          <a:p>
            <a:pPr lvl="1"/>
            <a:r>
              <a:rPr lang="en-US" dirty="0" smtClean="0"/>
              <a:t>Larger image sizes</a:t>
            </a:r>
          </a:p>
          <a:p>
            <a:pPr lvl="1"/>
            <a:r>
              <a:rPr lang="en-US" dirty="0" smtClean="0"/>
              <a:t>More accurate analyses</a:t>
            </a:r>
          </a:p>
          <a:p>
            <a:pPr lvl="1"/>
            <a:r>
              <a:rPr lang="en-US" dirty="0" smtClean="0"/>
              <a:t>Match and search against larger databases</a:t>
            </a:r>
          </a:p>
          <a:p>
            <a:pPr lvl="1"/>
            <a:r>
              <a:rPr lang="en-US" dirty="0" smtClean="0"/>
              <a:t>Run the algorithm in real-time, or even super-real-time</a:t>
            </a:r>
          </a:p>
          <a:p>
            <a:pPr lvl="1"/>
            <a:endParaRPr lang="en-US" dirty="0" smtClean="0"/>
          </a:p>
          <a:p>
            <a:r>
              <a:rPr lang="en-US" dirty="0" smtClean="0"/>
              <a:t>Full of parallelism to put those idle cores to work</a:t>
            </a:r>
          </a:p>
          <a:p>
            <a:pPr lvl="1"/>
            <a:r>
              <a:rPr lang="en-US" dirty="0" smtClean="0"/>
              <a:t>i.e. drive user demand for future multi-core processors and keep Moore’s Law going</a:t>
            </a:r>
          </a:p>
          <a:p>
            <a:pPr>
              <a:buNone/>
            </a:pPr>
            <a:endParaRPr lang="en-US" dirty="0" smtClean="0"/>
          </a:p>
          <a:p>
            <a:r>
              <a:rPr lang="en-US" dirty="0" smtClean="0"/>
              <a:t>Enormous progress in computer vision research over the last decade, and more to come </a:t>
            </a:r>
          </a:p>
          <a:p>
            <a:pPr lvl="1"/>
            <a:r>
              <a:rPr lang="en-US" dirty="0" smtClean="0"/>
              <a:t>Some problems are now even considered “solved.”</a:t>
            </a:r>
          </a:p>
          <a:p>
            <a:pPr>
              <a:buNone/>
            </a:pP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smtClean="0">
                <a:solidFill>
                  <a:srgbClr val="AE1F17"/>
                </a:solidFill>
              </a:rPr>
              <a:t>SIFT</a:t>
            </a:r>
            <a:r>
              <a:rPr lang="en-US" dirty="0" smtClean="0"/>
              <a:t>: Algorithm</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p:txBody>
      </p:sp>
      <p:pic>
        <p:nvPicPr>
          <p:cNvPr id="31" name="Picture 30" descr="highContrastKeyP.jpg"/>
          <p:cNvPicPr>
            <a:picLocks noChangeAspect="1"/>
          </p:cNvPicPr>
          <p:nvPr/>
        </p:nvPicPr>
        <p:blipFill>
          <a:blip r:embed="rId3"/>
          <a:stretch>
            <a:fillRect/>
          </a:stretch>
        </p:blipFill>
        <p:spPr>
          <a:xfrm>
            <a:off x="6253961" y="3449715"/>
            <a:ext cx="2289052" cy="2126524"/>
          </a:xfrm>
          <a:prstGeom prst="rect">
            <a:avLst/>
          </a:prstGeom>
        </p:spPr>
      </p:pic>
      <p:pic>
        <p:nvPicPr>
          <p:cNvPr id="11" name="Picture 10" descr="allKeyP.jpg"/>
          <p:cNvPicPr>
            <a:picLocks noChangeAspect="1"/>
          </p:cNvPicPr>
          <p:nvPr/>
        </p:nvPicPr>
        <p:blipFill>
          <a:blip r:embed="rId4"/>
          <a:stretch>
            <a:fillRect/>
          </a:stretch>
        </p:blipFill>
        <p:spPr>
          <a:xfrm>
            <a:off x="3165773" y="3449715"/>
            <a:ext cx="2281462" cy="2126524"/>
          </a:xfrm>
          <a:prstGeom prst="rect">
            <a:avLst/>
          </a:prstGeom>
        </p:spPr>
      </p:pic>
      <p:sp>
        <p:nvSpPr>
          <p:cNvPr id="9" name="Rounded Rectangle 8"/>
          <p:cNvSpPr/>
          <p:nvPr/>
        </p:nvSpPr>
        <p:spPr>
          <a:xfrm>
            <a:off x="709249" y="1069848"/>
            <a:ext cx="1402013" cy="1800738"/>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Image Processing</a:t>
            </a:r>
          </a:p>
          <a:p>
            <a:pPr algn="ctr"/>
            <a:r>
              <a:rPr lang="en-US" dirty="0" smtClean="0"/>
              <a:t>and</a:t>
            </a:r>
          </a:p>
          <a:p>
            <a:pPr algn="ctr"/>
            <a:r>
              <a:rPr lang="en-US" dirty="0" smtClean="0"/>
              <a:t>Pyramid Generation</a:t>
            </a:r>
          </a:p>
        </p:txBody>
      </p:sp>
      <p:sp>
        <p:nvSpPr>
          <p:cNvPr id="10" name="Rounded Rectangle 9"/>
          <p:cNvSpPr/>
          <p:nvPr/>
        </p:nvSpPr>
        <p:spPr>
          <a:xfrm>
            <a:off x="2589595" y="1093690"/>
            <a:ext cx="1402013" cy="1800738"/>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Feature Pyramid</a:t>
            </a:r>
          </a:p>
          <a:p>
            <a:pPr algn="ctr"/>
            <a:endParaRPr lang="en-US" dirty="0" smtClean="0"/>
          </a:p>
        </p:txBody>
      </p:sp>
      <p:sp>
        <p:nvSpPr>
          <p:cNvPr id="15" name="Right Arrow 14"/>
          <p:cNvSpPr/>
          <p:nvPr/>
        </p:nvSpPr>
        <p:spPr>
          <a:xfrm>
            <a:off x="2191415" y="1895089"/>
            <a:ext cx="365192" cy="346893"/>
          </a:xfrm>
          <a:prstGeom prs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4542188" y="1093690"/>
            <a:ext cx="1402013" cy="1800738"/>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Keypoint</a:t>
            </a:r>
            <a:r>
              <a:rPr lang="en-US" dirty="0" smtClean="0"/>
              <a:t> Detection</a:t>
            </a:r>
          </a:p>
          <a:p>
            <a:pPr algn="ctr"/>
            <a:endParaRPr lang="en-US" dirty="0" smtClean="0"/>
          </a:p>
        </p:txBody>
      </p:sp>
      <p:sp>
        <p:nvSpPr>
          <p:cNvPr id="17" name="Right Arrow 16"/>
          <p:cNvSpPr/>
          <p:nvPr/>
        </p:nvSpPr>
        <p:spPr>
          <a:xfrm>
            <a:off x="4144008" y="1895089"/>
            <a:ext cx="365192" cy="346893"/>
          </a:xfrm>
          <a:prstGeom prs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6494781" y="1093690"/>
            <a:ext cx="1402013" cy="1800738"/>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Remove low contrast key points</a:t>
            </a:r>
            <a:endParaRPr lang="en-US" dirty="0"/>
          </a:p>
        </p:txBody>
      </p:sp>
      <p:sp>
        <p:nvSpPr>
          <p:cNvPr id="19" name="Right Arrow 18"/>
          <p:cNvSpPr/>
          <p:nvPr/>
        </p:nvSpPr>
        <p:spPr>
          <a:xfrm>
            <a:off x="6096601" y="1895089"/>
            <a:ext cx="365192" cy="346893"/>
          </a:xfrm>
          <a:prstGeom prs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Table 13"/>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tc>
                <a:tc>
                  <a:txBody>
                    <a:bodyPr/>
                    <a:lstStyle/>
                    <a:p>
                      <a:pPr algn="ctr"/>
                      <a:r>
                        <a:rPr lang="en-US" dirty="0" smtClean="0"/>
                        <a:t>Conclusion</a:t>
                      </a:r>
                      <a:endParaRPr lang="en-US" dirty="0"/>
                    </a:p>
                  </a:txBody>
                  <a:tcPr marL="0" marR="0" marT="9144" marB="9144"/>
                </a:tc>
              </a:tr>
            </a:tbl>
          </a:graphicData>
        </a:graphic>
      </p:graphicFrame>
      <p:pic>
        <p:nvPicPr>
          <p:cNvPr id="20" name="Picture 19" descr="DOG_.jpg"/>
          <p:cNvPicPr>
            <a:picLocks noChangeAspect="1"/>
          </p:cNvPicPr>
          <p:nvPr/>
        </p:nvPicPr>
        <p:blipFill>
          <a:blip r:embed="rId5"/>
          <a:stretch>
            <a:fillRect/>
          </a:stretch>
        </p:blipFill>
        <p:spPr>
          <a:xfrm>
            <a:off x="331583" y="3478763"/>
            <a:ext cx="2121145" cy="2076938"/>
          </a:xfrm>
          <a:prstGeom prst="rect">
            <a:avLst/>
          </a:prstGeom>
        </p:spPr>
      </p:pic>
      <p:sp>
        <p:nvSpPr>
          <p:cNvPr id="21" name="Striped Right Arrow 20"/>
          <p:cNvSpPr/>
          <p:nvPr/>
        </p:nvSpPr>
        <p:spPr>
          <a:xfrm>
            <a:off x="5555483" y="4468316"/>
            <a:ext cx="591580" cy="316987"/>
          </a:xfrm>
          <a:prstGeom prst="stripedRight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Striped Right Arrow 22"/>
          <p:cNvSpPr/>
          <p:nvPr/>
        </p:nvSpPr>
        <p:spPr>
          <a:xfrm>
            <a:off x="2527729" y="4446732"/>
            <a:ext cx="591580" cy="316987"/>
          </a:xfrm>
          <a:prstGeom prst="stripedRight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260097" y="5793091"/>
            <a:ext cx="1904287" cy="523220"/>
          </a:xfrm>
          <a:prstGeom prst="rect">
            <a:avLst/>
          </a:prstGeom>
          <a:noFill/>
        </p:spPr>
        <p:txBody>
          <a:bodyPr wrap="none" rtlCol="0">
            <a:spAutoFit/>
          </a:bodyPr>
          <a:lstStyle/>
          <a:p>
            <a:r>
              <a:rPr lang="en-US" sz="1400" dirty="0" smtClean="0"/>
              <a:t>Difference of Gaussians</a:t>
            </a:r>
          </a:p>
          <a:p>
            <a:r>
              <a:rPr lang="en-US" sz="1400" dirty="0" smtClean="0"/>
              <a:t> Pyramid – Edge Images</a:t>
            </a:r>
            <a:endParaRPr lang="en-US" sz="1400" dirty="0"/>
          </a:p>
        </p:txBody>
      </p:sp>
      <p:sp>
        <p:nvSpPr>
          <p:cNvPr id="26" name="TextBox 25"/>
          <p:cNvSpPr txBox="1"/>
          <p:nvPr/>
        </p:nvSpPr>
        <p:spPr>
          <a:xfrm>
            <a:off x="3748207" y="5793091"/>
            <a:ext cx="1419679" cy="307777"/>
          </a:xfrm>
          <a:prstGeom prst="rect">
            <a:avLst/>
          </a:prstGeom>
          <a:noFill/>
        </p:spPr>
        <p:txBody>
          <a:bodyPr wrap="none" rtlCol="0">
            <a:spAutoFit/>
          </a:bodyPr>
          <a:lstStyle/>
          <a:p>
            <a:r>
              <a:rPr lang="en-US" sz="1400" dirty="0" smtClean="0"/>
              <a:t>Corner detection</a:t>
            </a:r>
            <a:endParaRPr lang="en-US" sz="1400" dirty="0"/>
          </a:p>
        </p:txBody>
      </p:sp>
      <p:sp>
        <p:nvSpPr>
          <p:cNvPr id="27" name="TextBox 26"/>
          <p:cNvSpPr txBox="1"/>
          <p:nvPr/>
        </p:nvSpPr>
        <p:spPr>
          <a:xfrm>
            <a:off x="6253961" y="5793091"/>
            <a:ext cx="2493829" cy="307777"/>
          </a:xfrm>
          <a:prstGeom prst="rect">
            <a:avLst/>
          </a:prstGeom>
          <a:noFill/>
        </p:spPr>
        <p:txBody>
          <a:bodyPr wrap="none" rtlCol="0">
            <a:spAutoFit/>
          </a:bodyPr>
          <a:lstStyle/>
          <a:p>
            <a:r>
              <a:rPr lang="en-US" sz="1400" dirty="0" smtClean="0"/>
              <a:t>Remove low contrast key points</a:t>
            </a:r>
            <a:endParaRPr lang="en-US" sz="1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E1F17"/>
                </a:solidFill>
              </a:rPr>
              <a:t>Image Segmentation</a:t>
            </a:r>
            <a:r>
              <a:rPr lang="en-US" dirty="0" smtClean="0"/>
              <a:t>: Overview</a:t>
            </a:r>
            <a:endParaRPr lang="en-US" dirty="0"/>
          </a:p>
        </p:txBody>
      </p:sp>
      <p:sp>
        <p:nvSpPr>
          <p:cNvPr id="8" name="Content Placeholder 7"/>
          <p:cNvSpPr>
            <a:spLocks noGrp="1"/>
          </p:cNvSpPr>
          <p:nvPr>
            <p:ph idx="1"/>
          </p:nvPr>
        </p:nvSpPr>
        <p:spPr>
          <a:xfrm>
            <a:off x="457200" y="1170550"/>
            <a:ext cx="8229600" cy="5560331"/>
          </a:xfrm>
        </p:spPr>
        <p:txBody>
          <a:bodyPr>
            <a:normAutofit lnSpcReduction="10000"/>
          </a:bodyPr>
          <a:lstStyle/>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dirty="0" smtClean="0"/>
              <a:t>Process of partitioning an image into meaningful segments, typically used to locate objects and boundaries</a:t>
            </a:r>
          </a:p>
          <a:p>
            <a:endParaRPr lang="en-US" dirty="0"/>
          </a:p>
        </p:txBody>
      </p:sp>
      <p:pic>
        <p:nvPicPr>
          <p:cNvPr id="9" name="Content Placeholder 3" descr="img1.jpg"/>
          <p:cNvPicPr>
            <a:picLocks noChangeAspect="1"/>
          </p:cNvPicPr>
          <p:nvPr/>
        </p:nvPicPr>
        <p:blipFill>
          <a:blip r:embed="rId3"/>
          <a:srcRect l="-20809" r="-20809"/>
          <a:stretch>
            <a:fillRect/>
          </a:stretch>
        </p:blipFill>
        <p:spPr>
          <a:xfrm>
            <a:off x="-869245" y="1720948"/>
            <a:ext cx="6296350" cy="3163011"/>
          </a:xfrm>
          <a:prstGeom prst="rect">
            <a:avLst/>
          </a:prstGeom>
        </p:spPr>
      </p:pic>
      <p:graphicFrame>
        <p:nvGraphicFramePr>
          <p:cNvPr id="5" name="Table 4"/>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tc>
                <a:tc>
                  <a:txBody>
                    <a:bodyPr/>
                    <a:lstStyle/>
                    <a:p>
                      <a:pPr algn="ctr"/>
                      <a:r>
                        <a:rPr lang="en-US" dirty="0" smtClean="0"/>
                        <a:t>Conclusion</a:t>
                      </a:r>
                      <a:endParaRPr lang="en-US" dirty="0"/>
                    </a:p>
                  </a:txBody>
                  <a:tcPr marL="0" marR="0" marT="9144" marB="9144"/>
                </a:tc>
              </a:tr>
            </a:tbl>
          </a:graphicData>
        </a:graphic>
      </p:graphicFrame>
      <p:pic>
        <p:nvPicPr>
          <p:cNvPr id="6" name="Content Placeholder 3" descr="800.jpg"/>
          <p:cNvPicPr>
            <a:picLocks noChangeAspect="1"/>
          </p:cNvPicPr>
          <p:nvPr/>
        </p:nvPicPr>
        <p:blipFill>
          <a:blip r:embed="rId4"/>
          <a:srcRect l="-20809" r="-20809"/>
          <a:stretch>
            <a:fillRect/>
          </a:stretch>
        </p:blipFill>
        <p:spPr>
          <a:xfrm>
            <a:off x="3674536" y="1720948"/>
            <a:ext cx="6363170" cy="316301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Content Placeholder 3" descr="img1.jpg"/>
          <p:cNvPicPr>
            <a:picLocks noChangeAspect="1"/>
          </p:cNvPicPr>
          <p:nvPr/>
        </p:nvPicPr>
        <p:blipFill>
          <a:blip r:embed="rId3"/>
          <a:srcRect l="-1531" r="1238"/>
          <a:stretch>
            <a:fillRect/>
          </a:stretch>
        </p:blipFill>
        <p:spPr>
          <a:xfrm>
            <a:off x="701377" y="3240729"/>
            <a:ext cx="2664146" cy="1889804"/>
          </a:xfrm>
          <a:prstGeom prst="rect">
            <a:avLst/>
          </a:prstGeom>
        </p:spPr>
      </p:pic>
      <p:sp>
        <p:nvSpPr>
          <p:cNvPr id="24" name="Title 23"/>
          <p:cNvSpPr>
            <a:spLocks noGrp="1"/>
          </p:cNvSpPr>
          <p:nvPr>
            <p:ph type="title"/>
          </p:nvPr>
        </p:nvSpPr>
        <p:spPr/>
        <p:txBody>
          <a:bodyPr/>
          <a:lstStyle/>
          <a:p>
            <a:r>
              <a:rPr lang="en-US" dirty="0" smtClean="0">
                <a:solidFill>
                  <a:srgbClr val="AE1F17"/>
                </a:solidFill>
              </a:rPr>
              <a:t>Image Segmentation</a:t>
            </a:r>
            <a:r>
              <a:rPr lang="en-US" dirty="0" smtClean="0"/>
              <a:t>: Algorithm</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p:txBody>
      </p:sp>
      <p:graphicFrame>
        <p:nvGraphicFramePr>
          <p:cNvPr id="12" name="Diagram 11"/>
          <p:cNvGraphicFramePr/>
          <p:nvPr/>
        </p:nvGraphicFramePr>
        <p:xfrm>
          <a:off x="368545" y="-286192"/>
          <a:ext cx="8686800" cy="4691063"/>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graphicFrame>
        <p:nvGraphicFramePr>
          <p:cNvPr id="11" name="Table 10"/>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tc>
                <a:tc>
                  <a:txBody>
                    <a:bodyPr/>
                    <a:lstStyle/>
                    <a:p>
                      <a:pPr algn="ctr"/>
                      <a:r>
                        <a:rPr lang="en-US" dirty="0" smtClean="0"/>
                        <a:t>Conclusion</a:t>
                      </a:r>
                      <a:endParaRPr lang="en-US" dirty="0"/>
                    </a:p>
                  </a:txBody>
                  <a:tcPr marL="0" marR="0" marT="9144" marB="9144"/>
                </a:tc>
              </a:tr>
            </a:tbl>
          </a:graphicData>
        </a:graphic>
      </p:graphicFrame>
      <p:sp>
        <p:nvSpPr>
          <p:cNvPr id="14" name="TextBox 13"/>
          <p:cNvSpPr txBox="1"/>
          <p:nvPr/>
        </p:nvSpPr>
        <p:spPr>
          <a:xfrm>
            <a:off x="778817" y="6102884"/>
            <a:ext cx="7507183" cy="369332"/>
          </a:xfrm>
          <a:prstGeom prst="rect">
            <a:avLst/>
          </a:prstGeom>
          <a:noFill/>
        </p:spPr>
        <p:txBody>
          <a:bodyPr wrap="none" rtlCol="0">
            <a:spAutoFit/>
          </a:bodyPr>
          <a:lstStyle/>
          <a:p>
            <a:r>
              <a:rPr lang="en-US" dirty="0" smtClean="0">
                <a:solidFill>
                  <a:srgbClr val="FF0000"/>
                </a:solidFill>
              </a:rPr>
              <a:t>Using the continuous edge image and high contrast matrix, we mark segments </a:t>
            </a:r>
            <a:endParaRPr lang="en-US" dirty="0">
              <a:solidFill>
                <a:srgbClr val="FF0000"/>
              </a:solidFill>
            </a:endParaRPr>
          </a:p>
        </p:txBody>
      </p:sp>
      <p:sp>
        <p:nvSpPr>
          <p:cNvPr id="19" name="Striped Right Arrow 18"/>
          <p:cNvSpPr/>
          <p:nvPr/>
        </p:nvSpPr>
        <p:spPr>
          <a:xfrm>
            <a:off x="4416155" y="4404871"/>
            <a:ext cx="591580" cy="316987"/>
          </a:xfrm>
          <a:prstGeom prst="stripedRight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Content Placeholder 3" descr="img1.jpg"/>
          <p:cNvPicPr>
            <a:picLocks noChangeAspect="1"/>
          </p:cNvPicPr>
          <p:nvPr/>
        </p:nvPicPr>
        <p:blipFill>
          <a:blip r:embed="rId9"/>
          <a:srcRect l="-1531" r="1238"/>
          <a:stretch>
            <a:fillRect/>
          </a:stretch>
        </p:blipFill>
        <p:spPr>
          <a:xfrm>
            <a:off x="1318796" y="3717695"/>
            <a:ext cx="2445390" cy="1734630"/>
          </a:xfrm>
          <a:prstGeom prst="rect">
            <a:avLst/>
          </a:prstGeom>
          <a:solidFill>
            <a:schemeClr val="bg1"/>
          </a:solidFill>
        </p:spPr>
      </p:pic>
      <p:pic>
        <p:nvPicPr>
          <p:cNvPr id="22" name="Content Placeholder 3" descr="800.jpg"/>
          <p:cNvPicPr>
            <a:picLocks noChangeAspect="1"/>
          </p:cNvPicPr>
          <p:nvPr/>
        </p:nvPicPr>
        <p:blipFill>
          <a:blip r:embed="rId10"/>
          <a:srcRect l="109" r="-58"/>
          <a:stretch>
            <a:fillRect/>
          </a:stretch>
        </p:blipFill>
        <p:spPr>
          <a:xfrm>
            <a:off x="5751665" y="3717695"/>
            <a:ext cx="2426240" cy="1708835"/>
          </a:xfrm>
          <a:prstGeom prst="rect">
            <a:avLst/>
          </a:prstGeom>
        </p:spPr>
      </p:pic>
      <p:sp>
        <p:nvSpPr>
          <p:cNvPr id="25" name="TextBox 24"/>
          <p:cNvSpPr txBox="1"/>
          <p:nvPr/>
        </p:nvSpPr>
        <p:spPr>
          <a:xfrm>
            <a:off x="6117961" y="5467805"/>
            <a:ext cx="1865302" cy="369332"/>
          </a:xfrm>
          <a:prstGeom prst="rect">
            <a:avLst/>
          </a:prstGeom>
          <a:noFill/>
        </p:spPr>
        <p:txBody>
          <a:bodyPr wrap="none" rtlCol="0">
            <a:spAutoFit/>
          </a:bodyPr>
          <a:lstStyle/>
          <a:p>
            <a:r>
              <a:rPr lang="en-US" dirty="0" smtClean="0"/>
              <a:t>Segmented image</a:t>
            </a:r>
            <a:endParaRPr lang="en-US" dirty="0"/>
          </a:p>
        </p:txBody>
      </p:sp>
      <p:sp>
        <p:nvSpPr>
          <p:cNvPr id="26" name="TextBox 25"/>
          <p:cNvSpPr txBox="1"/>
          <p:nvPr/>
        </p:nvSpPr>
        <p:spPr>
          <a:xfrm>
            <a:off x="1377370" y="5467805"/>
            <a:ext cx="2386816" cy="369332"/>
          </a:xfrm>
          <a:prstGeom prst="rect">
            <a:avLst/>
          </a:prstGeom>
          <a:noFill/>
        </p:spPr>
        <p:txBody>
          <a:bodyPr wrap="none" rtlCol="0">
            <a:spAutoFit/>
          </a:bodyPr>
          <a:lstStyle/>
          <a:p>
            <a:r>
              <a:rPr lang="en-US" dirty="0" smtClean="0"/>
              <a:t>Continuous edge image</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E1F17"/>
                </a:solidFill>
              </a:rPr>
              <a:t>Support Vector Machine (SVM)</a:t>
            </a:r>
            <a:r>
              <a:rPr lang="en-US" dirty="0" smtClean="0"/>
              <a:t>: Overview</a:t>
            </a:r>
            <a:endParaRPr lang="en-US" dirty="0"/>
          </a:p>
        </p:txBody>
      </p:sp>
      <p:sp>
        <p:nvSpPr>
          <p:cNvPr id="8" name="Content Placeholder 7"/>
          <p:cNvSpPr>
            <a:spLocks noGrp="1"/>
          </p:cNvSpPr>
          <p:nvPr>
            <p:ph idx="1"/>
          </p:nvPr>
        </p:nvSpPr>
        <p:spPr/>
        <p:txBody>
          <a:bodyPr>
            <a:normAutofit/>
          </a:bodyPr>
          <a:lstStyle/>
          <a:p>
            <a:pPr>
              <a:buNone/>
            </a:pPr>
            <a:endParaRPr lang="en-US" dirty="0" smtClean="0"/>
          </a:p>
          <a:p>
            <a:pPr>
              <a:buNone/>
            </a:pPr>
            <a:r>
              <a:rPr lang="en-US" dirty="0" smtClean="0"/>
              <a:t>Separation of a given set of </a:t>
            </a:r>
          </a:p>
          <a:p>
            <a:pPr>
              <a:buNone/>
            </a:pPr>
            <a:r>
              <a:rPr lang="en-US" dirty="0" smtClean="0"/>
              <a:t>data into two categories with </a:t>
            </a:r>
          </a:p>
          <a:p>
            <a:pPr>
              <a:buNone/>
            </a:pPr>
            <a:r>
              <a:rPr lang="en-US" dirty="0" smtClean="0"/>
              <a:t>maximal geometric margin.</a:t>
            </a:r>
          </a:p>
          <a:p>
            <a:pPr>
              <a:buNone/>
            </a:pPr>
            <a:endParaRPr lang="en-US" dirty="0" smtClean="0"/>
          </a:p>
          <a:p>
            <a:pPr>
              <a:buNone/>
            </a:pPr>
            <a:endParaRPr lang="en-US" dirty="0" smtClean="0"/>
          </a:p>
          <a:p>
            <a:pPr>
              <a:buNone/>
            </a:pPr>
            <a:endParaRPr lang="en-US" dirty="0" smtClean="0"/>
          </a:p>
          <a:p>
            <a:pPr>
              <a:buNone/>
            </a:pPr>
            <a:r>
              <a:rPr lang="en-US" dirty="0" smtClean="0"/>
              <a:t>Applications</a:t>
            </a:r>
          </a:p>
          <a:p>
            <a:r>
              <a:rPr lang="en-US" dirty="0" smtClean="0"/>
              <a:t>Machine Learning</a:t>
            </a:r>
          </a:p>
          <a:p>
            <a:r>
              <a:rPr lang="en-US" dirty="0" smtClean="0"/>
              <a:t>Neural networks</a:t>
            </a:r>
          </a:p>
          <a:p>
            <a:r>
              <a:rPr lang="en-US" dirty="0" smtClean="0"/>
              <a:t>Data classification</a:t>
            </a:r>
          </a:p>
        </p:txBody>
      </p:sp>
      <p:pic>
        <p:nvPicPr>
          <p:cNvPr id="5" name="Picture 4"/>
          <p:cNvPicPr>
            <a:picLocks noChangeAspect="1"/>
          </p:cNvPicPr>
          <p:nvPr/>
        </p:nvPicPr>
        <p:blipFill>
          <a:blip r:embed="rId3"/>
          <a:stretch>
            <a:fillRect/>
          </a:stretch>
        </p:blipFill>
        <p:spPr>
          <a:xfrm>
            <a:off x="4938982" y="1722001"/>
            <a:ext cx="2996726" cy="2854025"/>
          </a:xfrm>
          <a:prstGeom prst="rect">
            <a:avLst/>
          </a:prstGeom>
        </p:spPr>
      </p:pic>
      <p:graphicFrame>
        <p:nvGraphicFramePr>
          <p:cNvPr id="7" name="Table 6"/>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tc>
                <a:tc>
                  <a:txBody>
                    <a:bodyPr/>
                    <a:lstStyle/>
                    <a:p>
                      <a:pPr algn="ctr"/>
                      <a:r>
                        <a:rPr lang="en-US" dirty="0" smtClean="0"/>
                        <a:t>Conclusion</a:t>
                      </a:r>
                      <a:endParaRPr lang="en-US" dirty="0"/>
                    </a:p>
                  </a:txBody>
                  <a:tcPr marL="0" marR="0" marT="9144" marB="9144"/>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smtClean="0">
                <a:solidFill>
                  <a:srgbClr val="AE1F17"/>
                </a:solidFill>
              </a:rPr>
              <a:t>SVM: </a:t>
            </a:r>
            <a:r>
              <a:rPr lang="en-US" dirty="0" smtClean="0"/>
              <a:t>Algorithm</a:t>
            </a:r>
            <a:endParaRPr lang="en-US" dirty="0"/>
          </a:p>
        </p:txBody>
      </p:sp>
      <p:graphicFrame>
        <p:nvGraphicFramePr>
          <p:cNvPr id="10" name="Table 9"/>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tc>
                <a:tc>
                  <a:txBody>
                    <a:bodyPr/>
                    <a:lstStyle/>
                    <a:p>
                      <a:pPr algn="ctr"/>
                      <a:r>
                        <a:rPr lang="en-US" dirty="0" smtClean="0"/>
                        <a:t>Conclusion</a:t>
                      </a:r>
                      <a:endParaRPr lang="en-US" dirty="0"/>
                    </a:p>
                  </a:txBody>
                  <a:tcPr marL="0" marR="0" marT="9144" marB="9144"/>
                </a:tc>
              </a:tr>
            </a:tbl>
          </a:graphicData>
        </a:graphic>
      </p:graphicFrame>
      <p:sp>
        <p:nvSpPr>
          <p:cNvPr id="34" name="Rectangle 33"/>
          <p:cNvSpPr/>
          <p:nvPr/>
        </p:nvSpPr>
        <p:spPr>
          <a:xfrm>
            <a:off x="362026" y="1759185"/>
            <a:ext cx="2387904" cy="15145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Train the classifier </a:t>
            </a:r>
          </a:p>
          <a:p>
            <a:pPr algn="ctr"/>
            <a:r>
              <a:rPr lang="en-US" dirty="0" smtClean="0"/>
              <a:t>based on the training</a:t>
            </a:r>
          </a:p>
          <a:p>
            <a:pPr algn="ctr"/>
            <a:r>
              <a:rPr lang="en-US" dirty="0" smtClean="0"/>
              <a:t>data</a:t>
            </a:r>
            <a:endParaRPr lang="en-US" dirty="0"/>
          </a:p>
        </p:txBody>
      </p:sp>
      <p:sp>
        <p:nvSpPr>
          <p:cNvPr id="35" name="Rectangle 34"/>
          <p:cNvSpPr/>
          <p:nvPr/>
        </p:nvSpPr>
        <p:spPr>
          <a:xfrm>
            <a:off x="3102805" y="1759185"/>
            <a:ext cx="2391132" cy="15145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Evaluate the classifier </a:t>
            </a:r>
          </a:p>
          <a:p>
            <a:pPr algn="ctr"/>
            <a:r>
              <a:rPr lang="en-US" dirty="0" smtClean="0"/>
              <a:t>based on the testing</a:t>
            </a:r>
          </a:p>
          <a:p>
            <a:pPr algn="ctr"/>
            <a:r>
              <a:rPr lang="en-US" dirty="0" smtClean="0"/>
              <a:t>data</a:t>
            </a:r>
            <a:endParaRPr lang="en-US" dirty="0"/>
          </a:p>
        </p:txBody>
      </p:sp>
      <p:sp>
        <p:nvSpPr>
          <p:cNvPr id="40" name="TextBox 39"/>
          <p:cNvSpPr txBox="1"/>
          <p:nvPr/>
        </p:nvSpPr>
        <p:spPr>
          <a:xfrm>
            <a:off x="725966" y="3941002"/>
            <a:ext cx="3506088" cy="2031325"/>
          </a:xfrm>
          <a:prstGeom prst="rect">
            <a:avLst/>
          </a:prstGeom>
          <a:noFill/>
        </p:spPr>
        <p:txBody>
          <a:bodyPr wrap="none" rtlCol="0">
            <a:spAutoFit/>
          </a:bodyPr>
          <a:lstStyle/>
          <a:p>
            <a:r>
              <a:rPr lang="en-US" dirty="0" smtClean="0"/>
              <a:t>Qualify of data classification</a:t>
            </a:r>
          </a:p>
          <a:p>
            <a:r>
              <a:rPr lang="en-US" dirty="0" smtClean="0"/>
              <a:t>Improves with number of</a:t>
            </a:r>
          </a:p>
          <a:p>
            <a:r>
              <a:rPr lang="en-US" dirty="0" smtClean="0"/>
              <a:t>Iterations used in learning stage.</a:t>
            </a:r>
          </a:p>
          <a:p>
            <a:endParaRPr lang="en-US" dirty="0" smtClean="0"/>
          </a:p>
          <a:p>
            <a:r>
              <a:rPr lang="en-US" dirty="0" smtClean="0"/>
              <a:t>The execution time depends on the</a:t>
            </a:r>
          </a:p>
          <a:p>
            <a:r>
              <a:rPr lang="en-US" dirty="0" smtClean="0"/>
              <a:t>number of data points and number</a:t>
            </a:r>
          </a:p>
          <a:p>
            <a:r>
              <a:rPr lang="en-US" dirty="0" smtClean="0"/>
              <a:t>of iterations.</a:t>
            </a:r>
          </a:p>
        </p:txBody>
      </p:sp>
      <p:sp>
        <p:nvSpPr>
          <p:cNvPr id="41" name="Rectangle 40"/>
          <p:cNvSpPr/>
          <p:nvPr/>
        </p:nvSpPr>
        <p:spPr>
          <a:xfrm>
            <a:off x="5898682" y="1759185"/>
            <a:ext cx="2391132" cy="15145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Refine the classifier </a:t>
            </a:r>
          </a:p>
          <a:p>
            <a:pPr algn="ctr"/>
            <a:r>
              <a:rPr lang="en-US" dirty="0" smtClean="0"/>
              <a:t>based on the testing</a:t>
            </a:r>
          </a:p>
          <a:p>
            <a:pPr algn="ctr"/>
            <a:r>
              <a:rPr lang="en-US" dirty="0" smtClean="0"/>
              <a:t>data</a:t>
            </a:r>
            <a:endParaRPr lang="en-US" dirty="0"/>
          </a:p>
        </p:txBody>
      </p:sp>
      <p:cxnSp>
        <p:nvCxnSpPr>
          <p:cNvPr id="43" name="Straight Arrow Connector 42"/>
          <p:cNvCxnSpPr>
            <a:stCxn id="35" idx="3"/>
            <a:endCxn id="41" idx="1"/>
          </p:cNvCxnSpPr>
          <p:nvPr/>
        </p:nvCxnSpPr>
        <p:spPr>
          <a:xfrm>
            <a:off x="5493937" y="2516482"/>
            <a:ext cx="40474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34" idx="3"/>
            <a:endCxn id="35" idx="1"/>
          </p:cNvCxnSpPr>
          <p:nvPr/>
        </p:nvCxnSpPr>
        <p:spPr>
          <a:xfrm>
            <a:off x="2749930" y="2516482"/>
            <a:ext cx="3528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hape 46"/>
          <p:cNvCxnSpPr>
            <a:stCxn id="41" idx="3"/>
            <a:endCxn id="35" idx="2"/>
          </p:cNvCxnSpPr>
          <p:nvPr/>
        </p:nvCxnSpPr>
        <p:spPr>
          <a:xfrm flipH="1">
            <a:off x="4298371" y="2516482"/>
            <a:ext cx="3991443" cy="757296"/>
          </a:xfrm>
          <a:prstGeom prst="curvedConnector4">
            <a:avLst>
              <a:gd name="adj1" fmla="val -13976"/>
              <a:gd name="adj2" fmla="val 229565"/>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 name="Freeform 24"/>
          <p:cNvSpPr/>
          <p:nvPr/>
        </p:nvSpPr>
        <p:spPr>
          <a:xfrm>
            <a:off x="3460651" y="2484525"/>
            <a:ext cx="3030460" cy="1323113"/>
          </a:xfrm>
          <a:custGeom>
            <a:avLst/>
            <a:gdLst>
              <a:gd name="connsiteX0" fmla="*/ 335531 w 2884938"/>
              <a:gd name="connsiteY0" fmla="*/ 834124 h 862346"/>
              <a:gd name="connsiteX1" fmla="*/ 344938 w 2884938"/>
              <a:gd name="connsiteY1" fmla="*/ 109753 h 862346"/>
              <a:gd name="connsiteX2" fmla="*/ 2405160 w 2884938"/>
              <a:gd name="connsiteY2" fmla="*/ 175605 h 862346"/>
              <a:gd name="connsiteX3" fmla="*/ 2884938 w 2884938"/>
              <a:gd name="connsiteY3" fmla="*/ 862346 h 862346"/>
              <a:gd name="connsiteX0" fmla="*/ 169557 w 2918133"/>
              <a:gd name="connsiteY0" fmla="*/ 549357 h 821665"/>
              <a:gd name="connsiteX1" fmla="*/ 378133 w 2918133"/>
              <a:gd name="connsiteY1" fmla="*/ 69072 h 821665"/>
              <a:gd name="connsiteX2" fmla="*/ 2438355 w 2918133"/>
              <a:gd name="connsiteY2" fmla="*/ 134924 h 821665"/>
              <a:gd name="connsiteX3" fmla="*/ 2918133 w 2918133"/>
              <a:gd name="connsiteY3" fmla="*/ 821665 h 821665"/>
              <a:gd name="connsiteX0" fmla="*/ 167766 w 2916342"/>
              <a:gd name="connsiteY0" fmla="*/ 672167 h 944475"/>
              <a:gd name="connsiteX1" fmla="*/ 1109648 w 2916342"/>
              <a:gd name="connsiteY1" fmla="*/ 69072 h 944475"/>
              <a:gd name="connsiteX2" fmla="*/ 2436564 w 2916342"/>
              <a:gd name="connsiteY2" fmla="*/ 257734 h 944475"/>
              <a:gd name="connsiteX3" fmla="*/ 2916342 w 2916342"/>
              <a:gd name="connsiteY3" fmla="*/ 944475 h 944475"/>
            </a:gdLst>
            <a:ahLst/>
            <a:cxnLst>
              <a:cxn ang="0">
                <a:pos x="connsiteX0" y="connsiteY0"/>
              </a:cxn>
              <a:cxn ang="0">
                <a:pos x="connsiteX1" y="connsiteY1"/>
              </a:cxn>
              <a:cxn ang="0">
                <a:pos x="connsiteX2" y="connsiteY2"/>
              </a:cxn>
              <a:cxn ang="0">
                <a:pos x="connsiteX3" y="connsiteY3"/>
              </a:cxn>
            </a:cxnLst>
            <a:rect l="l" t="t" r="r" b="b"/>
            <a:pathLst>
              <a:path w="2916342" h="944475">
                <a:moveTo>
                  <a:pt x="167766" y="672167"/>
                </a:moveTo>
                <a:cubicBezTo>
                  <a:pt x="0" y="364858"/>
                  <a:pt x="731515" y="138144"/>
                  <a:pt x="1109648" y="69072"/>
                </a:cubicBezTo>
                <a:cubicBezTo>
                  <a:pt x="1487781" y="0"/>
                  <a:pt x="2135448" y="111834"/>
                  <a:pt x="2436564" y="257734"/>
                </a:cubicBezTo>
                <a:cubicBezTo>
                  <a:pt x="2737680" y="403634"/>
                  <a:pt x="2916342" y="944475"/>
                  <a:pt x="2916342" y="944475"/>
                </a:cubicBezTo>
              </a:path>
            </a:pathLst>
          </a:custGeom>
          <a:ln w="63500">
            <a:prstDash val="sysDash"/>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AE1F17"/>
                </a:solidFill>
              </a:rPr>
              <a:t>Robot Localization</a:t>
            </a:r>
            <a:r>
              <a:rPr lang="en-US" dirty="0" smtClean="0"/>
              <a:t>: Overview</a:t>
            </a:r>
            <a:endParaRPr lang="en-US" dirty="0"/>
          </a:p>
        </p:txBody>
      </p:sp>
      <p:sp>
        <p:nvSpPr>
          <p:cNvPr id="8" name="Content Placeholder 7"/>
          <p:cNvSpPr>
            <a:spLocks noGrp="1"/>
          </p:cNvSpPr>
          <p:nvPr>
            <p:ph idx="1"/>
          </p:nvPr>
        </p:nvSpPr>
        <p:spPr>
          <a:xfrm>
            <a:off x="457200" y="1161144"/>
            <a:ext cx="4637240" cy="1438436"/>
          </a:xfrm>
        </p:spPr>
        <p:txBody>
          <a:bodyPr>
            <a:normAutofit/>
          </a:bodyPr>
          <a:lstStyle/>
          <a:p>
            <a:pPr>
              <a:buNone/>
            </a:pPr>
            <a:r>
              <a:rPr lang="en-US" dirty="0" smtClean="0"/>
              <a:t>Process of evaluating path based on obstacles and a set of goals </a:t>
            </a:r>
          </a:p>
          <a:p>
            <a:pPr>
              <a:buNone/>
            </a:pPr>
            <a:endParaRPr lang="en-US" dirty="0" smtClean="0"/>
          </a:p>
          <a:p>
            <a:pPr>
              <a:buNone/>
            </a:pPr>
            <a:endParaRPr lang="en-US" dirty="0" smtClean="0"/>
          </a:p>
        </p:txBody>
      </p:sp>
      <p:graphicFrame>
        <p:nvGraphicFramePr>
          <p:cNvPr id="5" name="Table 4"/>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tc>
                <a:tc>
                  <a:txBody>
                    <a:bodyPr/>
                    <a:lstStyle/>
                    <a:p>
                      <a:pPr algn="ctr"/>
                      <a:r>
                        <a:rPr lang="en-US" dirty="0" smtClean="0"/>
                        <a:t>Conclusion</a:t>
                      </a:r>
                      <a:endParaRPr lang="en-US" dirty="0"/>
                    </a:p>
                  </a:txBody>
                  <a:tcPr marL="0" marR="0" marT="9144" marB="9144"/>
                </a:tc>
              </a:tr>
            </a:tbl>
          </a:graphicData>
        </a:graphic>
      </p:graphicFrame>
      <p:sp>
        <p:nvSpPr>
          <p:cNvPr id="9" name="TextBox 8"/>
          <p:cNvSpPr txBox="1"/>
          <p:nvPr/>
        </p:nvSpPr>
        <p:spPr>
          <a:xfrm>
            <a:off x="4570119" y="2597275"/>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sp>
        <p:nvSpPr>
          <p:cNvPr id="10" name="TextBox 9"/>
          <p:cNvSpPr txBox="1"/>
          <p:nvPr/>
        </p:nvSpPr>
        <p:spPr>
          <a:xfrm>
            <a:off x="4722519" y="2749675"/>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sp>
        <p:nvSpPr>
          <p:cNvPr id="11" name="TextBox 10"/>
          <p:cNvSpPr txBox="1"/>
          <p:nvPr/>
        </p:nvSpPr>
        <p:spPr>
          <a:xfrm>
            <a:off x="4874919" y="2902075"/>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sp>
        <p:nvSpPr>
          <p:cNvPr id="13" name="TextBox 12"/>
          <p:cNvSpPr txBox="1"/>
          <p:nvPr/>
        </p:nvSpPr>
        <p:spPr>
          <a:xfrm>
            <a:off x="5179719" y="3206875"/>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sp>
        <p:nvSpPr>
          <p:cNvPr id="14" name="TextBox 13"/>
          <p:cNvSpPr txBox="1"/>
          <p:nvPr/>
        </p:nvSpPr>
        <p:spPr>
          <a:xfrm>
            <a:off x="5332119" y="3359275"/>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sp>
        <p:nvSpPr>
          <p:cNvPr id="15" name="TextBox 14"/>
          <p:cNvSpPr txBox="1"/>
          <p:nvPr/>
        </p:nvSpPr>
        <p:spPr>
          <a:xfrm>
            <a:off x="5484519" y="3511675"/>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sp>
        <p:nvSpPr>
          <p:cNvPr id="16" name="TextBox 15"/>
          <p:cNvSpPr txBox="1"/>
          <p:nvPr/>
        </p:nvSpPr>
        <p:spPr>
          <a:xfrm>
            <a:off x="5636919" y="3664075"/>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grpSp>
        <p:nvGrpSpPr>
          <p:cNvPr id="21" name="Group 20"/>
          <p:cNvGrpSpPr/>
          <p:nvPr/>
        </p:nvGrpSpPr>
        <p:grpSpPr>
          <a:xfrm rot="5400000">
            <a:off x="4918545" y="2792292"/>
            <a:ext cx="744458" cy="826532"/>
            <a:chOff x="6258416" y="1225675"/>
            <a:chExt cx="744458" cy="826532"/>
          </a:xfrm>
        </p:grpSpPr>
        <p:sp>
          <p:nvSpPr>
            <p:cNvPr id="17" name="TextBox 16"/>
            <p:cNvSpPr txBox="1"/>
            <p:nvPr/>
          </p:nvSpPr>
          <p:spPr>
            <a:xfrm>
              <a:off x="6258416" y="1225675"/>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sp>
          <p:nvSpPr>
            <p:cNvPr id="18" name="TextBox 17"/>
            <p:cNvSpPr txBox="1"/>
            <p:nvPr/>
          </p:nvSpPr>
          <p:spPr>
            <a:xfrm>
              <a:off x="6410816" y="1378075"/>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sp>
          <p:nvSpPr>
            <p:cNvPr id="19" name="TextBox 18"/>
            <p:cNvSpPr txBox="1"/>
            <p:nvPr/>
          </p:nvSpPr>
          <p:spPr>
            <a:xfrm>
              <a:off x="6563216" y="1530475"/>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sp>
          <p:nvSpPr>
            <p:cNvPr id="20" name="TextBox 19"/>
            <p:cNvSpPr txBox="1"/>
            <p:nvPr/>
          </p:nvSpPr>
          <p:spPr>
            <a:xfrm>
              <a:off x="6715616" y="1682875"/>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grpSp>
      <p:pic>
        <p:nvPicPr>
          <p:cNvPr id="22" name="Picture 21"/>
          <p:cNvPicPr>
            <a:picLocks noChangeAspect="1"/>
          </p:cNvPicPr>
          <p:nvPr/>
        </p:nvPicPr>
        <p:blipFill>
          <a:blip r:embed="rId3"/>
          <a:stretch>
            <a:fillRect/>
          </a:stretch>
        </p:blipFill>
        <p:spPr>
          <a:xfrm>
            <a:off x="2801631" y="3031954"/>
            <a:ext cx="691652" cy="775684"/>
          </a:xfrm>
          <a:prstGeom prst="rect">
            <a:avLst/>
          </a:prstGeom>
        </p:spPr>
      </p:pic>
      <p:pic>
        <p:nvPicPr>
          <p:cNvPr id="23" name="Picture 22"/>
          <p:cNvPicPr>
            <a:picLocks noChangeAspect="1"/>
          </p:cNvPicPr>
          <p:nvPr/>
        </p:nvPicPr>
        <p:blipFill>
          <a:blip r:embed="rId4"/>
          <a:stretch>
            <a:fillRect/>
          </a:stretch>
        </p:blipFill>
        <p:spPr>
          <a:xfrm>
            <a:off x="5924177" y="2632010"/>
            <a:ext cx="705556" cy="658519"/>
          </a:xfrm>
          <a:prstGeom prst="rect">
            <a:avLst/>
          </a:prstGeom>
        </p:spPr>
      </p:pic>
      <p:pic>
        <p:nvPicPr>
          <p:cNvPr id="24" name="Picture 23"/>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flipH="1">
            <a:off x="6143698" y="4032489"/>
            <a:ext cx="569404" cy="898563"/>
          </a:xfrm>
          <a:prstGeom prst="rect">
            <a:avLst/>
          </a:prstGeom>
        </p:spPr>
      </p:pic>
      <p:sp>
        <p:nvSpPr>
          <p:cNvPr id="26" name="TextBox 25"/>
          <p:cNvSpPr txBox="1"/>
          <p:nvPr/>
        </p:nvSpPr>
        <p:spPr>
          <a:xfrm>
            <a:off x="4942040" y="3807639"/>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sp>
        <p:nvSpPr>
          <p:cNvPr id="27" name="TextBox 26"/>
          <p:cNvSpPr txBox="1"/>
          <p:nvPr/>
        </p:nvSpPr>
        <p:spPr>
          <a:xfrm>
            <a:off x="5094440" y="3960039"/>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sp>
        <p:nvSpPr>
          <p:cNvPr id="28" name="TextBox 27"/>
          <p:cNvSpPr txBox="1"/>
          <p:nvPr/>
        </p:nvSpPr>
        <p:spPr>
          <a:xfrm>
            <a:off x="5246840" y="4112439"/>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sp>
        <p:nvSpPr>
          <p:cNvPr id="30" name="TextBox 29"/>
          <p:cNvSpPr txBox="1"/>
          <p:nvPr/>
        </p:nvSpPr>
        <p:spPr>
          <a:xfrm>
            <a:off x="5551640" y="4417239"/>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sp>
        <p:nvSpPr>
          <p:cNvPr id="31" name="TextBox 30"/>
          <p:cNvSpPr txBox="1"/>
          <p:nvPr/>
        </p:nvSpPr>
        <p:spPr>
          <a:xfrm>
            <a:off x="5704040" y="4569639"/>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sp>
        <p:nvSpPr>
          <p:cNvPr id="32" name="TextBox 31"/>
          <p:cNvSpPr txBox="1"/>
          <p:nvPr/>
        </p:nvSpPr>
        <p:spPr>
          <a:xfrm>
            <a:off x="5856440" y="4722039"/>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sp>
        <p:nvSpPr>
          <p:cNvPr id="33" name="TextBox 32"/>
          <p:cNvSpPr txBox="1"/>
          <p:nvPr/>
        </p:nvSpPr>
        <p:spPr>
          <a:xfrm>
            <a:off x="6008840" y="4874439"/>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grpSp>
        <p:nvGrpSpPr>
          <p:cNvPr id="34" name="Group 33"/>
          <p:cNvGrpSpPr/>
          <p:nvPr/>
        </p:nvGrpSpPr>
        <p:grpSpPr>
          <a:xfrm rot="5400000">
            <a:off x="5290466" y="4002656"/>
            <a:ext cx="744458" cy="826532"/>
            <a:chOff x="6258416" y="1225675"/>
            <a:chExt cx="744458" cy="826532"/>
          </a:xfrm>
        </p:grpSpPr>
        <p:sp>
          <p:nvSpPr>
            <p:cNvPr id="35" name="TextBox 34"/>
            <p:cNvSpPr txBox="1"/>
            <p:nvPr/>
          </p:nvSpPr>
          <p:spPr>
            <a:xfrm>
              <a:off x="6258416" y="1225675"/>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sp>
          <p:nvSpPr>
            <p:cNvPr id="36" name="TextBox 35"/>
            <p:cNvSpPr txBox="1"/>
            <p:nvPr/>
          </p:nvSpPr>
          <p:spPr>
            <a:xfrm>
              <a:off x="6410816" y="1378075"/>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sp>
          <p:nvSpPr>
            <p:cNvPr id="37" name="TextBox 36"/>
            <p:cNvSpPr txBox="1"/>
            <p:nvPr/>
          </p:nvSpPr>
          <p:spPr>
            <a:xfrm>
              <a:off x="6563216" y="1530475"/>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sp>
          <p:nvSpPr>
            <p:cNvPr id="38" name="TextBox 37"/>
            <p:cNvSpPr txBox="1"/>
            <p:nvPr/>
          </p:nvSpPr>
          <p:spPr>
            <a:xfrm>
              <a:off x="6715616" y="1682875"/>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grpSp>
      <p:sp>
        <p:nvSpPr>
          <p:cNvPr id="39" name="Rectangle 38"/>
          <p:cNvSpPr/>
          <p:nvPr/>
        </p:nvSpPr>
        <p:spPr>
          <a:xfrm>
            <a:off x="370040" y="3983375"/>
            <a:ext cx="4572000" cy="1631216"/>
          </a:xfrm>
          <a:prstGeom prst="rect">
            <a:avLst/>
          </a:prstGeom>
        </p:spPr>
        <p:txBody>
          <a:bodyPr>
            <a:spAutoFit/>
          </a:bodyPr>
          <a:lstStyle/>
          <a:p>
            <a:pPr>
              <a:buNone/>
            </a:pPr>
            <a:endParaRPr lang="en-US" sz="2000" dirty="0" smtClean="0"/>
          </a:p>
          <a:p>
            <a:pPr>
              <a:buNone/>
            </a:pPr>
            <a:r>
              <a:rPr lang="en-US" sz="2000" dirty="0" smtClean="0"/>
              <a:t>Applications</a:t>
            </a:r>
          </a:p>
          <a:p>
            <a:pPr>
              <a:buFont typeface="Arial"/>
              <a:buChar char="•"/>
            </a:pPr>
            <a:r>
              <a:rPr lang="en-US" sz="2000" dirty="0" smtClean="0"/>
              <a:t> Space exploration programs</a:t>
            </a:r>
          </a:p>
          <a:p>
            <a:pPr>
              <a:buFont typeface="Arial"/>
              <a:buChar char="•"/>
            </a:pPr>
            <a:r>
              <a:rPr lang="en-US" sz="2000" dirty="0" smtClean="0"/>
              <a:t> Autonomous vehicles/systems</a:t>
            </a:r>
          </a:p>
          <a:p>
            <a:pPr>
              <a:buFont typeface="Arial"/>
              <a:buChar char="•"/>
            </a:pPr>
            <a:r>
              <a:rPr lang="en-US" sz="2000" dirty="0" smtClean="0"/>
              <a:t> Mobile robotics</a:t>
            </a:r>
          </a:p>
        </p:txBody>
      </p:sp>
      <p:sp>
        <p:nvSpPr>
          <p:cNvPr id="40" name="TextBox 39"/>
          <p:cNvSpPr txBox="1"/>
          <p:nvPr/>
        </p:nvSpPr>
        <p:spPr>
          <a:xfrm>
            <a:off x="5313961" y="1923143"/>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sp>
        <p:nvSpPr>
          <p:cNvPr id="41" name="TextBox 40"/>
          <p:cNvSpPr txBox="1"/>
          <p:nvPr/>
        </p:nvSpPr>
        <p:spPr>
          <a:xfrm>
            <a:off x="5466361" y="2075543"/>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sp>
        <p:nvSpPr>
          <p:cNvPr id="42" name="TextBox 41"/>
          <p:cNvSpPr txBox="1"/>
          <p:nvPr/>
        </p:nvSpPr>
        <p:spPr>
          <a:xfrm>
            <a:off x="5618761" y="2227943"/>
            <a:ext cx="287258" cy="369332"/>
          </a:xfrm>
          <a:prstGeom prst="rect">
            <a:avLst/>
          </a:prstGeom>
          <a:noFill/>
        </p:spPr>
        <p:txBody>
          <a:bodyPr wrap="none" rtlCol="0">
            <a:spAutoFit/>
          </a:bodyPr>
          <a:lstStyle/>
          <a:p>
            <a:r>
              <a:rPr lang="en-US" dirty="0" err="1" smtClean="0">
                <a:solidFill>
                  <a:srgbClr val="FF0000"/>
                </a:solidFill>
              </a:rPr>
              <a:t>x</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smtClean="0">
                <a:solidFill>
                  <a:srgbClr val="AE1F17"/>
                </a:solidFill>
              </a:rPr>
              <a:t>Robot Localization</a:t>
            </a:r>
            <a:r>
              <a:rPr lang="en-US" dirty="0" smtClean="0"/>
              <a:t>: Algorithm</a:t>
            </a:r>
            <a:endParaRPr lang="en-US" dirty="0"/>
          </a:p>
        </p:txBody>
      </p:sp>
      <p:sp>
        <p:nvSpPr>
          <p:cNvPr id="3" name="Content Placeholder 2"/>
          <p:cNvSpPr>
            <a:spLocks noGrp="1"/>
          </p:cNvSpPr>
          <p:nvPr>
            <p:ph idx="1"/>
          </p:nvPr>
        </p:nvSpPr>
        <p:spPr>
          <a:xfrm>
            <a:off x="457200" y="1177638"/>
            <a:ext cx="8229600" cy="5560331"/>
          </a:xfrm>
        </p:spPr>
        <p:txBody>
          <a:bodyPr>
            <a:normAutofit/>
          </a:bodyPr>
          <a:lstStyle/>
          <a:p>
            <a:endParaRPr lang="en-US" dirty="0" smtClean="0">
              <a:solidFill>
                <a:schemeClr val="tx2"/>
              </a:solidFill>
            </a:endParaRPr>
          </a:p>
          <a:p>
            <a:endParaRPr lang="en-US" dirty="0" smtClean="0">
              <a:solidFill>
                <a:schemeClr val="tx2"/>
              </a:solidFill>
            </a:endParaRPr>
          </a:p>
          <a:p>
            <a:endParaRPr lang="en-US" dirty="0" smtClean="0">
              <a:solidFill>
                <a:schemeClr val="tx2"/>
              </a:solidFill>
            </a:endParaRPr>
          </a:p>
          <a:p>
            <a:endParaRPr lang="en-US" dirty="0" smtClean="0">
              <a:solidFill>
                <a:schemeClr val="tx2"/>
              </a:solidFill>
            </a:endParaRPr>
          </a:p>
          <a:p>
            <a:endParaRPr lang="en-US" dirty="0" smtClean="0">
              <a:solidFill>
                <a:schemeClr val="tx2"/>
              </a:solidFill>
            </a:endParaRPr>
          </a:p>
          <a:p>
            <a:pPr lvl="7"/>
            <a:endParaRPr lang="en-US" sz="2400" dirty="0" smtClean="0">
              <a:solidFill>
                <a:schemeClr val="tx2"/>
              </a:solidFill>
            </a:endParaRPr>
          </a:p>
        </p:txBody>
      </p:sp>
      <p:graphicFrame>
        <p:nvGraphicFramePr>
          <p:cNvPr id="12" name="Diagram 11"/>
          <p:cNvGraphicFramePr/>
          <p:nvPr/>
        </p:nvGraphicFramePr>
        <p:xfrm>
          <a:off x="813561" y="765262"/>
          <a:ext cx="6278967" cy="2736227"/>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9" name="Line Callout 1 (Accent Bar) 8"/>
          <p:cNvSpPr/>
          <p:nvPr/>
        </p:nvSpPr>
        <p:spPr>
          <a:xfrm>
            <a:off x="7570859" y="1501090"/>
            <a:ext cx="1336035" cy="1253657"/>
          </a:xfrm>
          <a:prstGeom prst="accentCallout1">
            <a:avLst>
              <a:gd name="adj1" fmla="val 18750"/>
              <a:gd name="adj2" fmla="val -8333"/>
              <a:gd name="adj3" fmla="val 82237"/>
              <a:gd name="adj4" fmla="val -3956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Probabilistic models to estimate position</a:t>
            </a:r>
            <a:endParaRPr lang="en-US" dirty="0"/>
          </a:p>
        </p:txBody>
      </p:sp>
      <p:pic>
        <p:nvPicPr>
          <p:cNvPr id="10" name="Picture 9" descr="localizationHotSpot.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2038991" y="3155084"/>
            <a:ext cx="5940339" cy="3236480"/>
          </a:xfrm>
          <a:prstGeom prst="rect">
            <a:avLst/>
          </a:prstGeom>
        </p:spPr>
      </p:pic>
      <p:graphicFrame>
        <p:nvGraphicFramePr>
          <p:cNvPr id="11" name="Table 10"/>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tc>
                <a:tc>
                  <a:txBody>
                    <a:bodyPr/>
                    <a:lstStyle/>
                    <a:p>
                      <a:pPr algn="ctr"/>
                      <a:r>
                        <a:rPr lang="en-US" dirty="0" smtClean="0"/>
                        <a:t>Conclusion</a:t>
                      </a:r>
                      <a:endParaRPr lang="en-US" dirty="0"/>
                    </a:p>
                  </a:txBody>
                  <a:tcPr marL="0" marR="0" marT="9144" marB="9144"/>
                </a:tc>
              </a:tr>
            </a:tbl>
          </a:graphicData>
        </a:graphic>
      </p:graphicFrame>
      <p:sp>
        <p:nvSpPr>
          <p:cNvPr id="8" name="TextBox 7"/>
          <p:cNvSpPr txBox="1"/>
          <p:nvPr/>
        </p:nvSpPr>
        <p:spPr>
          <a:xfrm>
            <a:off x="7895523" y="3784391"/>
            <a:ext cx="791277" cy="276999"/>
          </a:xfrm>
          <a:prstGeom prst="rect">
            <a:avLst/>
          </a:prstGeom>
          <a:noFill/>
        </p:spPr>
        <p:txBody>
          <a:bodyPr wrap="none" rtlCol="0">
            <a:spAutoFit/>
          </a:bodyPr>
          <a:lstStyle/>
          <a:p>
            <a:r>
              <a:rPr lang="en-US" sz="1200" dirty="0" smtClean="0"/>
              <a:t>(Tracking)</a:t>
            </a:r>
            <a:endParaRPr lang="en-US" sz="1200" dirty="0"/>
          </a:p>
        </p:txBody>
      </p:sp>
      <p:sp>
        <p:nvSpPr>
          <p:cNvPr id="13" name="TextBox 12"/>
          <p:cNvSpPr txBox="1"/>
          <p:nvPr/>
        </p:nvSpPr>
        <p:spPr>
          <a:xfrm>
            <a:off x="7876709" y="4026367"/>
            <a:ext cx="943437" cy="276999"/>
          </a:xfrm>
          <a:prstGeom prst="rect">
            <a:avLst/>
          </a:prstGeom>
          <a:noFill/>
        </p:spPr>
        <p:txBody>
          <a:bodyPr wrap="none" rtlCol="0">
            <a:spAutoFit/>
          </a:bodyPr>
          <a:lstStyle/>
          <a:p>
            <a:r>
              <a:rPr lang="en-US" sz="1200" dirty="0" smtClean="0"/>
              <a:t>(Estimation)</a:t>
            </a:r>
            <a:endParaRPr lang="en-US" sz="1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E1F17"/>
                </a:solidFill>
              </a:rPr>
              <a:t>Texture Synthesis</a:t>
            </a:r>
            <a:r>
              <a:rPr lang="en-US" dirty="0" smtClean="0"/>
              <a:t>: Overview</a:t>
            </a:r>
            <a:endParaRPr lang="en-US" dirty="0"/>
          </a:p>
        </p:txBody>
      </p:sp>
      <p:sp>
        <p:nvSpPr>
          <p:cNvPr id="8" name="Content Placeholder 7"/>
          <p:cNvSpPr>
            <a:spLocks noGrp="1"/>
          </p:cNvSpPr>
          <p:nvPr>
            <p:ph idx="1"/>
          </p:nvPr>
        </p:nvSpPr>
        <p:spPr/>
        <p:txBody>
          <a:bodyPr>
            <a:normAutofit lnSpcReduction="10000"/>
          </a:bodyPr>
          <a:lstStyle/>
          <a:p>
            <a:pPr>
              <a:buNone/>
            </a:pPr>
            <a:r>
              <a:rPr lang="en-US" dirty="0" smtClean="0"/>
              <a:t>Constructing large images from small image using structural content</a:t>
            </a:r>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dirty="0" smtClean="0"/>
              <a:t>Applications</a:t>
            </a:r>
          </a:p>
          <a:p>
            <a:r>
              <a:rPr lang="en-US" dirty="0" smtClean="0"/>
              <a:t>Movie making</a:t>
            </a:r>
          </a:p>
          <a:p>
            <a:r>
              <a:rPr lang="en-US" dirty="0" smtClean="0"/>
              <a:t>Graphics</a:t>
            </a:r>
          </a:p>
          <a:p>
            <a:r>
              <a:rPr lang="en-US" dirty="0" smtClean="0"/>
              <a:t>Computational Photography</a:t>
            </a:r>
          </a:p>
        </p:txBody>
      </p:sp>
      <p:graphicFrame>
        <p:nvGraphicFramePr>
          <p:cNvPr id="4" name="Table 3"/>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tc>
                <a:tc>
                  <a:txBody>
                    <a:bodyPr/>
                    <a:lstStyle/>
                    <a:p>
                      <a:pPr algn="ctr"/>
                      <a:r>
                        <a:rPr lang="en-US" dirty="0" smtClean="0"/>
                        <a:t>Conclusion</a:t>
                      </a:r>
                      <a:endParaRPr lang="en-US" dirty="0"/>
                    </a:p>
                  </a:txBody>
                  <a:tcPr marL="0" marR="0" marT="9144" marB="9144"/>
                </a:tc>
              </a:tr>
            </a:tbl>
          </a:graphicData>
        </a:graphic>
      </p:graphicFrame>
      <p:pic>
        <p:nvPicPr>
          <p:cNvPr id="6" name="Picture 5" descr="Food.0002_c.ext.jpg"/>
          <p:cNvPicPr>
            <a:picLocks noChangeAspect="1"/>
          </p:cNvPicPr>
          <p:nvPr/>
        </p:nvPicPr>
        <p:blipFill>
          <a:blip r:embed="rId3"/>
          <a:stretch>
            <a:fillRect/>
          </a:stretch>
        </p:blipFill>
        <p:spPr>
          <a:xfrm>
            <a:off x="5125850" y="2128681"/>
            <a:ext cx="2239374" cy="2239374"/>
          </a:xfrm>
          <a:prstGeom prst="rect">
            <a:avLst/>
          </a:prstGeom>
        </p:spPr>
      </p:pic>
      <p:pic>
        <p:nvPicPr>
          <p:cNvPr id="7" name="Picture 6" descr="Food.0002_c.ext0.jpg"/>
          <p:cNvPicPr>
            <a:picLocks noChangeAspect="1"/>
          </p:cNvPicPr>
          <p:nvPr/>
        </p:nvPicPr>
        <p:blipFill>
          <a:blip r:embed="rId4"/>
          <a:stretch>
            <a:fillRect/>
          </a:stretch>
        </p:blipFill>
        <p:spPr>
          <a:xfrm>
            <a:off x="1944085" y="2128681"/>
            <a:ext cx="2239374" cy="223937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smtClean="0">
                <a:solidFill>
                  <a:srgbClr val="AE1F17"/>
                </a:solidFill>
              </a:rPr>
              <a:t>Texture Synthesis:</a:t>
            </a:r>
            <a:r>
              <a:rPr lang="en-US" dirty="0" smtClean="0"/>
              <a:t> Algorithm</a:t>
            </a:r>
            <a:endParaRPr lang="en-US" dirty="0"/>
          </a:p>
        </p:txBody>
      </p:sp>
      <p:sp>
        <p:nvSpPr>
          <p:cNvPr id="3" name="Content Placeholder 2"/>
          <p:cNvSpPr>
            <a:spLocks noGrp="1"/>
          </p:cNvSpPr>
          <p:nvPr>
            <p:ph idx="1"/>
          </p:nvPr>
        </p:nvSpPr>
        <p:spPr>
          <a:xfrm>
            <a:off x="457200" y="1177638"/>
            <a:ext cx="8229600" cy="5560331"/>
          </a:xfrm>
        </p:spPr>
        <p:txBody>
          <a:bodyPr>
            <a:normAutofit/>
          </a:bodyPr>
          <a:lstStyle/>
          <a:p>
            <a:endParaRPr lang="en-US" dirty="0" smtClean="0">
              <a:solidFill>
                <a:schemeClr val="tx2"/>
              </a:solidFill>
            </a:endParaRPr>
          </a:p>
          <a:p>
            <a:endParaRPr lang="en-US" dirty="0" smtClean="0">
              <a:solidFill>
                <a:schemeClr val="tx2"/>
              </a:solidFill>
            </a:endParaRPr>
          </a:p>
          <a:p>
            <a:endParaRPr lang="en-US" dirty="0" smtClean="0">
              <a:solidFill>
                <a:schemeClr val="tx2"/>
              </a:solidFill>
            </a:endParaRPr>
          </a:p>
          <a:p>
            <a:endParaRPr lang="en-US" dirty="0" smtClean="0">
              <a:solidFill>
                <a:schemeClr val="tx2"/>
              </a:solidFill>
            </a:endParaRPr>
          </a:p>
          <a:p>
            <a:endParaRPr lang="en-US" dirty="0" smtClean="0">
              <a:solidFill>
                <a:schemeClr val="tx2"/>
              </a:solidFill>
            </a:endParaRPr>
          </a:p>
          <a:p>
            <a:pPr lvl="7">
              <a:buNone/>
            </a:pPr>
            <a:endParaRPr lang="en-US" sz="2400" dirty="0" smtClean="0">
              <a:solidFill>
                <a:schemeClr val="tx2"/>
              </a:solidFill>
            </a:endParaRPr>
          </a:p>
        </p:txBody>
      </p:sp>
      <p:graphicFrame>
        <p:nvGraphicFramePr>
          <p:cNvPr id="12" name="Diagram 11"/>
          <p:cNvGraphicFramePr/>
          <p:nvPr/>
        </p:nvGraphicFramePr>
        <p:xfrm>
          <a:off x="813561" y="765262"/>
          <a:ext cx="6278967" cy="2736227"/>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14" name="Picture 13" descr="texture_synthesisHotSpot.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1385775" y="3322437"/>
            <a:ext cx="5943600" cy="2819400"/>
          </a:xfrm>
          <a:prstGeom prst="rect">
            <a:avLst/>
          </a:prstGeom>
        </p:spPr>
      </p:pic>
      <p:graphicFrame>
        <p:nvGraphicFramePr>
          <p:cNvPr id="6" name="Table 5"/>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tc>
                <a:tc>
                  <a:txBody>
                    <a:bodyPr/>
                    <a:lstStyle/>
                    <a:p>
                      <a:pPr algn="ctr"/>
                      <a:r>
                        <a:rPr lang="en-US" dirty="0" smtClean="0"/>
                        <a:t>Conclusion</a:t>
                      </a:r>
                      <a:endParaRPr lang="en-US" dirty="0"/>
                    </a:p>
                  </a:txBody>
                  <a:tcPr marL="0" marR="0" marT="9144" marB="9144"/>
                </a:tc>
              </a:tr>
            </a:tbl>
          </a:graphicData>
        </a:graphic>
      </p:graphicFrame>
      <p:sp>
        <p:nvSpPr>
          <p:cNvPr id="7" name="TextBox 6"/>
          <p:cNvSpPr txBox="1"/>
          <p:nvPr/>
        </p:nvSpPr>
        <p:spPr>
          <a:xfrm>
            <a:off x="7120749" y="3784443"/>
            <a:ext cx="1461232" cy="307777"/>
          </a:xfrm>
          <a:prstGeom prst="rect">
            <a:avLst/>
          </a:prstGeom>
          <a:noFill/>
        </p:spPr>
        <p:txBody>
          <a:bodyPr wrap="none" rtlCol="0">
            <a:spAutoFit/>
          </a:bodyPr>
          <a:lstStyle/>
          <a:p>
            <a:r>
              <a:rPr lang="en-US" sz="1400" dirty="0" smtClean="0"/>
              <a:t>(Texture Analysis)</a:t>
            </a:r>
            <a:endParaRPr lang="en-US" sz="1400" dirty="0"/>
          </a:p>
        </p:txBody>
      </p:sp>
      <p:sp>
        <p:nvSpPr>
          <p:cNvPr id="8" name="TextBox 7"/>
          <p:cNvSpPr txBox="1"/>
          <p:nvPr/>
        </p:nvSpPr>
        <p:spPr>
          <a:xfrm>
            <a:off x="7132044" y="4002692"/>
            <a:ext cx="1461232" cy="307777"/>
          </a:xfrm>
          <a:prstGeom prst="rect">
            <a:avLst/>
          </a:prstGeom>
          <a:noFill/>
        </p:spPr>
        <p:txBody>
          <a:bodyPr wrap="none" rtlCol="0">
            <a:spAutoFit/>
          </a:bodyPr>
          <a:lstStyle/>
          <a:p>
            <a:r>
              <a:rPr lang="en-US" sz="1400" dirty="0" smtClean="0"/>
              <a:t>(Texture Analysis)</a:t>
            </a:r>
            <a:endParaRPr lang="en-US" sz="1400" dirty="0"/>
          </a:p>
        </p:txBody>
      </p:sp>
      <p:sp>
        <p:nvSpPr>
          <p:cNvPr id="9" name="TextBox 8"/>
          <p:cNvSpPr txBox="1"/>
          <p:nvPr/>
        </p:nvSpPr>
        <p:spPr>
          <a:xfrm>
            <a:off x="7141451" y="4190832"/>
            <a:ext cx="1554244" cy="307777"/>
          </a:xfrm>
          <a:prstGeom prst="rect">
            <a:avLst/>
          </a:prstGeom>
          <a:noFill/>
        </p:spPr>
        <p:txBody>
          <a:bodyPr wrap="none" rtlCol="0">
            <a:spAutoFit/>
          </a:bodyPr>
          <a:lstStyle/>
          <a:p>
            <a:r>
              <a:rPr lang="en-US" sz="1400" dirty="0" smtClean="0"/>
              <a:t>(Texture Synthesis)</a:t>
            </a:r>
            <a:endParaRPr lang="en-US" sz="1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Face Detection: Overview</a:t>
            </a:r>
            <a:br>
              <a:rPr lang="en-US" smtClean="0"/>
            </a:br>
            <a:endParaRPr lang="en-US" dirty="0"/>
          </a:p>
        </p:txBody>
      </p:sp>
      <p:sp>
        <p:nvSpPr>
          <p:cNvPr id="3" name="Content Placeholder 2"/>
          <p:cNvSpPr>
            <a:spLocks noGrp="1"/>
          </p:cNvSpPr>
          <p:nvPr>
            <p:ph idx="1"/>
          </p:nvPr>
        </p:nvSpPr>
        <p:spPr/>
        <p:txBody>
          <a:bodyPr>
            <a:normAutofit lnSpcReduction="10000"/>
          </a:bodyPr>
          <a:lstStyle/>
          <a:p>
            <a:endParaRPr lang="en-US" dirty="0" smtClean="0"/>
          </a:p>
          <a:p>
            <a:endParaRPr lang="en-US" dirty="0" smtClean="0"/>
          </a:p>
          <a:p>
            <a:endParaRPr lang="en-US" dirty="0" smtClean="0"/>
          </a:p>
          <a:p>
            <a:endParaRPr lang="en-US" dirty="0" smtClean="0"/>
          </a:p>
          <a:p>
            <a:endParaRPr lang="en-US" dirty="0" smtClean="0"/>
          </a:p>
          <a:p>
            <a:pPr>
              <a:buNone/>
            </a:pPr>
            <a:r>
              <a:rPr lang="en-US" dirty="0" smtClean="0"/>
              <a:t>Determines locations and sizes of </a:t>
            </a:r>
          </a:p>
          <a:p>
            <a:pPr>
              <a:buNone/>
            </a:pPr>
            <a:r>
              <a:rPr lang="en-US" dirty="0" smtClean="0"/>
              <a:t>human faces</a:t>
            </a:r>
          </a:p>
          <a:p>
            <a:endParaRPr lang="en-US" dirty="0" smtClean="0"/>
          </a:p>
          <a:p>
            <a:pPr>
              <a:buNone/>
            </a:pPr>
            <a:r>
              <a:rPr lang="en-US" dirty="0" smtClean="0"/>
              <a:t>Applications</a:t>
            </a:r>
          </a:p>
          <a:p>
            <a:r>
              <a:rPr lang="en-US" dirty="0" smtClean="0"/>
              <a:t>Object tracking</a:t>
            </a:r>
          </a:p>
          <a:p>
            <a:r>
              <a:rPr lang="en-US" dirty="0" smtClean="0"/>
              <a:t>Digital Camera, </a:t>
            </a:r>
            <a:r>
              <a:rPr lang="en-US" dirty="0" err="1" smtClean="0"/>
              <a:t>Facebook</a:t>
            </a:r>
            <a:endParaRPr lang="en-US" dirty="0" smtClean="0"/>
          </a:p>
          <a:p>
            <a:r>
              <a:rPr lang="en-US" dirty="0" smtClean="0"/>
              <a:t>Content based image retrieval</a:t>
            </a:r>
          </a:p>
        </p:txBody>
      </p:sp>
      <p:pic>
        <p:nvPicPr>
          <p:cNvPr id="4" name="Picture 3"/>
          <p:cNvPicPr>
            <a:picLocks noChangeAspect="1"/>
          </p:cNvPicPr>
          <p:nvPr/>
        </p:nvPicPr>
        <p:blipFill>
          <a:blip r:embed="rId3"/>
          <a:stretch>
            <a:fillRect/>
          </a:stretch>
        </p:blipFill>
        <p:spPr>
          <a:xfrm>
            <a:off x="5363726" y="1160575"/>
            <a:ext cx="3086100" cy="1600200"/>
          </a:xfrm>
          <a:prstGeom prst="rect">
            <a:avLst/>
          </a:prstGeom>
        </p:spPr>
      </p:pic>
      <p:pic>
        <p:nvPicPr>
          <p:cNvPr id="5" name="Picture 4"/>
          <p:cNvPicPr>
            <a:picLocks noChangeAspect="1"/>
          </p:cNvPicPr>
          <p:nvPr/>
        </p:nvPicPr>
        <p:blipFill>
          <a:blip r:embed="rId4"/>
          <a:stretch>
            <a:fillRect/>
          </a:stretch>
        </p:blipFill>
        <p:spPr>
          <a:xfrm>
            <a:off x="5402772" y="2937951"/>
            <a:ext cx="3086100" cy="1600200"/>
          </a:xfrm>
          <a:prstGeom prst="rect">
            <a:avLst/>
          </a:prstGeom>
        </p:spPr>
      </p:pic>
      <p:pic>
        <p:nvPicPr>
          <p:cNvPr id="6" name="Picture 5"/>
          <p:cNvPicPr>
            <a:picLocks noChangeAspect="1"/>
          </p:cNvPicPr>
          <p:nvPr/>
        </p:nvPicPr>
        <p:blipFill>
          <a:blip r:embed="rId5"/>
          <a:stretch>
            <a:fillRect/>
          </a:stretch>
        </p:blipFill>
        <p:spPr>
          <a:xfrm>
            <a:off x="835654" y="1154687"/>
            <a:ext cx="4074982" cy="2137999"/>
          </a:xfrm>
          <a:prstGeom prst="rect">
            <a:avLst/>
          </a:prstGeom>
        </p:spPr>
      </p:pic>
      <p:graphicFrame>
        <p:nvGraphicFramePr>
          <p:cNvPr id="7" name="Table 6"/>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tc>
                <a:tc>
                  <a:txBody>
                    <a:bodyPr/>
                    <a:lstStyle/>
                    <a:p>
                      <a:pPr algn="ctr"/>
                      <a:r>
                        <a:rPr lang="en-US" dirty="0" smtClean="0"/>
                        <a:t>Conclusion</a:t>
                      </a:r>
                      <a:endParaRPr lang="en-US" dirty="0"/>
                    </a:p>
                  </a:txBody>
                  <a:tcPr marL="0" marR="0" marT="9144" marB="9144"/>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33237" y="5218998"/>
            <a:ext cx="1358900" cy="1524000"/>
          </a:xfrm>
          <a:prstGeom prst="rect">
            <a:avLst/>
          </a:prstGeom>
        </p:spPr>
      </p:pic>
      <p:sp>
        <p:nvSpPr>
          <p:cNvPr id="2" name="Title 1"/>
          <p:cNvSpPr>
            <a:spLocks noGrp="1"/>
          </p:cNvSpPr>
          <p:nvPr>
            <p:ph type="title"/>
          </p:nvPr>
        </p:nvSpPr>
        <p:spPr/>
        <p:txBody>
          <a:bodyPr>
            <a:normAutofit fontScale="90000"/>
          </a:bodyPr>
          <a:lstStyle/>
          <a:p>
            <a:r>
              <a:rPr lang="en-US" sz="3000" dirty="0" smtClean="0"/>
              <a:t>A Few Examples of Vision’s </a:t>
            </a:r>
            <a:br>
              <a:rPr lang="en-US" sz="3000" dirty="0" smtClean="0"/>
            </a:br>
            <a:r>
              <a:rPr lang="en-US" sz="3000" dirty="0" smtClean="0"/>
              <a:t>Current and Potential Impact on Our Lives</a:t>
            </a:r>
            <a:endParaRPr lang="en-US" sz="3000" dirty="0"/>
          </a:p>
        </p:txBody>
      </p:sp>
      <p:sp>
        <p:nvSpPr>
          <p:cNvPr id="3" name="Content Placeholder 2"/>
          <p:cNvSpPr>
            <a:spLocks noGrp="1"/>
          </p:cNvSpPr>
          <p:nvPr>
            <p:ph idx="1"/>
          </p:nvPr>
        </p:nvSpPr>
        <p:spPr>
          <a:xfrm>
            <a:off x="457200" y="1161143"/>
            <a:ext cx="8529270" cy="5560331"/>
          </a:xfrm>
        </p:spPr>
        <p:txBody>
          <a:bodyPr/>
          <a:lstStyle/>
          <a:p>
            <a:r>
              <a:rPr lang="en-US" dirty="0" smtClean="0"/>
              <a:t>Auto-focus cameras and cell-phones through face detection</a:t>
            </a:r>
          </a:p>
          <a:p>
            <a:pPr>
              <a:buNone/>
            </a:pPr>
            <a:endParaRPr lang="en-US" sz="1050" dirty="0" smtClean="0"/>
          </a:p>
          <a:p>
            <a:r>
              <a:rPr lang="en-US" dirty="0" smtClean="0"/>
              <a:t>Help doctors perform surgery on patients thousands of miles away</a:t>
            </a:r>
          </a:p>
          <a:p>
            <a:pPr>
              <a:buNone/>
            </a:pPr>
            <a:endParaRPr lang="en-US" sz="1050" dirty="0" smtClean="0"/>
          </a:p>
          <a:p>
            <a:r>
              <a:rPr lang="en-US" dirty="0" smtClean="0"/>
              <a:t>Allow planes to fly themselves (e.g., </a:t>
            </a:r>
            <a:r>
              <a:rPr lang="en-US" dirty="0" err="1" smtClean="0"/>
              <a:t>UAVs</a:t>
            </a:r>
            <a:r>
              <a:rPr lang="en-US" dirty="0" smtClean="0"/>
              <a:t>)</a:t>
            </a:r>
          </a:p>
          <a:p>
            <a:endParaRPr lang="en-US" sz="1050" dirty="0" smtClean="0"/>
          </a:p>
          <a:p>
            <a:r>
              <a:rPr lang="en-US" dirty="0" smtClean="0"/>
              <a:t>Enable “cars that can’t crash”</a:t>
            </a:r>
          </a:p>
          <a:p>
            <a:endParaRPr lang="en-US" sz="1050" dirty="0" smtClean="0"/>
          </a:p>
          <a:p>
            <a:r>
              <a:rPr lang="en-US" dirty="0" smtClean="0"/>
              <a:t>Enable machines that automatically educate our kids (!)</a:t>
            </a:r>
          </a:p>
          <a:p>
            <a:endParaRPr lang="en-US" dirty="0"/>
          </a:p>
        </p:txBody>
      </p:sp>
      <p:pic>
        <p:nvPicPr>
          <p:cNvPr id="6" name="Picture 5"/>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flipH="1">
            <a:off x="7909389" y="4937410"/>
            <a:ext cx="1171956" cy="1849437"/>
          </a:xfrm>
          <a:prstGeom prst="rect">
            <a:avLst/>
          </a:prstGeom>
        </p:spPr>
      </p:pic>
      <p:pic>
        <p:nvPicPr>
          <p:cNvPr id="7" name="Picture 6"/>
          <p:cNvPicPr>
            <a:picLocks noChangeAspect="1"/>
          </p:cNvPicPr>
          <p:nvPr/>
        </p:nvPicPr>
        <p:blipFill>
          <a:blip r:embed="rId6"/>
          <a:stretch>
            <a:fillRect/>
          </a:stretch>
        </p:blipFill>
        <p:spPr>
          <a:xfrm>
            <a:off x="262541" y="4960937"/>
            <a:ext cx="2409860" cy="1760537"/>
          </a:xfrm>
          <a:prstGeom prst="rect">
            <a:avLst/>
          </a:prstGeom>
        </p:spPr>
      </p:pic>
      <p:pic>
        <p:nvPicPr>
          <p:cNvPr id="9" name="Picture 8"/>
          <p:cNvPicPr>
            <a:picLocks noChangeAspect="1"/>
          </p:cNvPicPr>
          <p:nvPr/>
        </p:nvPicPr>
        <p:blipFill>
          <a:blip r:embed="rId7"/>
          <a:stretch>
            <a:fillRect/>
          </a:stretch>
        </p:blipFill>
        <p:spPr>
          <a:xfrm>
            <a:off x="2941463" y="4925847"/>
            <a:ext cx="3067907" cy="1868634"/>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E1F17"/>
                </a:solidFill>
              </a:rPr>
              <a:t>Results: </a:t>
            </a:r>
            <a:r>
              <a:rPr lang="en-US" dirty="0" smtClean="0"/>
              <a:t>Execution Times</a:t>
            </a:r>
            <a:endParaRPr lang="en-US" dirty="0"/>
          </a:p>
        </p:txBody>
      </p:sp>
      <p:graphicFrame>
        <p:nvGraphicFramePr>
          <p:cNvPr id="10" name="Table 9"/>
          <p:cNvGraphicFramePr>
            <a:graphicFrameLocks noGrp="1"/>
          </p:cNvGraphicFramePr>
          <p:nvPr/>
        </p:nvGraphicFramePr>
        <p:xfrm>
          <a:off x="4459841" y="2677867"/>
          <a:ext cx="4628941" cy="3114039"/>
        </p:xfrm>
        <a:graphic>
          <a:graphicData uri="http://schemas.openxmlformats.org/drawingml/2006/table">
            <a:tbl>
              <a:tblPr firstRow="1" bandRow="1">
                <a:tableStyleId>{5C22544A-7EE6-4342-B048-85BDC9FD1C3A}</a:tableStyleId>
              </a:tblPr>
              <a:tblGrid>
                <a:gridCol w="1973426"/>
                <a:gridCol w="1026643"/>
                <a:gridCol w="994789"/>
                <a:gridCol w="634083"/>
              </a:tblGrid>
              <a:tr h="370840">
                <a:tc>
                  <a:txBody>
                    <a:bodyPr/>
                    <a:lstStyle/>
                    <a:p>
                      <a:r>
                        <a:rPr lang="en-US" sz="1400" dirty="0" smtClean="0"/>
                        <a:t>Benchmark</a:t>
                      </a:r>
                      <a:endParaRPr lang="en-US" sz="1400" dirty="0"/>
                    </a:p>
                  </a:txBody>
                  <a:tcPr/>
                </a:tc>
                <a:tc>
                  <a:txBody>
                    <a:bodyPr/>
                    <a:lstStyle/>
                    <a:p>
                      <a:r>
                        <a:rPr lang="en-US" sz="1400" dirty="0" smtClean="0"/>
                        <a:t>12k pixels</a:t>
                      </a:r>
                      <a:endParaRPr lang="en-US" sz="1400" dirty="0"/>
                    </a:p>
                  </a:txBody>
                  <a:tcPr/>
                </a:tc>
                <a:tc>
                  <a:txBody>
                    <a:bodyPr/>
                    <a:lstStyle/>
                    <a:p>
                      <a:r>
                        <a:rPr lang="en-US" sz="1400" baseline="0" dirty="0" smtClean="0"/>
                        <a:t>25k pixels</a:t>
                      </a:r>
                      <a:endParaRPr lang="en-US" sz="1400" dirty="0"/>
                    </a:p>
                  </a:txBody>
                  <a:tcPr/>
                </a:tc>
                <a:tc>
                  <a:txBody>
                    <a:bodyPr/>
                    <a:lstStyle/>
                    <a:p>
                      <a:r>
                        <a:rPr lang="en-US" sz="1400" baseline="0" dirty="0" smtClean="0"/>
                        <a:t>100k pixels</a:t>
                      </a:r>
                      <a:endParaRPr lang="en-US" sz="1400" dirty="0"/>
                    </a:p>
                  </a:txBody>
                  <a:tcPr/>
                </a:tc>
              </a:tr>
              <a:tr h="370840">
                <a:tc>
                  <a:txBody>
                    <a:bodyPr/>
                    <a:lstStyle/>
                    <a:p>
                      <a:r>
                        <a:rPr lang="en-US" sz="1400" dirty="0" smtClean="0"/>
                        <a:t>Feature</a:t>
                      </a:r>
                      <a:r>
                        <a:rPr lang="en-US" sz="1400" baseline="0" dirty="0" smtClean="0"/>
                        <a:t> tracking</a:t>
                      </a:r>
                      <a:endParaRPr lang="en-US" sz="1400" dirty="0"/>
                    </a:p>
                  </a:txBody>
                  <a:tcPr/>
                </a:tc>
                <a:tc>
                  <a:txBody>
                    <a:bodyPr/>
                    <a:lstStyle/>
                    <a:p>
                      <a:r>
                        <a:rPr lang="en-US" sz="1400" dirty="0" smtClean="0"/>
                        <a:t> 2.77</a:t>
                      </a:r>
                      <a:endParaRPr lang="en-US" sz="1400" dirty="0"/>
                    </a:p>
                  </a:txBody>
                  <a:tcPr/>
                </a:tc>
                <a:tc>
                  <a:txBody>
                    <a:bodyPr/>
                    <a:lstStyle/>
                    <a:p>
                      <a:r>
                        <a:rPr lang="en-US" sz="1400" dirty="0" smtClean="0"/>
                        <a:t>5.0</a:t>
                      </a:r>
                      <a:endParaRPr lang="en-US" sz="1400" dirty="0"/>
                    </a:p>
                  </a:txBody>
                  <a:tcPr/>
                </a:tc>
                <a:tc>
                  <a:txBody>
                    <a:bodyPr/>
                    <a:lstStyle/>
                    <a:p>
                      <a:r>
                        <a:rPr lang="en-US" sz="1400" dirty="0" smtClean="0"/>
                        <a:t>19.4</a:t>
                      </a:r>
                      <a:endParaRPr lang="en-US" sz="1400" dirty="0"/>
                    </a:p>
                  </a:txBody>
                  <a:tcPr/>
                </a:tc>
              </a:tr>
              <a:tr h="370840">
                <a:tc>
                  <a:txBody>
                    <a:bodyPr/>
                    <a:lstStyle/>
                    <a:p>
                      <a:r>
                        <a:rPr lang="en-US" sz="1400" dirty="0" smtClean="0"/>
                        <a:t>Disparity Map</a:t>
                      </a:r>
                      <a:endParaRPr lang="en-US" sz="1400" dirty="0"/>
                    </a:p>
                  </a:txBody>
                  <a:tcPr/>
                </a:tc>
                <a:tc>
                  <a:txBody>
                    <a:bodyPr/>
                    <a:lstStyle/>
                    <a:p>
                      <a:r>
                        <a:rPr lang="en-US" sz="1400" dirty="0" smtClean="0"/>
                        <a:t>0.8</a:t>
                      </a:r>
                      <a:endParaRPr lang="en-US" sz="1400" dirty="0"/>
                    </a:p>
                  </a:txBody>
                  <a:tcPr/>
                </a:tc>
                <a:tc>
                  <a:txBody>
                    <a:bodyPr/>
                    <a:lstStyle/>
                    <a:p>
                      <a:r>
                        <a:rPr lang="en-US" sz="1400" dirty="0" smtClean="0"/>
                        <a:t>1.8</a:t>
                      </a:r>
                      <a:endParaRPr lang="en-US" sz="1400" dirty="0"/>
                    </a:p>
                  </a:txBody>
                  <a:tcPr/>
                </a:tc>
                <a:tc>
                  <a:txBody>
                    <a:bodyPr/>
                    <a:lstStyle/>
                    <a:p>
                      <a:r>
                        <a:rPr lang="en-US" sz="1400" dirty="0" smtClean="0"/>
                        <a:t>6.2</a:t>
                      </a:r>
                      <a:endParaRPr lang="en-US" sz="1400" dirty="0"/>
                    </a:p>
                  </a:txBody>
                  <a:tcPr/>
                </a:tc>
              </a:tr>
              <a:tr h="370840">
                <a:tc>
                  <a:txBody>
                    <a:bodyPr/>
                    <a:lstStyle/>
                    <a:p>
                      <a:r>
                        <a:rPr lang="en-US" sz="1400" dirty="0" smtClean="0"/>
                        <a:t>Image</a:t>
                      </a:r>
                      <a:r>
                        <a:rPr lang="en-US" sz="1400" baseline="0" dirty="0" smtClean="0"/>
                        <a:t> Stitch</a:t>
                      </a:r>
                      <a:endParaRPr lang="en-US" sz="1400" dirty="0"/>
                    </a:p>
                  </a:txBody>
                  <a:tcPr/>
                </a:tc>
                <a:tc>
                  <a:txBody>
                    <a:bodyPr/>
                    <a:lstStyle/>
                    <a:p>
                      <a:r>
                        <a:rPr lang="en-US" sz="1400" dirty="0" smtClean="0"/>
                        <a:t>0.7</a:t>
                      </a:r>
                      <a:endParaRPr lang="en-US" sz="1400" dirty="0"/>
                    </a:p>
                  </a:txBody>
                  <a:tcPr/>
                </a:tc>
                <a:tc>
                  <a:txBody>
                    <a:bodyPr/>
                    <a:lstStyle/>
                    <a:p>
                      <a:r>
                        <a:rPr lang="en-US" sz="1400" dirty="0" smtClean="0"/>
                        <a:t>10.1</a:t>
                      </a:r>
                      <a:endParaRPr lang="en-US" sz="1400" dirty="0"/>
                    </a:p>
                  </a:txBody>
                  <a:tcPr/>
                </a:tc>
                <a:tc>
                  <a:txBody>
                    <a:bodyPr/>
                    <a:lstStyle/>
                    <a:p>
                      <a:r>
                        <a:rPr lang="en-US" sz="1400" dirty="0" smtClean="0"/>
                        <a:t>23.4</a:t>
                      </a:r>
                      <a:endParaRPr lang="en-US" sz="1400" dirty="0"/>
                    </a:p>
                  </a:txBody>
                  <a:tcPr/>
                </a:tc>
              </a:tr>
              <a:tr h="370840">
                <a:tc>
                  <a:txBody>
                    <a:bodyPr/>
                    <a:lstStyle/>
                    <a:p>
                      <a:r>
                        <a:rPr lang="en-US" sz="1400" dirty="0" smtClean="0"/>
                        <a:t>SIFT</a:t>
                      </a:r>
                      <a:endParaRPr lang="en-US" sz="1400" dirty="0"/>
                    </a:p>
                  </a:txBody>
                  <a:tcPr/>
                </a:tc>
                <a:tc>
                  <a:txBody>
                    <a:bodyPr/>
                    <a:lstStyle/>
                    <a:p>
                      <a:r>
                        <a:rPr lang="en-US" sz="1400" dirty="0" smtClean="0"/>
                        <a:t>17.4</a:t>
                      </a:r>
                      <a:endParaRPr lang="en-US" sz="1400" dirty="0"/>
                    </a:p>
                  </a:txBody>
                  <a:tcPr/>
                </a:tc>
                <a:tc>
                  <a:txBody>
                    <a:bodyPr/>
                    <a:lstStyle/>
                    <a:p>
                      <a:r>
                        <a:rPr lang="en-US" sz="1400" dirty="0" smtClean="0"/>
                        <a:t>44.5</a:t>
                      </a:r>
                      <a:endParaRPr lang="en-US" sz="1400" dirty="0"/>
                    </a:p>
                  </a:txBody>
                  <a:tcPr/>
                </a:tc>
                <a:tc>
                  <a:txBody>
                    <a:bodyPr/>
                    <a:lstStyle/>
                    <a:p>
                      <a:r>
                        <a:rPr lang="en-US" sz="1400" dirty="0" smtClean="0"/>
                        <a:t>131</a:t>
                      </a:r>
                      <a:endParaRPr lang="en-US" sz="1400" dirty="0"/>
                    </a:p>
                  </a:txBody>
                  <a:tcPr/>
                </a:tc>
              </a:tr>
              <a:tr h="370840">
                <a:tc>
                  <a:txBody>
                    <a:bodyPr/>
                    <a:lstStyle/>
                    <a:p>
                      <a:r>
                        <a:rPr lang="en-US" sz="1400" dirty="0" smtClean="0"/>
                        <a:t>Texture Synthesis</a:t>
                      </a:r>
                      <a:endParaRPr lang="en-US" sz="1400" dirty="0"/>
                    </a:p>
                  </a:txBody>
                  <a:tcPr/>
                </a:tc>
                <a:tc>
                  <a:txBody>
                    <a:bodyPr/>
                    <a:lstStyle/>
                    <a:p>
                      <a:r>
                        <a:rPr lang="en-US" sz="1400" dirty="0" smtClean="0"/>
                        <a:t>18.5</a:t>
                      </a:r>
                      <a:endParaRPr lang="en-US" sz="1400" dirty="0"/>
                    </a:p>
                  </a:txBody>
                  <a:tcPr/>
                </a:tc>
                <a:tc>
                  <a:txBody>
                    <a:bodyPr/>
                    <a:lstStyle/>
                    <a:p>
                      <a:endParaRPr lang="en-US" sz="1400" dirty="0"/>
                    </a:p>
                  </a:txBody>
                  <a:tcPr/>
                </a:tc>
                <a:tc>
                  <a:txBody>
                    <a:bodyPr/>
                    <a:lstStyle/>
                    <a:p>
                      <a:endParaRPr lang="en-US" sz="1400" dirty="0"/>
                    </a:p>
                  </a:txBody>
                  <a:tcPr/>
                </a:tc>
              </a:tr>
              <a:tr h="370840">
                <a:tc>
                  <a:txBody>
                    <a:bodyPr/>
                    <a:lstStyle/>
                    <a:p>
                      <a:r>
                        <a:rPr lang="en-US" sz="1400" dirty="0" smtClean="0"/>
                        <a:t>Image Segmentation</a:t>
                      </a:r>
                      <a:endParaRPr lang="en-US" sz="1400" dirty="0"/>
                    </a:p>
                  </a:txBody>
                  <a:tcPr/>
                </a:tc>
                <a:tc>
                  <a:txBody>
                    <a:bodyPr/>
                    <a:lstStyle/>
                    <a:p>
                      <a:r>
                        <a:rPr lang="en-US" sz="1400" dirty="0" smtClean="0"/>
                        <a:t>8.3</a:t>
                      </a:r>
                      <a:endParaRPr lang="en-US" sz="1400" dirty="0"/>
                    </a:p>
                  </a:txBody>
                  <a:tcPr/>
                </a:tc>
                <a:tc>
                  <a:txBody>
                    <a:bodyPr/>
                    <a:lstStyle/>
                    <a:p>
                      <a:r>
                        <a:rPr lang="en-US" sz="1400" dirty="0" smtClean="0"/>
                        <a:t>9.2</a:t>
                      </a:r>
                      <a:endParaRPr lang="en-US" sz="1400" dirty="0"/>
                    </a:p>
                  </a:txBody>
                  <a:tcPr/>
                </a:tc>
                <a:tc>
                  <a:txBody>
                    <a:bodyPr/>
                    <a:lstStyle/>
                    <a:p>
                      <a:r>
                        <a:rPr lang="en-US" sz="1400" dirty="0" smtClean="0"/>
                        <a:t>8.4</a:t>
                      </a:r>
                      <a:endParaRPr lang="en-US" sz="1400" dirty="0"/>
                    </a:p>
                  </a:txBody>
                  <a:tcPr/>
                </a:tc>
              </a:tr>
              <a:tr h="370840">
                <a:tc>
                  <a:txBody>
                    <a:bodyPr/>
                    <a:lstStyle/>
                    <a:p>
                      <a:r>
                        <a:rPr lang="en-US" sz="1400" dirty="0" smtClean="0"/>
                        <a:t>SVM</a:t>
                      </a:r>
                      <a:endParaRPr lang="en-US" sz="1400" dirty="0"/>
                    </a:p>
                  </a:txBody>
                  <a:tcPr/>
                </a:tc>
                <a:tc gridSpan="3">
                  <a:txBody>
                    <a:bodyPr/>
                    <a:lstStyle/>
                    <a:p>
                      <a:r>
                        <a:rPr lang="en-US" sz="1400" dirty="0" smtClean="0"/>
                        <a:t>Up to Thousands</a:t>
                      </a:r>
                      <a:endParaRPr lang="en-US" sz="1400" dirty="0"/>
                    </a:p>
                  </a:txBody>
                  <a:tcPr/>
                </a:tc>
                <a:tc hMerge="1">
                  <a:txBody>
                    <a:bodyPr/>
                    <a:lstStyle/>
                    <a:p>
                      <a:endParaRPr lang="en-US" sz="1400" dirty="0"/>
                    </a:p>
                  </a:txBody>
                  <a:tcPr/>
                </a:tc>
                <a:tc hMerge="1">
                  <a:txBody>
                    <a:bodyPr/>
                    <a:lstStyle/>
                    <a:p>
                      <a:endParaRPr lang="en-US" sz="1400" dirty="0"/>
                    </a:p>
                  </a:txBody>
                  <a:tcPr/>
                </a:tc>
              </a:tr>
            </a:tbl>
          </a:graphicData>
        </a:graphic>
      </p:graphicFrame>
      <p:sp>
        <p:nvSpPr>
          <p:cNvPr id="11" name="TextBox 10"/>
          <p:cNvSpPr txBox="1"/>
          <p:nvPr/>
        </p:nvSpPr>
        <p:spPr>
          <a:xfrm>
            <a:off x="5827315" y="5883309"/>
            <a:ext cx="1968432" cy="369332"/>
          </a:xfrm>
          <a:prstGeom prst="rect">
            <a:avLst/>
          </a:prstGeom>
          <a:noFill/>
        </p:spPr>
        <p:txBody>
          <a:bodyPr wrap="none" rtlCol="0">
            <a:spAutoFit/>
          </a:bodyPr>
          <a:lstStyle/>
          <a:p>
            <a:r>
              <a:rPr lang="en-US" dirty="0" smtClean="0"/>
              <a:t>Seconds per Frame</a:t>
            </a:r>
            <a:endParaRPr lang="en-US" dirty="0"/>
          </a:p>
        </p:txBody>
      </p:sp>
      <p:graphicFrame>
        <p:nvGraphicFramePr>
          <p:cNvPr id="14" name="Table 13"/>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solidFill>
                      <a:srgbClr val="800000"/>
                    </a:solidFill>
                  </a:tcPr>
                </a:tc>
                <a:tc>
                  <a:txBody>
                    <a:bodyPr/>
                    <a:lstStyle/>
                    <a:p>
                      <a:pPr algn="ctr"/>
                      <a:r>
                        <a:rPr lang="en-US" dirty="0" smtClean="0"/>
                        <a:t>Related Work</a:t>
                      </a:r>
                      <a:endParaRPr lang="en-US" dirty="0"/>
                    </a:p>
                  </a:txBody>
                  <a:tcPr marL="0" marR="0" marT="9144" marB="9144">
                    <a:solidFill>
                      <a:schemeClr val="accent1"/>
                    </a:solidFill>
                  </a:tcPr>
                </a:tc>
                <a:tc>
                  <a:txBody>
                    <a:bodyPr/>
                    <a:lstStyle/>
                    <a:p>
                      <a:pPr algn="ctr"/>
                      <a:r>
                        <a:rPr lang="en-US" dirty="0" smtClean="0"/>
                        <a:t>Conclusion</a:t>
                      </a:r>
                      <a:endParaRPr lang="en-US" dirty="0"/>
                    </a:p>
                  </a:txBody>
                  <a:tcPr marL="0" marR="0" marT="9144" marB="9144"/>
                </a:tc>
              </a:tr>
            </a:tbl>
          </a:graphicData>
        </a:graphic>
      </p:graphicFrame>
      <p:sp>
        <p:nvSpPr>
          <p:cNvPr id="15" name="Rectangle 14"/>
          <p:cNvSpPr/>
          <p:nvPr/>
        </p:nvSpPr>
        <p:spPr>
          <a:xfrm>
            <a:off x="141779" y="1039858"/>
            <a:ext cx="4572000" cy="2246769"/>
          </a:xfrm>
          <a:prstGeom prst="rect">
            <a:avLst/>
          </a:prstGeom>
        </p:spPr>
        <p:txBody>
          <a:bodyPr>
            <a:spAutoFit/>
          </a:bodyPr>
          <a:lstStyle/>
          <a:p>
            <a:r>
              <a:rPr lang="en-US" sz="2000" dirty="0" smtClean="0"/>
              <a:t>These times are for 1 or 2 frames of computation on a single core.</a:t>
            </a:r>
          </a:p>
          <a:p>
            <a:endParaRPr lang="en-US" sz="2000" dirty="0" smtClean="0"/>
          </a:p>
          <a:p>
            <a:r>
              <a:rPr lang="en-US" sz="2000" dirty="0" smtClean="0"/>
              <a:t>Lots of potential for making use of multi-core processors! Far enough away that we can use lots of cores, but close enough that it’s attainable with more cores.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659" y="145810"/>
            <a:ext cx="4967092" cy="644600"/>
          </a:xfrm>
        </p:spPr>
        <p:txBody>
          <a:bodyPr>
            <a:normAutofit fontScale="90000"/>
          </a:bodyPr>
          <a:lstStyle/>
          <a:p>
            <a:r>
              <a:rPr lang="en-US" sz="3200" dirty="0" smtClean="0">
                <a:solidFill>
                  <a:srgbClr val="AE1F17"/>
                </a:solidFill>
              </a:rPr>
              <a:t>Results:</a:t>
            </a:r>
            <a:r>
              <a:rPr lang="en-US" sz="3200" dirty="0" smtClean="0"/>
              <a:t/>
            </a:r>
            <a:br>
              <a:rPr lang="en-US" sz="3200" dirty="0" smtClean="0"/>
            </a:br>
            <a:r>
              <a:rPr lang="en-US" sz="3200" dirty="0" smtClean="0"/>
              <a:t>Parallelism in Vision Kernels</a:t>
            </a:r>
            <a:endParaRPr lang="en-US" sz="3200" dirty="0"/>
          </a:p>
        </p:txBody>
      </p:sp>
      <p:sp>
        <p:nvSpPr>
          <p:cNvPr id="7" name="Content Placeholder 6"/>
          <p:cNvSpPr>
            <a:spLocks noGrp="1"/>
          </p:cNvSpPr>
          <p:nvPr>
            <p:ph idx="1"/>
          </p:nvPr>
        </p:nvSpPr>
        <p:spPr>
          <a:xfrm>
            <a:off x="116689" y="1059922"/>
            <a:ext cx="4898752" cy="2436946"/>
          </a:xfrm>
        </p:spPr>
        <p:txBody>
          <a:bodyPr>
            <a:normAutofit fontScale="92500" lnSpcReduction="10000"/>
          </a:bodyPr>
          <a:lstStyle/>
          <a:p>
            <a:pPr>
              <a:buNone/>
            </a:pPr>
            <a:r>
              <a:rPr lang="en-US" sz="2000" dirty="0" smtClean="0"/>
              <a:t>Parallelism calculation:</a:t>
            </a:r>
          </a:p>
          <a:p>
            <a:pPr>
              <a:buFontTx/>
              <a:buChar char="-"/>
            </a:pPr>
            <a:r>
              <a:rPr lang="en-US" sz="2000" dirty="0" smtClean="0"/>
              <a:t>We implemented a transformation pass in LLVM infrastructure track operands through the program and determine the longest dependence chain through memory, control and instruction dependences.</a:t>
            </a:r>
          </a:p>
          <a:p>
            <a:pPr>
              <a:buFontTx/>
              <a:buChar char="-"/>
            </a:pPr>
            <a:endParaRPr lang="en-US" sz="2000" dirty="0" smtClean="0"/>
          </a:p>
          <a:p>
            <a:pPr>
              <a:buFontTx/>
              <a:buChar char="-"/>
            </a:pPr>
            <a:r>
              <a:rPr lang="en-US" sz="2000" dirty="0" smtClean="0"/>
              <a:t>Parallelism = # </a:t>
            </a:r>
            <a:r>
              <a:rPr lang="en-US" sz="2000" dirty="0" err="1" smtClean="0"/>
              <a:t>Instrs</a:t>
            </a:r>
            <a:r>
              <a:rPr lang="en-US" sz="2000" dirty="0" smtClean="0"/>
              <a:t> / Critical Path Length</a:t>
            </a:r>
          </a:p>
          <a:p>
            <a:pPr>
              <a:buNone/>
            </a:pPr>
            <a:endParaRPr lang="en-US" sz="2000" dirty="0" smtClean="0"/>
          </a:p>
          <a:p>
            <a:pPr>
              <a:buNone/>
            </a:pPr>
            <a:endParaRPr lang="en-US" sz="2000" dirty="0" smtClean="0"/>
          </a:p>
        </p:txBody>
      </p:sp>
      <p:graphicFrame>
        <p:nvGraphicFramePr>
          <p:cNvPr id="4" name="Table 3"/>
          <p:cNvGraphicFramePr>
            <a:graphicFrameLocks noGrp="1"/>
          </p:cNvGraphicFramePr>
          <p:nvPr/>
        </p:nvGraphicFramePr>
        <p:xfrm>
          <a:off x="5116684" y="173627"/>
          <a:ext cx="3990504" cy="6004559"/>
        </p:xfrm>
        <a:graphic>
          <a:graphicData uri="http://schemas.openxmlformats.org/drawingml/2006/table">
            <a:tbl>
              <a:tblPr firstRow="1" bandRow="1">
                <a:tableStyleId>{5C22544A-7EE6-4342-B048-85BDC9FD1C3A}</a:tableStyleId>
              </a:tblPr>
              <a:tblGrid>
                <a:gridCol w="1380399"/>
                <a:gridCol w="1475692"/>
                <a:gridCol w="1134413"/>
              </a:tblGrid>
              <a:tr h="243354">
                <a:tc>
                  <a:txBody>
                    <a:bodyPr/>
                    <a:lstStyle/>
                    <a:p>
                      <a:r>
                        <a:rPr lang="en-US" sz="1400" dirty="0" smtClean="0"/>
                        <a:t>Benchmark</a:t>
                      </a:r>
                      <a:endParaRPr lang="en-US" sz="1400" dirty="0"/>
                    </a:p>
                  </a:txBody>
                  <a:tcPr/>
                </a:tc>
                <a:tc>
                  <a:txBody>
                    <a:bodyPr/>
                    <a:lstStyle/>
                    <a:p>
                      <a:r>
                        <a:rPr lang="en-US" sz="1400" dirty="0" smtClean="0"/>
                        <a:t>Kernel</a:t>
                      </a:r>
                      <a:endParaRPr lang="en-US" sz="1400" dirty="0"/>
                    </a:p>
                  </a:txBody>
                  <a:tcPr/>
                </a:tc>
                <a:tc>
                  <a:txBody>
                    <a:bodyPr/>
                    <a:lstStyle/>
                    <a:p>
                      <a:r>
                        <a:rPr lang="en-US" sz="1400" dirty="0" smtClean="0"/>
                        <a:t>Approx.</a:t>
                      </a:r>
                      <a:r>
                        <a:rPr lang="en-US" sz="1400" baseline="0" dirty="0" smtClean="0"/>
                        <a:t> </a:t>
                      </a:r>
                      <a:r>
                        <a:rPr lang="en-US" sz="1400" dirty="0" smtClean="0"/>
                        <a:t>Parallelism</a:t>
                      </a:r>
                      <a:endParaRPr lang="en-US" sz="1400" dirty="0"/>
                    </a:p>
                  </a:txBody>
                  <a:tcPr/>
                </a:tc>
              </a:tr>
              <a:tr h="243354">
                <a:tc>
                  <a:txBody>
                    <a:bodyPr/>
                    <a:lstStyle/>
                    <a:p>
                      <a:r>
                        <a:rPr lang="en-US" sz="1400" dirty="0" smtClean="0"/>
                        <a:t>Disparity</a:t>
                      </a:r>
                    </a:p>
                  </a:txBody>
                  <a:tcPr/>
                </a:tc>
                <a:tc>
                  <a:txBody>
                    <a:bodyPr/>
                    <a:lstStyle/>
                    <a:p>
                      <a:r>
                        <a:rPr lang="en-US" sz="1400" dirty="0" smtClean="0"/>
                        <a:t>Correlation</a:t>
                      </a:r>
                      <a:endParaRPr lang="en-US" sz="1400" dirty="0"/>
                    </a:p>
                  </a:txBody>
                  <a:tcPr/>
                </a:tc>
                <a:tc>
                  <a:txBody>
                    <a:bodyPr/>
                    <a:lstStyle/>
                    <a:p>
                      <a:r>
                        <a:rPr lang="en-US" sz="1400" dirty="0" smtClean="0"/>
                        <a:t>502</a:t>
                      </a:r>
                      <a:endParaRPr lang="en-US" sz="1400" dirty="0"/>
                    </a:p>
                  </a:txBody>
                  <a:tcPr/>
                </a:tc>
              </a:tr>
              <a:tr h="243354">
                <a:tc>
                  <a:txBody>
                    <a:bodyPr/>
                    <a:lstStyle/>
                    <a:p>
                      <a:endParaRPr lang="en-US" sz="1400" dirty="0"/>
                    </a:p>
                  </a:txBody>
                  <a:tcPr/>
                </a:tc>
                <a:tc>
                  <a:txBody>
                    <a:bodyPr/>
                    <a:lstStyle/>
                    <a:p>
                      <a:r>
                        <a:rPr lang="en-US" sz="1400" dirty="0" smtClean="0"/>
                        <a:t>Integral Image</a:t>
                      </a:r>
                    </a:p>
                  </a:txBody>
                  <a:tcPr/>
                </a:tc>
                <a:tc>
                  <a:txBody>
                    <a:bodyPr/>
                    <a:lstStyle/>
                    <a:p>
                      <a:r>
                        <a:rPr lang="en-US" sz="1400" dirty="0" smtClean="0"/>
                        <a:t>160</a:t>
                      </a:r>
                      <a:endParaRPr lang="en-US" sz="1400" dirty="0"/>
                    </a:p>
                  </a:txBody>
                  <a:tcPr/>
                </a:tc>
              </a:tr>
              <a:tr h="243354">
                <a:tc>
                  <a:txBody>
                    <a:bodyPr/>
                    <a:lstStyle/>
                    <a:p>
                      <a:endParaRPr lang="en-US" sz="1400"/>
                    </a:p>
                  </a:txBody>
                  <a:tcPr/>
                </a:tc>
                <a:tc>
                  <a:txBody>
                    <a:bodyPr/>
                    <a:lstStyle/>
                    <a:p>
                      <a:r>
                        <a:rPr lang="en-US" sz="1400" dirty="0" smtClean="0"/>
                        <a:t>Sort</a:t>
                      </a:r>
                      <a:endParaRPr lang="en-US" sz="1400" dirty="0"/>
                    </a:p>
                  </a:txBody>
                  <a:tcPr/>
                </a:tc>
                <a:tc>
                  <a:txBody>
                    <a:bodyPr/>
                    <a:lstStyle/>
                    <a:p>
                      <a:r>
                        <a:rPr lang="en-US" sz="1400" dirty="0" smtClean="0"/>
                        <a:t>1,700</a:t>
                      </a:r>
                      <a:endParaRPr lang="en-US" sz="1400" dirty="0"/>
                    </a:p>
                  </a:txBody>
                  <a:tcPr/>
                </a:tc>
              </a:tr>
              <a:tr h="243354">
                <a:tc>
                  <a:txBody>
                    <a:bodyPr/>
                    <a:lstStyle/>
                    <a:p>
                      <a:endParaRPr lang="en-US" sz="1400"/>
                    </a:p>
                  </a:txBody>
                  <a:tcPr/>
                </a:tc>
                <a:tc>
                  <a:txBody>
                    <a:bodyPr/>
                    <a:lstStyle/>
                    <a:p>
                      <a:r>
                        <a:rPr lang="en-US" sz="1400" dirty="0" smtClean="0"/>
                        <a:t>SSD</a:t>
                      </a:r>
                      <a:endParaRPr lang="en-US" sz="1400" dirty="0"/>
                    </a:p>
                  </a:txBody>
                  <a:tcPr/>
                </a:tc>
                <a:tc>
                  <a:txBody>
                    <a:bodyPr/>
                    <a:lstStyle/>
                    <a:p>
                      <a:r>
                        <a:rPr lang="en-US" sz="1400" dirty="0" smtClean="0"/>
                        <a:t>1,800</a:t>
                      </a:r>
                      <a:endParaRPr lang="en-US" sz="1400" dirty="0"/>
                    </a:p>
                  </a:txBody>
                  <a:tcPr/>
                </a:tc>
              </a:tr>
              <a:tr h="243354">
                <a:tc>
                  <a:txBody>
                    <a:bodyPr/>
                    <a:lstStyle/>
                    <a:p>
                      <a:r>
                        <a:rPr lang="en-US" sz="1400" dirty="0" smtClean="0"/>
                        <a:t>Feature Tracking</a:t>
                      </a:r>
                      <a:endParaRPr lang="en-US" sz="1400" dirty="0"/>
                    </a:p>
                  </a:txBody>
                  <a:tcPr/>
                </a:tc>
                <a:tc>
                  <a:txBody>
                    <a:bodyPr/>
                    <a:lstStyle/>
                    <a:p>
                      <a:r>
                        <a:rPr lang="en-US" sz="1400" dirty="0" smtClean="0"/>
                        <a:t>Gradient</a:t>
                      </a:r>
                      <a:endParaRPr lang="en-US" sz="1400" dirty="0"/>
                    </a:p>
                  </a:txBody>
                  <a:tcPr/>
                </a:tc>
                <a:tc>
                  <a:txBody>
                    <a:bodyPr/>
                    <a:lstStyle/>
                    <a:p>
                      <a:r>
                        <a:rPr lang="en-US" sz="1400" dirty="0" smtClean="0"/>
                        <a:t>71</a:t>
                      </a:r>
                      <a:endParaRPr lang="en-US" sz="1400" dirty="0"/>
                    </a:p>
                  </a:txBody>
                  <a:tcPr/>
                </a:tc>
              </a:tr>
              <a:tr h="243354">
                <a:tc>
                  <a:txBody>
                    <a:bodyPr/>
                    <a:lstStyle/>
                    <a:p>
                      <a:endParaRPr lang="en-US" sz="1400"/>
                    </a:p>
                  </a:txBody>
                  <a:tcPr/>
                </a:tc>
                <a:tc>
                  <a:txBody>
                    <a:bodyPr/>
                    <a:lstStyle/>
                    <a:p>
                      <a:r>
                        <a:rPr lang="en-US" sz="1400" dirty="0" smtClean="0"/>
                        <a:t>Gaussian</a:t>
                      </a:r>
                      <a:r>
                        <a:rPr lang="en-US" sz="1400" baseline="0" dirty="0" smtClean="0"/>
                        <a:t> Filter</a:t>
                      </a:r>
                      <a:endParaRPr lang="en-US" sz="1400" dirty="0"/>
                    </a:p>
                  </a:txBody>
                  <a:tcPr/>
                </a:tc>
                <a:tc>
                  <a:txBody>
                    <a:bodyPr/>
                    <a:lstStyle/>
                    <a:p>
                      <a:r>
                        <a:rPr lang="en-US" sz="1400" dirty="0" smtClean="0"/>
                        <a:t>637</a:t>
                      </a:r>
                      <a:endParaRPr lang="en-US" sz="1400" dirty="0"/>
                    </a:p>
                  </a:txBody>
                  <a:tcPr/>
                </a:tc>
              </a:tr>
              <a:tr h="243354">
                <a:tc>
                  <a:txBody>
                    <a:bodyPr/>
                    <a:lstStyle/>
                    <a:p>
                      <a:endParaRPr lang="en-US" sz="1400" dirty="0"/>
                    </a:p>
                  </a:txBody>
                  <a:tcPr/>
                </a:tc>
                <a:tc>
                  <a:txBody>
                    <a:bodyPr/>
                    <a:lstStyle/>
                    <a:p>
                      <a:r>
                        <a:rPr lang="en-US" sz="1400" dirty="0" smtClean="0"/>
                        <a:t>Integral Image</a:t>
                      </a:r>
                      <a:endParaRPr lang="en-US" sz="1400" dirty="0"/>
                    </a:p>
                  </a:txBody>
                  <a:tcPr/>
                </a:tc>
                <a:tc>
                  <a:txBody>
                    <a:bodyPr/>
                    <a:lstStyle/>
                    <a:p>
                      <a:r>
                        <a:rPr lang="en-US" sz="1400" dirty="0" smtClean="0"/>
                        <a:t>1,050</a:t>
                      </a:r>
                      <a:endParaRPr lang="en-US" sz="1400" dirty="0"/>
                    </a:p>
                  </a:txBody>
                  <a:tcPr/>
                </a:tc>
              </a:tr>
              <a:tr h="243354">
                <a:tc>
                  <a:txBody>
                    <a:bodyPr/>
                    <a:lstStyle/>
                    <a:p>
                      <a:endParaRPr lang="en-US" sz="1400" dirty="0"/>
                    </a:p>
                  </a:txBody>
                  <a:tcPr/>
                </a:tc>
                <a:tc>
                  <a:txBody>
                    <a:bodyPr/>
                    <a:lstStyle/>
                    <a:p>
                      <a:r>
                        <a:rPr lang="en-US" sz="1400" dirty="0" smtClean="0"/>
                        <a:t>Area Sum</a:t>
                      </a:r>
                      <a:endParaRPr lang="en-US" sz="1400" dirty="0"/>
                    </a:p>
                  </a:txBody>
                  <a:tcPr/>
                </a:tc>
                <a:tc>
                  <a:txBody>
                    <a:bodyPr/>
                    <a:lstStyle/>
                    <a:p>
                      <a:r>
                        <a:rPr lang="en-US" sz="1400" dirty="0" smtClean="0"/>
                        <a:t>425</a:t>
                      </a:r>
                      <a:endParaRPr lang="en-US" sz="1400" dirty="0"/>
                    </a:p>
                  </a:txBody>
                  <a:tcPr/>
                </a:tc>
              </a:tr>
              <a:tr h="243354">
                <a:tc>
                  <a:txBody>
                    <a:bodyPr/>
                    <a:lstStyle/>
                    <a:p>
                      <a:endParaRPr lang="en-US" sz="1400"/>
                    </a:p>
                  </a:txBody>
                  <a:tcPr/>
                </a:tc>
                <a:tc>
                  <a:txBody>
                    <a:bodyPr/>
                    <a:lstStyle/>
                    <a:p>
                      <a:r>
                        <a:rPr lang="en-US" sz="1400" dirty="0" smtClean="0"/>
                        <a:t>Matrix</a:t>
                      </a:r>
                      <a:r>
                        <a:rPr lang="en-US" sz="1400" baseline="0" dirty="0" smtClean="0"/>
                        <a:t> Inversion</a:t>
                      </a:r>
                      <a:endParaRPr lang="en-US" sz="1400" dirty="0"/>
                    </a:p>
                  </a:txBody>
                  <a:tcPr/>
                </a:tc>
                <a:tc>
                  <a:txBody>
                    <a:bodyPr/>
                    <a:lstStyle/>
                    <a:p>
                      <a:r>
                        <a:rPr lang="en-US" sz="1400" dirty="0" smtClean="0"/>
                        <a:t>171,000</a:t>
                      </a:r>
                      <a:endParaRPr lang="en-US" sz="1400" dirty="0"/>
                    </a:p>
                  </a:txBody>
                  <a:tcPr/>
                </a:tc>
              </a:tr>
              <a:tr h="243354">
                <a:tc>
                  <a:txBody>
                    <a:bodyPr/>
                    <a:lstStyle/>
                    <a:p>
                      <a:r>
                        <a:rPr lang="en-US" sz="1400" dirty="0" smtClean="0"/>
                        <a:t>SIFT</a:t>
                      </a:r>
                      <a:endParaRPr lang="en-US" sz="1400" dirty="0"/>
                    </a:p>
                  </a:txBody>
                  <a:tcPr/>
                </a:tc>
                <a:tc>
                  <a:txBody>
                    <a:bodyPr/>
                    <a:lstStyle/>
                    <a:p>
                      <a:r>
                        <a:rPr lang="en-US" sz="1400" dirty="0" smtClean="0"/>
                        <a:t>SIFT</a:t>
                      </a:r>
                      <a:endParaRPr lang="en-US" sz="1400" dirty="0"/>
                    </a:p>
                  </a:txBody>
                  <a:tcPr/>
                </a:tc>
                <a:tc>
                  <a:txBody>
                    <a:bodyPr/>
                    <a:lstStyle/>
                    <a:p>
                      <a:r>
                        <a:rPr lang="en-US" sz="1400" dirty="0" smtClean="0"/>
                        <a:t>180</a:t>
                      </a:r>
                      <a:endParaRPr lang="en-US" sz="1400" dirty="0"/>
                    </a:p>
                  </a:txBody>
                  <a:tcPr/>
                </a:tc>
              </a:tr>
              <a:tr h="243354">
                <a:tc>
                  <a:txBody>
                    <a:bodyPr/>
                    <a:lstStyle/>
                    <a:p>
                      <a:endParaRPr lang="en-US" sz="1400"/>
                    </a:p>
                  </a:txBody>
                  <a:tcPr/>
                </a:tc>
                <a:tc>
                  <a:txBody>
                    <a:bodyPr/>
                    <a:lstStyle/>
                    <a:p>
                      <a:r>
                        <a:rPr lang="en-US" sz="1400" dirty="0" smtClean="0"/>
                        <a:t>Interpolation</a:t>
                      </a:r>
                      <a:endParaRPr lang="en-US" sz="1400" dirty="0"/>
                    </a:p>
                  </a:txBody>
                  <a:tcPr/>
                </a:tc>
                <a:tc>
                  <a:txBody>
                    <a:bodyPr/>
                    <a:lstStyle/>
                    <a:p>
                      <a:r>
                        <a:rPr lang="en-US" sz="1400" dirty="0" smtClean="0"/>
                        <a:t>502</a:t>
                      </a:r>
                      <a:endParaRPr lang="en-US" sz="1400" dirty="0"/>
                    </a:p>
                  </a:txBody>
                  <a:tcPr/>
                </a:tc>
              </a:tr>
              <a:tr h="243354">
                <a:tc>
                  <a:txBody>
                    <a:bodyPr/>
                    <a:lstStyle/>
                    <a:p>
                      <a:endParaRPr lang="en-US" sz="1400"/>
                    </a:p>
                  </a:txBody>
                  <a:tcPr/>
                </a:tc>
                <a:tc>
                  <a:txBody>
                    <a:bodyPr/>
                    <a:lstStyle/>
                    <a:p>
                      <a:r>
                        <a:rPr lang="en-US" sz="1400" dirty="0" smtClean="0"/>
                        <a:t>Integral Image</a:t>
                      </a:r>
                      <a:endParaRPr lang="en-US" sz="1400" dirty="0"/>
                    </a:p>
                  </a:txBody>
                  <a:tcPr/>
                </a:tc>
                <a:tc>
                  <a:txBody>
                    <a:bodyPr/>
                    <a:lstStyle/>
                    <a:p>
                      <a:r>
                        <a:rPr lang="en-US" sz="1400" dirty="0" smtClean="0"/>
                        <a:t>16,000</a:t>
                      </a:r>
                      <a:endParaRPr lang="en-US" sz="1400" dirty="0"/>
                    </a:p>
                  </a:txBody>
                  <a:tcPr/>
                </a:tc>
              </a:tr>
              <a:tr h="243354">
                <a:tc>
                  <a:txBody>
                    <a:bodyPr/>
                    <a:lstStyle/>
                    <a:p>
                      <a:r>
                        <a:rPr lang="en-US" sz="1400" dirty="0" smtClean="0"/>
                        <a:t>Image Stitch</a:t>
                      </a:r>
                      <a:endParaRPr lang="en-US" sz="1400" dirty="0"/>
                    </a:p>
                  </a:txBody>
                  <a:tcPr/>
                </a:tc>
                <a:tc>
                  <a:txBody>
                    <a:bodyPr/>
                    <a:lstStyle/>
                    <a:p>
                      <a:r>
                        <a:rPr lang="en-US" sz="1400" dirty="0" smtClean="0"/>
                        <a:t>LS Solver</a:t>
                      </a:r>
                      <a:endParaRPr lang="en-US" sz="1400" dirty="0"/>
                    </a:p>
                  </a:txBody>
                  <a:tcPr/>
                </a:tc>
                <a:tc>
                  <a:txBody>
                    <a:bodyPr/>
                    <a:lstStyle/>
                    <a:p>
                      <a:r>
                        <a:rPr lang="en-US" sz="1400" dirty="0" smtClean="0"/>
                        <a:t>20,900</a:t>
                      </a:r>
                      <a:endParaRPr lang="en-US" sz="1400" dirty="0"/>
                    </a:p>
                  </a:txBody>
                  <a:tcPr/>
                </a:tc>
              </a:tr>
              <a:tr h="243354">
                <a:tc>
                  <a:txBody>
                    <a:bodyPr/>
                    <a:lstStyle/>
                    <a:p>
                      <a:endParaRPr lang="en-US" sz="1400" dirty="0"/>
                    </a:p>
                  </a:txBody>
                  <a:tcPr/>
                </a:tc>
                <a:tc>
                  <a:txBody>
                    <a:bodyPr/>
                    <a:lstStyle/>
                    <a:p>
                      <a:r>
                        <a:rPr lang="en-US" sz="1400" dirty="0" smtClean="0"/>
                        <a:t>SVD</a:t>
                      </a:r>
                      <a:endParaRPr lang="en-US" sz="1400" dirty="0"/>
                    </a:p>
                  </a:txBody>
                  <a:tcPr/>
                </a:tc>
                <a:tc>
                  <a:txBody>
                    <a:bodyPr/>
                    <a:lstStyle/>
                    <a:p>
                      <a:r>
                        <a:rPr lang="en-US" sz="1400" dirty="0" smtClean="0"/>
                        <a:t>12,300</a:t>
                      </a:r>
                      <a:endParaRPr lang="en-US" sz="1400" dirty="0"/>
                    </a:p>
                  </a:txBody>
                  <a:tcPr/>
                </a:tc>
              </a:tr>
              <a:tr h="243354">
                <a:tc>
                  <a:txBody>
                    <a:bodyPr/>
                    <a:lstStyle/>
                    <a:p>
                      <a:endParaRPr lang="en-US" sz="1400"/>
                    </a:p>
                  </a:txBody>
                  <a:tcPr/>
                </a:tc>
                <a:tc>
                  <a:txBody>
                    <a:bodyPr/>
                    <a:lstStyle/>
                    <a:p>
                      <a:r>
                        <a:rPr lang="en-US" sz="1400" dirty="0" smtClean="0"/>
                        <a:t>Convolution</a:t>
                      </a:r>
                      <a:endParaRPr lang="en-US" sz="1400" dirty="0"/>
                    </a:p>
                  </a:txBody>
                  <a:tcPr/>
                </a:tc>
                <a:tc>
                  <a:txBody>
                    <a:bodyPr/>
                    <a:lstStyle/>
                    <a:p>
                      <a:r>
                        <a:rPr lang="en-US" sz="1400" dirty="0" smtClean="0"/>
                        <a:t>4,500</a:t>
                      </a:r>
                      <a:endParaRPr lang="en-US" sz="1400" dirty="0"/>
                    </a:p>
                  </a:txBody>
                  <a:tcPr/>
                </a:tc>
              </a:tr>
              <a:tr h="243354">
                <a:tc>
                  <a:txBody>
                    <a:bodyPr/>
                    <a:lstStyle/>
                    <a:p>
                      <a:r>
                        <a:rPr lang="en-US" sz="1400" dirty="0" smtClean="0"/>
                        <a:t>SVM</a:t>
                      </a:r>
                      <a:endParaRPr lang="en-US" sz="1400" dirty="0"/>
                    </a:p>
                  </a:txBody>
                  <a:tcPr/>
                </a:tc>
                <a:tc>
                  <a:txBody>
                    <a:bodyPr/>
                    <a:lstStyle/>
                    <a:p>
                      <a:r>
                        <a:rPr lang="en-US" sz="1400" dirty="0" smtClean="0"/>
                        <a:t>Matrix Ops</a:t>
                      </a:r>
                      <a:endParaRPr lang="en-US" sz="1400" dirty="0"/>
                    </a:p>
                  </a:txBody>
                  <a:tcPr/>
                </a:tc>
                <a:tc>
                  <a:txBody>
                    <a:bodyPr/>
                    <a:lstStyle/>
                    <a:p>
                      <a:r>
                        <a:rPr lang="en-US" sz="1400" dirty="0" smtClean="0"/>
                        <a:t>1,000</a:t>
                      </a:r>
                      <a:endParaRPr lang="en-US" sz="1400" dirty="0"/>
                    </a:p>
                  </a:txBody>
                  <a:tcPr/>
                </a:tc>
              </a:tr>
              <a:tr h="243354">
                <a:tc>
                  <a:txBody>
                    <a:bodyPr/>
                    <a:lstStyle/>
                    <a:p>
                      <a:endParaRPr lang="en-US" sz="1400" dirty="0"/>
                    </a:p>
                  </a:txBody>
                  <a:tcPr/>
                </a:tc>
                <a:tc>
                  <a:txBody>
                    <a:bodyPr/>
                    <a:lstStyle/>
                    <a:p>
                      <a:r>
                        <a:rPr lang="en-US" sz="1400" dirty="0" smtClean="0"/>
                        <a:t>Learning</a:t>
                      </a:r>
                      <a:endParaRPr lang="en-US" sz="1400" dirty="0"/>
                    </a:p>
                  </a:txBody>
                  <a:tcPr/>
                </a:tc>
                <a:tc>
                  <a:txBody>
                    <a:bodyPr/>
                    <a:lstStyle/>
                    <a:p>
                      <a:r>
                        <a:rPr lang="en-US" sz="1400" dirty="0" smtClean="0"/>
                        <a:t>851</a:t>
                      </a:r>
                      <a:endParaRPr lang="en-US" sz="1400" dirty="0"/>
                    </a:p>
                  </a:txBody>
                  <a:tcPr/>
                </a:tc>
              </a:tr>
              <a:tr h="243354">
                <a:tc>
                  <a:txBody>
                    <a:bodyPr/>
                    <a:lstStyle/>
                    <a:p>
                      <a:endParaRPr lang="en-US" sz="1400"/>
                    </a:p>
                  </a:txBody>
                  <a:tcPr/>
                </a:tc>
                <a:tc>
                  <a:txBody>
                    <a:bodyPr/>
                    <a:lstStyle/>
                    <a:p>
                      <a:r>
                        <a:rPr lang="en-US" sz="1400" dirty="0" smtClean="0"/>
                        <a:t>Conjugate</a:t>
                      </a:r>
                      <a:r>
                        <a:rPr lang="en-US" sz="1400" baseline="0" dirty="0" smtClean="0"/>
                        <a:t> Matrix</a:t>
                      </a:r>
                      <a:endParaRPr lang="en-US" sz="1400" dirty="0"/>
                    </a:p>
                  </a:txBody>
                  <a:tcPr/>
                </a:tc>
                <a:tc>
                  <a:txBody>
                    <a:bodyPr/>
                    <a:lstStyle/>
                    <a:p>
                      <a:r>
                        <a:rPr lang="en-US" sz="1400" dirty="0" smtClean="0"/>
                        <a:t>502</a:t>
                      </a:r>
                      <a:endParaRPr lang="en-US" sz="1400" dirty="0"/>
                    </a:p>
                  </a:txBody>
                  <a:tcPr/>
                </a:tc>
              </a:tr>
            </a:tbl>
          </a:graphicData>
        </a:graphic>
      </p:graphicFrame>
      <p:sp>
        <p:nvSpPr>
          <p:cNvPr id="8" name="TextBox 7"/>
          <p:cNvSpPr txBox="1"/>
          <p:nvPr/>
        </p:nvSpPr>
        <p:spPr>
          <a:xfrm>
            <a:off x="457200" y="3726932"/>
            <a:ext cx="4270006" cy="1754327"/>
          </a:xfrm>
          <a:prstGeom prst="rect">
            <a:avLst/>
          </a:prstGeom>
          <a:noFill/>
        </p:spPr>
        <p:txBody>
          <a:bodyPr wrap="none" rtlCol="0">
            <a:spAutoFit/>
          </a:bodyPr>
          <a:lstStyle/>
          <a:p>
            <a:r>
              <a:rPr lang="en-US" dirty="0" smtClean="0">
                <a:solidFill>
                  <a:srgbClr val="008000"/>
                </a:solidFill>
              </a:rPr>
              <a:t>The benchmarks shown on the right</a:t>
            </a:r>
          </a:p>
          <a:p>
            <a:r>
              <a:rPr lang="en-US" dirty="0" smtClean="0">
                <a:solidFill>
                  <a:srgbClr val="008000"/>
                </a:solidFill>
              </a:rPr>
              <a:t>  have lots of parallelism!</a:t>
            </a:r>
          </a:p>
          <a:p>
            <a:endParaRPr lang="en-US" dirty="0" smtClean="0"/>
          </a:p>
          <a:p>
            <a:r>
              <a:rPr lang="en-US" i="1" dirty="0" smtClean="0"/>
              <a:t>(If you are curious, we encourage you </a:t>
            </a:r>
          </a:p>
          <a:p>
            <a:r>
              <a:rPr lang="en-US" i="1" dirty="0" smtClean="0"/>
              <a:t> to go ahead and download our benchmark</a:t>
            </a:r>
          </a:p>
          <a:p>
            <a:r>
              <a:rPr lang="en-US" i="1" dirty="0" smtClean="0"/>
              <a:t>  suite!)</a:t>
            </a:r>
          </a:p>
        </p:txBody>
      </p:sp>
      <p:graphicFrame>
        <p:nvGraphicFramePr>
          <p:cNvPr id="9" name="Table 8"/>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solidFill>
                      <a:srgbClr val="800000"/>
                    </a:solidFill>
                  </a:tcPr>
                </a:tc>
                <a:tc>
                  <a:txBody>
                    <a:bodyPr/>
                    <a:lstStyle/>
                    <a:p>
                      <a:pPr algn="ctr"/>
                      <a:r>
                        <a:rPr lang="en-US" dirty="0" smtClean="0"/>
                        <a:t>Related Work</a:t>
                      </a:r>
                      <a:endParaRPr lang="en-US" dirty="0"/>
                    </a:p>
                  </a:txBody>
                  <a:tcPr marL="0" marR="0" marT="9144" marB="9144">
                    <a:solidFill>
                      <a:schemeClr val="accent1"/>
                    </a:solidFill>
                  </a:tcPr>
                </a:tc>
                <a:tc>
                  <a:txBody>
                    <a:bodyPr/>
                    <a:lstStyle/>
                    <a:p>
                      <a:pPr algn="ctr"/>
                      <a:r>
                        <a:rPr lang="en-US" dirty="0" smtClean="0"/>
                        <a:t>Conclusion</a:t>
                      </a:r>
                      <a:endParaRPr lang="en-US" dirty="0"/>
                    </a:p>
                  </a:txBody>
                  <a:tcPr marL="0" marR="0" marT="9144" marB="9144"/>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E1F17"/>
                </a:solidFill>
              </a:rPr>
              <a:t>Related Work: </a:t>
            </a:r>
            <a:r>
              <a:rPr lang="en-US" dirty="0" smtClean="0"/>
              <a:t>Other vision codes</a:t>
            </a:r>
            <a:endParaRPr lang="en-US" dirty="0"/>
          </a:p>
        </p:txBody>
      </p:sp>
      <p:sp>
        <p:nvSpPr>
          <p:cNvPr id="3" name="Content Placeholder 2"/>
          <p:cNvSpPr>
            <a:spLocks noGrp="1"/>
          </p:cNvSpPr>
          <p:nvPr>
            <p:ph idx="1"/>
          </p:nvPr>
        </p:nvSpPr>
        <p:spPr/>
        <p:txBody>
          <a:bodyPr>
            <a:normAutofit/>
          </a:bodyPr>
          <a:lstStyle/>
          <a:p>
            <a:r>
              <a:rPr lang="en-US" dirty="0" smtClean="0"/>
              <a:t>Performance-oriented benchmarks</a:t>
            </a:r>
          </a:p>
          <a:p>
            <a:pPr lvl="1"/>
            <a:r>
              <a:rPr lang="en-US" dirty="0" smtClean="0"/>
              <a:t>PARSEC: Body Tracking</a:t>
            </a:r>
          </a:p>
          <a:p>
            <a:pPr lvl="1"/>
            <a:r>
              <a:rPr lang="en-US" dirty="0" err="1" smtClean="0"/>
              <a:t>MediaBench</a:t>
            </a:r>
            <a:r>
              <a:rPr lang="en-US" dirty="0" smtClean="0"/>
              <a:t> – image/video compression algorithms</a:t>
            </a:r>
          </a:p>
          <a:p>
            <a:pPr lvl="1"/>
            <a:r>
              <a:rPr lang="en-US" dirty="0" smtClean="0"/>
              <a:t>Spec2000 </a:t>
            </a:r>
            <a:r>
              <a:rPr lang="en-US" dirty="0" err="1" smtClean="0"/>
              <a:t>facerec</a:t>
            </a:r>
            <a:endParaRPr lang="en-US" dirty="0" smtClean="0"/>
          </a:p>
          <a:p>
            <a:r>
              <a:rPr lang="en-US" dirty="0" smtClean="0"/>
              <a:t>Accuracy-oriented benchmarks (for vision research)</a:t>
            </a:r>
          </a:p>
          <a:p>
            <a:pPr lvl="1"/>
            <a:r>
              <a:rPr lang="en-US" dirty="0" smtClean="0"/>
              <a:t>Berkeley Segmentation Database and Benchmark</a:t>
            </a:r>
          </a:p>
          <a:p>
            <a:pPr lvl="1"/>
            <a:r>
              <a:rPr lang="en-US" dirty="0" smtClean="0"/>
              <a:t>PEIPA</a:t>
            </a:r>
          </a:p>
          <a:p>
            <a:pPr lvl="1"/>
            <a:r>
              <a:rPr lang="en-US" dirty="0" smtClean="0"/>
              <a:t>Muscle</a:t>
            </a:r>
          </a:p>
          <a:p>
            <a:pPr lvl="1"/>
            <a:r>
              <a:rPr lang="en-US" dirty="0" err="1" smtClean="0"/>
              <a:t>ImageCLEF</a:t>
            </a:r>
            <a:endParaRPr lang="en-US" dirty="0" smtClean="0"/>
          </a:p>
          <a:p>
            <a:r>
              <a:rPr lang="en-US" dirty="0" smtClean="0"/>
              <a:t>Vision Libraries</a:t>
            </a:r>
          </a:p>
          <a:p>
            <a:pPr lvl="1"/>
            <a:r>
              <a:rPr lang="en-US" dirty="0" err="1" smtClean="0"/>
              <a:t>OpenCV</a:t>
            </a:r>
            <a:r>
              <a:rPr lang="en-US" dirty="0" smtClean="0"/>
              <a:t>- Highly tuned vision toolbox</a:t>
            </a:r>
          </a:p>
          <a:p>
            <a:pPr>
              <a:buNone/>
            </a:pPr>
            <a:endParaRPr lang="en-US" dirty="0" smtClean="0"/>
          </a:p>
          <a:p>
            <a:pPr lvl="1">
              <a:buNone/>
            </a:pPr>
            <a:endParaRPr lang="en-US" dirty="0"/>
          </a:p>
        </p:txBody>
      </p:sp>
      <p:graphicFrame>
        <p:nvGraphicFramePr>
          <p:cNvPr id="4" name="Table 3"/>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solidFill>
                      <a:srgbClr val="800000"/>
                    </a:solidFill>
                  </a:tcPr>
                </a:tc>
                <a:tc>
                  <a:txBody>
                    <a:bodyPr/>
                    <a:lstStyle/>
                    <a:p>
                      <a:pPr algn="ctr"/>
                      <a:r>
                        <a:rPr lang="en-US" dirty="0" smtClean="0"/>
                        <a:t>Conclusion</a:t>
                      </a:r>
                      <a:endParaRPr lang="en-US" dirty="0"/>
                    </a:p>
                  </a:txBody>
                  <a:tcPr marL="0" marR="0" marT="9144" marB="9144"/>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1775"/>
          </a:xfrm>
        </p:spPr>
        <p:txBody>
          <a:bodyPr>
            <a:normAutofit/>
          </a:bodyPr>
          <a:lstStyle/>
          <a:p>
            <a:r>
              <a:rPr lang="en-US" sz="3200" dirty="0" smtClean="0">
                <a:solidFill>
                  <a:srgbClr val="AE1F17"/>
                </a:solidFill>
              </a:rPr>
              <a:t>Related Work: </a:t>
            </a:r>
            <a:r>
              <a:rPr lang="en-US" sz="3200" dirty="0" smtClean="0"/>
              <a:t>Intel </a:t>
            </a:r>
            <a:r>
              <a:rPr lang="en-US" sz="3200" dirty="0" err="1" smtClean="0"/>
              <a:t>OpenCV</a:t>
            </a:r>
            <a:r>
              <a:rPr lang="en-US" sz="3200" dirty="0" smtClean="0"/>
              <a:t> </a:t>
            </a:r>
            <a:r>
              <a:rPr lang="en-US" sz="3200" dirty="0" err="1" smtClean="0"/>
              <a:t>vs</a:t>
            </a:r>
            <a:r>
              <a:rPr lang="en-US" sz="3200" dirty="0" smtClean="0"/>
              <a:t> SD-VBS</a:t>
            </a:r>
            <a:endParaRPr lang="en-US" sz="3200" dirty="0"/>
          </a:p>
        </p:txBody>
      </p:sp>
      <p:graphicFrame>
        <p:nvGraphicFramePr>
          <p:cNvPr id="4" name="Table 3"/>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solidFill>
                      <a:srgbClr val="800000"/>
                    </a:solidFill>
                  </a:tcPr>
                </a:tc>
                <a:tc>
                  <a:txBody>
                    <a:bodyPr/>
                    <a:lstStyle/>
                    <a:p>
                      <a:pPr algn="ctr"/>
                      <a:r>
                        <a:rPr lang="en-US" dirty="0" smtClean="0"/>
                        <a:t>Conclusion</a:t>
                      </a:r>
                      <a:endParaRPr lang="en-US" dirty="0"/>
                    </a:p>
                  </a:txBody>
                  <a:tcPr marL="0" marR="0" marT="9144" marB="9144"/>
                </a:tc>
              </a:tr>
            </a:tbl>
          </a:graphicData>
        </a:graphic>
      </p:graphicFrame>
      <p:graphicFrame>
        <p:nvGraphicFramePr>
          <p:cNvPr id="7" name="Content Placeholder 6"/>
          <p:cNvGraphicFramePr>
            <a:graphicFrameLocks noGrp="1"/>
          </p:cNvGraphicFramePr>
          <p:nvPr>
            <p:ph idx="1"/>
          </p:nvPr>
        </p:nvGraphicFramePr>
        <p:xfrm>
          <a:off x="457200" y="976413"/>
          <a:ext cx="8229600" cy="5437616"/>
        </p:xfrm>
        <a:graphic>
          <a:graphicData uri="http://schemas.openxmlformats.org/drawingml/2006/table">
            <a:tbl>
              <a:tblPr firstRow="1" bandRow="1">
                <a:tableStyleId>{5C22544A-7EE6-4342-B048-85BDC9FD1C3A}</a:tableStyleId>
              </a:tblPr>
              <a:tblGrid>
                <a:gridCol w="1898979"/>
                <a:gridCol w="3587421"/>
                <a:gridCol w="2743200"/>
              </a:tblGrid>
              <a:tr h="370840">
                <a:tc>
                  <a:txBody>
                    <a:bodyPr/>
                    <a:lstStyle/>
                    <a:p>
                      <a:endParaRPr lang="en-US" dirty="0"/>
                    </a:p>
                  </a:txBody>
                  <a:tcPr/>
                </a:tc>
                <a:tc>
                  <a:txBody>
                    <a:bodyPr/>
                    <a:lstStyle/>
                    <a:p>
                      <a:r>
                        <a:rPr lang="en-US" dirty="0" err="1" smtClean="0"/>
                        <a:t>OpenCV</a:t>
                      </a:r>
                      <a:endParaRPr lang="en-US" dirty="0"/>
                    </a:p>
                  </a:txBody>
                  <a:tcPr/>
                </a:tc>
                <a:tc>
                  <a:txBody>
                    <a:bodyPr/>
                    <a:lstStyle/>
                    <a:p>
                      <a:r>
                        <a:rPr lang="en-US" dirty="0" smtClean="0"/>
                        <a:t>SD-VBS</a:t>
                      </a:r>
                      <a:endParaRPr lang="en-US" dirty="0"/>
                    </a:p>
                  </a:txBody>
                  <a:tcPr/>
                </a:tc>
              </a:tr>
              <a:tr h="370840">
                <a:tc>
                  <a:txBody>
                    <a:bodyPr/>
                    <a:lstStyle/>
                    <a:p>
                      <a:r>
                        <a:rPr lang="en-US" b="1" dirty="0" smtClean="0"/>
                        <a:t>Goal</a:t>
                      </a:r>
                      <a:endParaRPr lang="en-US" b="1" dirty="0"/>
                    </a:p>
                  </a:txBody>
                  <a:tcPr/>
                </a:tc>
                <a:tc>
                  <a:txBody>
                    <a:bodyPr/>
                    <a:lstStyle/>
                    <a:p>
                      <a:r>
                        <a:rPr lang="en-US" dirty="0" smtClean="0"/>
                        <a:t>Tuned, Feature-loaded</a:t>
                      </a:r>
                      <a:r>
                        <a:rPr lang="en-US" baseline="0" dirty="0" smtClean="0"/>
                        <a:t> i</a:t>
                      </a:r>
                      <a:r>
                        <a:rPr lang="en-US" dirty="0" smtClean="0"/>
                        <a:t>mplementations</a:t>
                      </a:r>
                      <a:r>
                        <a:rPr lang="en-US" baseline="0" dirty="0" smtClean="0"/>
                        <a:t> for commercial and academic vision applications</a:t>
                      </a:r>
                      <a:endParaRPr lang="en-US" dirty="0" smtClean="0"/>
                    </a:p>
                  </a:txBody>
                  <a:tcPr/>
                </a:tc>
                <a:tc>
                  <a:txBody>
                    <a:bodyPr/>
                    <a:lstStyle/>
                    <a:p>
                      <a:r>
                        <a:rPr lang="en-US" baseline="0" dirty="0" smtClean="0"/>
                        <a:t>“Pure” versions for easy analysis, transformation and parallelization in multi-core architecture research</a:t>
                      </a:r>
                    </a:p>
                  </a:txBody>
                  <a:tcPr/>
                </a:tc>
              </a:tr>
              <a:tr h="370840">
                <a:tc>
                  <a:txBody>
                    <a:bodyPr/>
                    <a:lstStyle/>
                    <a:p>
                      <a:r>
                        <a:rPr lang="en-US" b="1" dirty="0" smtClean="0"/>
                        <a:t>Source Code</a:t>
                      </a:r>
                      <a:endParaRPr lang="en-US" b="1" dirty="0"/>
                    </a:p>
                  </a:txBody>
                  <a:tcPr/>
                </a:tc>
                <a:tc>
                  <a:txBody>
                    <a:bodyPr/>
                    <a:lstStyle/>
                    <a:p>
                      <a:r>
                        <a:rPr lang="en-US" dirty="0" smtClean="0"/>
                        <a:t>C++</a:t>
                      </a:r>
                      <a:endParaRPr lang="en-US" dirty="0"/>
                    </a:p>
                  </a:txBody>
                  <a:tcPr/>
                </a:tc>
                <a:tc>
                  <a:txBody>
                    <a:bodyPr/>
                    <a:lstStyle/>
                    <a:p>
                      <a:r>
                        <a:rPr lang="en-US" dirty="0" smtClean="0"/>
                        <a:t>C or MATLAB, your choice</a:t>
                      </a:r>
                      <a:endParaRPr lang="en-US" dirty="0"/>
                    </a:p>
                  </a:txBody>
                  <a:tcPr/>
                </a:tc>
              </a:tr>
              <a:tr h="370840">
                <a:tc>
                  <a:txBody>
                    <a:bodyPr/>
                    <a:lstStyle/>
                    <a:p>
                      <a:r>
                        <a:rPr lang="en-US" b="1" dirty="0" smtClean="0"/>
                        <a:t>Platform specific optimizations</a:t>
                      </a:r>
                      <a:endParaRPr lang="en-US" b="1" dirty="0"/>
                    </a:p>
                  </a:txBody>
                  <a:tcPr/>
                </a:tc>
                <a:tc>
                  <a:txBody>
                    <a:bodyPr/>
                    <a:lstStyle/>
                    <a:p>
                      <a:r>
                        <a:rPr lang="en-US" dirty="0" smtClean="0"/>
                        <a:t>Highl</a:t>
                      </a:r>
                      <a:r>
                        <a:rPr lang="en-US" baseline="0" dirty="0" smtClean="0"/>
                        <a:t>y </a:t>
                      </a:r>
                      <a:r>
                        <a:rPr lang="en-US" dirty="0" smtClean="0"/>
                        <a:t>Tuned</a:t>
                      </a:r>
                      <a:r>
                        <a:rPr lang="en-US" baseline="0" dirty="0" smtClean="0"/>
                        <a:t> for best performance on Intel and supporting architectures</a:t>
                      </a:r>
                      <a:endParaRPr lang="en-US" dirty="0"/>
                    </a:p>
                  </a:txBody>
                  <a:tcPr/>
                </a:tc>
                <a:tc>
                  <a:txBody>
                    <a:bodyPr/>
                    <a:lstStyle/>
                    <a:p>
                      <a:r>
                        <a:rPr lang="en-US" baseline="0" dirty="0" smtClean="0"/>
                        <a:t>Actively removed optimizations that increase code complexity</a:t>
                      </a:r>
                      <a:endParaRPr lang="en-US" dirty="0"/>
                    </a:p>
                  </a:txBody>
                  <a:tcPr/>
                </a:tc>
              </a:tr>
              <a:tr h="228600">
                <a:tc rowSpan="4">
                  <a:txBody>
                    <a:bodyPr/>
                    <a:lstStyle/>
                    <a:p>
                      <a:r>
                        <a:rPr lang="en-US" b="1" dirty="0" smtClean="0"/>
                        <a:t>Coding</a:t>
                      </a:r>
                      <a:r>
                        <a:rPr lang="en-US" b="1" baseline="0" dirty="0" smtClean="0"/>
                        <a:t> style</a:t>
                      </a:r>
                    </a:p>
                    <a:p>
                      <a:endParaRPr lang="en-US" b="1" baseline="0" dirty="0" smtClean="0"/>
                    </a:p>
                    <a:p>
                      <a:r>
                        <a:rPr lang="en-US" b="1" baseline="0" dirty="0" smtClean="0"/>
                        <a:t> </a:t>
                      </a:r>
                      <a:r>
                        <a:rPr lang="en-US" b="0" baseline="0" dirty="0" smtClean="0"/>
                        <a:t>Example:</a:t>
                      </a:r>
                    </a:p>
                    <a:p>
                      <a:r>
                        <a:rPr lang="en-US" b="1" baseline="0" dirty="0" smtClean="0"/>
                        <a:t>      </a:t>
                      </a:r>
                      <a:r>
                        <a:rPr lang="en-US" b="0" baseline="0" dirty="0" smtClean="0"/>
                        <a:t>FILTER</a:t>
                      </a:r>
                    </a:p>
                  </a:txBody>
                  <a:tcPr/>
                </a:tc>
                <a:tc>
                  <a:txBody>
                    <a:bodyPr/>
                    <a:lstStyle/>
                    <a:p>
                      <a:r>
                        <a:rPr lang="en-US" dirty="0" smtClean="0"/>
                        <a:t>Highly flexible; full of</a:t>
                      </a:r>
                      <a:r>
                        <a:rPr lang="en-US" baseline="0" dirty="0" smtClean="0"/>
                        <a:t> o</a:t>
                      </a:r>
                      <a:r>
                        <a:rPr lang="en-US" dirty="0" smtClean="0"/>
                        <a:t>ptions to change behavior of each function</a:t>
                      </a:r>
                      <a:endParaRPr lang="en-US" dirty="0"/>
                    </a:p>
                  </a:txBody>
                  <a:tcPr/>
                </a:tc>
                <a:tc>
                  <a:txBody>
                    <a:bodyPr/>
                    <a:lstStyle/>
                    <a:p>
                      <a:r>
                        <a:rPr lang="en-US" dirty="0" smtClean="0"/>
                        <a:t>Clean code without features</a:t>
                      </a:r>
                      <a:r>
                        <a:rPr lang="en-US" baseline="0" dirty="0" smtClean="0"/>
                        <a:t> that deter analysis</a:t>
                      </a:r>
                      <a:endParaRPr lang="en-US" dirty="0"/>
                    </a:p>
                  </a:txBody>
                  <a:tcPr/>
                </a:tc>
              </a:tr>
              <a:tr h="430826">
                <a:tc vMerge="1">
                  <a:txBody>
                    <a:bodyPr/>
                    <a:lstStyle/>
                    <a:p>
                      <a:endParaRPr lang="en-US" dirty="0"/>
                    </a:p>
                  </a:txBody>
                  <a:tcPr/>
                </a:tc>
                <a:tc>
                  <a:txBody>
                    <a:bodyPr/>
                    <a:lstStyle/>
                    <a:p>
                      <a:r>
                        <a:rPr lang="en-US" dirty="0" smtClean="0"/>
                        <a:t>2000 lines of code</a:t>
                      </a:r>
                      <a:endParaRPr lang="en-US" dirty="0"/>
                    </a:p>
                  </a:txBody>
                  <a:tcPr/>
                </a:tc>
                <a:tc>
                  <a:txBody>
                    <a:bodyPr/>
                    <a:lstStyle/>
                    <a:p>
                      <a:r>
                        <a:rPr lang="en-US" dirty="0" smtClean="0"/>
                        <a:t>50 lines</a:t>
                      </a:r>
                      <a:r>
                        <a:rPr lang="en-US" baseline="0" dirty="0" smtClean="0"/>
                        <a:t> of code</a:t>
                      </a:r>
                      <a:endParaRPr lang="en-US" dirty="0"/>
                    </a:p>
                  </a:txBody>
                  <a:tcPr/>
                </a:tc>
              </a:tr>
              <a:tr h="478716">
                <a:tc vMerge="1">
                  <a:txBody>
                    <a:bodyPr/>
                    <a:lstStyle/>
                    <a:p>
                      <a:endParaRPr lang="en-US"/>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204 conditional</a:t>
                      </a:r>
                      <a:r>
                        <a:rPr lang="en-US" baseline="0" dirty="0" smtClean="0"/>
                        <a:t> statements</a:t>
                      </a:r>
                      <a:endParaRPr lang="en-US" dirty="0" smtClean="0"/>
                    </a:p>
                  </a:txBody>
                  <a:tcPr/>
                </a:tc>
                <a:tc>
                  <a:txBody>
                    <a:bodyPr/>
                    <a:lstStyle/>
                    <a:p>
                      <a:r>
                        <a:rPr lang="en-US" dirty="0" smtClean="0"/>
                        <a:t>No</a:t>
                      </a:r>
                      <a:r>
                        <a:rPr lang="en-US" baseline="0" dirty="0" smtClean="0"/>
                        <a:t> conditional statements</a:t>
                      </a:r>
                      <a:endParaRPr lang="en-US" dirty="0"/>
                    </a:p>
                  </a:txBody>
                  <a:tcPr/>
                </a:tc>
              </a:tr>
              <a:tr h="403115">
                <a:tc vMerge="1">
                  <a:txBody>
                    <a:bodyPr/>
                    <a:lstStyle/>
                    <a:p>
                      <a:endParaRPr lang="en-US" b="0" baseline="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Pointer Operations</a:t>
                      </a:r>
                    </a:p>
                  </a:txBody>
                  <a:tcPr/>
                </a:tc>
                <a:tc>
                  <a:txBody>
                    <a:bodyPr/>
                    <a:lstStyle/>
                    <a:p>
                      <a:r>
                        <a:rPr lang="en-US" dirty="0" smtClean="0"/>
                        <a:t>Array</a:t>
                      </a:r>
                      <a:r>
                        <a:rPr lang="en-US" baseline="0" dirty="0" smtClean="0"/>
                        <a:t> Operations</a:t>
                      </a:r>
                      <a:endParaRPr lang="en-US" dirty="0"/>
                    </a:p>
                  </a:txBody>
                  <a:tcPr/>
                </a:tc>
              </a:tr>
              <a:tr h="370840">
                <a:tc>
                  <a:txBody>
                    <a:bodyPr/>
                    <a:lstStyle/>
                    <a:p>
                      <a:r>
                        <a:rPr lang="en-US" b="1" dirty="0" smtClean="0"/>
                        <a:t>Ease</a:t>
                      </a:r>
                      <a:r>
                        <a:rPr lang="en-US" b="1" baseline="0" dirty="0" smtClean="0"/>
                        <a:t> of analysis</a:t>
                      </a:r>
                      <a:endParaRPr lang="en-US" b="1" dirty="0"/>
                    </a:p>
                  </a:txBody>
                  <a:tcPr/>
                </a:tc>
                <a:tc>
                  <a:txBody>
                    <a:bodyPr/>
                    <a:lstStyle/>
                    <a:p>
                      <a:r>
                        <a:rPr lang="en-US" dirty="0" smtClean="0"/>
                        <a:t>Harder </a:t>
                      </a:r>
                      <a:endParaRPr lang="en-US" dirty="0"/>
                    </a:p>
                  </a:txBody>
                  <a:tcPr/>
                </a:tc>
                <a:tc>
                  <a:txBody>
                    <a:bodyPr/>
                    <a:lstStyle/>
                    <a:p>
                      <a:r>
                        <a:rPr lang="en-US" dirty="0" smtClean="0"/>
                        <a:t>Easier,</a:t>
                      </a:r>
                      <a:r>
                        <a:rPr lang="en-US" baseline="0" dirty="0" smtClean="0"/>
                        <a:t> because simpler implementations</a:t>
                      </a:r>
                    </a:p>
                  </a:txBody>
                  <a:tcPr/>
                </a:tc>
              </a:tr>
            </a:tbl>
          </a:graphicData>
        </a:graphic>
      </p:graphicFrame>
      <p:sp>
        <p:nvSpPr>
          <p:cNvPr id="5" name="Left Brace 4"/>
          <p:cNvSpPr/>
          <p:nvPr/>
        </p:nvSpPr>
        <p:spPr>
          <a:xfrm>
            <a:off x="2035632" y="4520649"/>
            <a:ext cx="252119" cy="124205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E1F17"/>
                </a:solidFill>
              </a:rPr>
              <a:t>Conclusions</a:t>
            </a:r>
            <a:endParaRPr lang="en-US" dirty="0">
              <a:solidFill>
                <a:srgbClr val="AE1F17"/>
              </a:solidFill>
            </a:endParaRPr>
          </a:p>
        </p:txBody>
      </p:sp>
      <p:sp>
        <p:nvSpPr>
          <p:cNvPr id="3" name="Content Placeholder 2"/>
          <p:cNvSpPr>
            <a:spLocks noGrp="1"/>
          </p:cNvSpPr>
          <p:nvPr>
            <p:ph idx="1"/>
          </p:nvPr>
        </p:nvSpPr>
        <p:spPr>
          <a:xfrm>
            <a:off x="298809" y="1600200"/>
            <a:ext cx="8845192" cy="3928223"/>
          </a:xfrm>
        </p:spPr>
        <p:txBody>
          <a:bodyPr>
            <a:normAutofit/>
          </a:bodyPr>
          <a:lstStyle/>
          <a:p>
            <a:r>
              <a:rPr lang="en-US" sz="2400" dirty="0" smtClean="0"/>
              <a:t>Computer Vision is an exciting domain with immense potential</a:t>
            </a:r>
          </a:p>
          <a:p>
            <a:r>
              <a:rPr lang="en-US" sz="2400" dirty="0" smtClean="0"/>
              <a:t>Vision algorithms are full of parallelism, and can benefit from processors with greater and greater performance; which make them ideal for multi-core</a:t>
            </a:r>
          </a:p>
          <a:p>
            <a:r>
              <a:rPr lang="en-US" sz="2400" dirty="0" smtClean="0"/>
              <a:t>SD-VBS is a comprehensive and clean benchmark suite for vision, well suited for multi-core and many-core research.</a:t>
            </a:r>
          </a:p>
          <a:p>
            <a:pPr>
              <a:buNone/>
            </a:pPr>
            <a:endParaRPr lang="en-US" sz="2400" dirty="0" smtClean="0"/>
          </a:p>
          <a:p>
            <a:pPr>
              <a:buNone/>
            </a:pPr>
            <a:r>
              <a:rPr lang="en-US" sz="2400" dirty="0" smtClean="0"/>
              <a:t>Public release</a:t>
            </a:r>
          </a:p>
          <a:p>
            <a:pPr lvl="1">
              <a:buNone/>
            </a:pPr>
            <a:r>
              <a:rPr lang="en-US" dirty="0" smtClean="0">
                <a:solidFill>
                  <a:schemeClr val="accent3">
                    <a:lumMod val="50000"/>
                  </a:schemeClr>
                </a:solidFill>
                <a:latin typeface="Courier"/>
                <a:cs typeface="Courier"/>
                <a:hlinkClick r:id="rId3"/>
              </a:rPr>
              <a:t>http://parallel.ucsd.edu/vision</a:t>
            </a:r>
            <a:endParaRPr lang="en-US" dirty="0" smtClean="0">
              <a:solidFill>
                <a:schemeClr val="accent3">
                  <a:lumMod val="50000"/>
                </a:schemeClr>
              </a:solidFill>
              <a:latin typeface="Courier"/>
              <a:cs typeface="Courier"/>
            </a:endParaRPr>
          </a:p>
          <a:p>
            <a:pPr lvl="1">
              <a:buNone/>
            </a:pPr>
            <a:endParaRPr lang="en-US" sz="2600" dirty="0" smtClean="0">
              <a:solidFill>
                <a:schemeClr val="accent3">
                  <a:lumMod val="50000"/>
                </a:schemeClr>
              </a:solidFill>
              <a:latin typeface="Courier"/>
              <a:cs typeface="Courier"/>
            </a:endParaRPr>
          </a:p>
        </p:txBody>
      </p:sp>
      <p:graphicFrame>
        <p:nvGraphicFramePr>
          <p:cNvPr id="4" name="Table 3"/>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solidFill>
                      <a:schemeClr val="accent1"/>
                    </a:solidFill>
                  </a:tcPr>
                </a:tc>
                <a:tc>
                  <a:txBody>
                    <a:bodyPr/>
                    <a:lstStyle/>
                    <a:p>
                      <a:pPr algn="ctr"/>
                      <a:r>
                        <a:rPr lang="en-US" dirty="0" smtClean="0"/>
                        <a:t>Conclusion</a:t>
                      </a:r>
                      <a:endParaRPr lang="en-US" dirty="0"/>
                    </a:p>
                  </a:txBody>
                  <a:tcPr marL="0" marR="0" marT="9144" marB="9144">
                    <a:solidFill>
                      <a:srgbClr val="800000"/>
                    </a:solidFill>
                  </a:tcPr>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07805"/>
            <a:ext cx="8686800" cy="3951106"/>
          </a:xfrm>
        </p:spPr>
        <p:txBody>
          <a:bodyPr>
            <a:normAutofit fontScale="92500" lnSpcReduction="20000"/>
          </a:bodyPr>
          <a:lstStyle/>
          <a:p>
            <a:pPr>
              <a:buNone/>
            </a:pPr>
            <a:r>
              <a:rPr lang="en-US" dirty="0" smtClean="0"/>
              <a:t>We would like to thank the following Vision researchers:</a:t>
            </a:r>
          </a:p>
          <a:p>
            <a:pPr>
              <a:buNone/>
            </a:pPr>
            <a:endParaRPr lang="en-US" dirty="0" smtClean="0"/>
          </a:p>
          <a:p>
            <a:r>
              <a:rPr lang="en-US" dirty="0" smtClean="0"/>
              <a:t>Andrea </a:t>
            </a:r>
            <a:r>
              <a:rPr lang="en-US" dirty="0" err="1" smtClean="0"/>
              <a:t>Vedaldi</a:t>
            </a:r>
            <a:endParaRPr lang="en-US" dirty="0" smtClean="0"/>
          </a:p>
          <a:p>
            <a:r>
              <a:rPr lang="en-US" dirty="0" err="1" smtClean="0"/>
              <a:t>Athanasois</a:t>
            </a:r>
            <a:r>
              <a:rPr lang="en-US" dirty="0" smtClean="0"/>
              <a:t> </a:t>
            </a:r>
            <a:r>
              <a:rPr lang="en-US" dirty="0" err="1" smtClean="0"/>
              <a:t>Noulas</a:t>
            </a:r>
            <a:endParaRPr lang="en-US" dirty="0" smtClean="0"/>
          </a:p>
          <a:p>
            <a:r>
              <a:rPr lang="en-US" dirty="0" smtClean="0"/>
              <a:t>Tom Mitchell</a:t>
            </a:r>
          </a:p>
          <a:p>
            <a:r>
              <a:rPr lang="en-US" dirty="0" smtClean="0"/>
              <a:t>Javier </a:t>
            </a:r>
            <a:r>
              <a:rPr lang="en-US" dirty="0" err="1" smtClean="0"/>
              <a:t>Portilla</a:t>
            </a:r>
            <a:endParaRPr lang="en-US" dirty="0" smtClean="0"/>
          </a:p>
          <a:p>
            <a:r>
              <a:rPr lang="en-US" dirty="0" err="1" smtClean="0"/>
              <a:t>Eero</a:t>
            </a:r>
            <a:r>
              <a:rPr lang="en-US" dirty="0" smtClean="0"/>
              <a:t> </a:t>
            </a:r>
            <a:r>
              <a:rPr lang="en-US" dirty="0" err="1" smtClean="0"/>
              <a:t>Simoncelli</a:t>
            </a:r>
            <a:endParaRPr lang="en-US" dirty="0" smtClean="0"/>
          </a:p>
          <a:p>
            <a:r>
              <a:rPr lang="en-US" dirty="0" err="1" smtClean="0"/>
              <a:t>Jianbo</a:t>
            </a:r>
            <a:r>
              <a:rPr lang="en-US" dirty="0" smtClean="0"/>
              <a:t> Shi</a:t>
            </a:r>
          </a:p>
          <a:p>
            <a:pPr>
              <a:buNone/>
            </a:pPr>
            <a:endParaRPr lang="en-US" dirty="0" smtClean="0"/>
          </a:p>
          <a:p>
            <a:pPr>
              <a:buNone/>
            </a:pPr>
            <a:r>
              <a:rPr lang="en-US" dirty="0" smtClean="0"/>
              <a:t>For contributing their code and data sets to the benchmark suite.</a:t>
            </a:r>
            <a:endParaRPr lang="en-US" dirty="0"/>
          </a:p>
        </p:txBody>
      </p:sp>
      <p:sp>
        <p:nvSpPr>
          <p:cNvPr id="4" name="TextBox 3"/>
          <p:cNvSpPr txBox="1"/>
          <p:nvPr/>
        </p:nvSpPr>
        <p:spPr>
          <a:xfrm>
            <a:off x="1321848" y="6182122"/>
            <a:ext cx="6900604" cy="461665"/>
          </a:xfrm>
          <a:prstGeom prst="rect">
            <a:avLst/>
          </a:prstGeom>
          <a:noFill/>
        </p:spPr>
        <p:txBody>
          <a:bodyPr wrap="square" rtlCol="0">
            <a:spAutoFit/>
          </a:bodyPr>
          <a:lstStyle/>
          <a:p>
            <a:pPr algn="ctr"/>
            <a:r>
              <a:rPr lang="en-US" sz="2400" dirty="0" smtClean="0"/>
              <a:t>Supported by NSF CAREER Award 0846152 </a:t>
            </a:r>
            <a:endParaRPr lang="en-US" sz="2400" dirty="0"/>
          </a:p>
        </p:txBody>
      </p:sp>
      <p:sp>
        <p:nvSpPr>
          <p:cNvPr id="5" name="Title 1"/>
          <p:cNvSpPr txBox="1">
            <a:spLocks/>
          </p:cNvSpPr>
          <p:nvPr/>
        </p:nvSpPr>
        <p:spPr>
          <a:xfrm>
            <a:off x="685796" y="0"/>
            <a:ext cx="7772400" cy="1364427"/>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0000"/>
                </a:solidFill>
                <a:effectLst>
                  <a:outerShdw blurRad="50800" dist="38100" dir="2700000">
                    <a:srgbClr val="000000">
                      <a:alpha val="43000"/>
                    </a:srgbClr>
                  </a:outerShdw>
                </a:effectLst>
                <a:uLnTx/>
                <a:uFillTx/>
                <a:latin typeface="+mj-lt"/>
                <a:ea typeface="+mj-ea"/>
                <a:cs typeface="+mj-cs"/>
              </a:rPr>
              <a:t>SD-VBS:</a:t>
            </a:r>
            <a:br>
              <a:rPr kumimoji="0" lang="en-US" sz="3600" b="1" i="0" u="none" strike="noStrike" kern="1200" cap="none" spc="0" normalizeH="0" baseline="0" noProof="0" dirty="0" smtClean="0">
                <a:ln>
                  <a:noFill/>
                </a:ln>
                <a:solidFill>
                  <a:srgbClr val="000000"/>
                </a:solidFill>
                <a:effectLst>
                  <a:outerShdw blurRad="50800" dist="38100" dir="2700000">
                    <a:srgbClr val="000000">
                      <a:alpha val="43000"/>
                    </a:srgbClr>
                  </a:outerShdw>
                </a:effectLst>
                <a:uLnTx/>
                <a:uFillTx/>
                <a:latin typeface="+mj-lt"/>
                <a:ea typeface="+mj-ea"/>
                <a:cs typeface="+mj-cs"/>
              </a:rPr>
            </a:br>
            <a:r>
              <a:rPr kumimoji="0" lang="en-US" sz="3600" b="1" i="0" u="none" strike="noStrike" kern="1200" cap="none" spc="0" normalizeH="0" baseline="0" noProof="0" dirty="0" smtClean="0">
                <a:ln>
                  <a:noFill/>
                </a:ln>
                <a:solidFill>
                  <a:srgbClr val="000000"/>
                </a:solidFill>
                <a:effectLst>
                  <a:outerShdw blurRad="50800" dist="38100" dir="2700000">
                    <a:srgbClr val="000000">
                      <a:alpha val="43000"/>
                    </a:srgbClr>
                  </a:outerShdw>
                </a:effectLst>
                <a:uLnTx/>
                <a:uFillTx/>
                <a:latin typeface="+mj-lt"/>
                <a:ea typeface="+mj-ea"/>
                <a:cs typeface="+mj-cs"/>
              </a:rPr>
              <a:t>The San Diego Vision Benchmark Suite</a:t>
            </a:r>
            <a:endParaRPr kumimoji="0" lang="en-US" sz="3600" b="1" i="0" u="none" strike="noStrike" kern="1200" cap="none" spc="0" normalizeH="0" baseline="0" noProof="0" dirty="0">
              <a:ln>
                <a:noFill/>
              </a:ln>
              <a:solidFill>
                <a:srgbClr val="000000"/>
              </a:solidFill>
              <a:effectLst>
                <a:outerShdw blurRad="50800" dist="38100" dir="2700000">
                  <a:srgbClr val="000000">
                    <a:alpha val="43000"/>
                  </a:srgbClr>
                </a:outerShdw>
              </a:effectLst>
              <a:uLnTx/>
              <a:uFillTx/>
              <a:latin typeface="+mj-lt"/>
              <a:ea typeface="+mj-ea"/>
              <a:cs typeface="+mj-cs"/>
            </a:endParaRPr>
          </a:p>
        </p:txBody>
      </p:sp>
      <p:sp>
        <p:nvSpPr>
          <p:cNvPr id="6" name="Rectangle 5"/>
          <p:cNvSpPr/>
          <p:nvPr/>
        </p:nvSpPr>
        <p:spPr>
          <a:xfrm>
            <a:off x="457199" y="1179586"/>
            <a:ext cx="8306455" cy="523220"/>
          </a:xfrm>
          <a:prstGeom prst="rect">
            <a:avLst/>
          </a:prstGeom>
        </p:spPr>
        <p:txBody>
          <a:bodyPr wrap="square">
            <a:spAutoFit/>
          </a:bodyPr>
          <a:lstStyle/>
          <a:p>
            <a:pPr lvl="1" algn="ctr">
              <a:buNone/>
            </a:pPr>
            <a:r>
              <a:rPr lang="en-US" sz="2800" dirty="0" smtClean="0">
                <a:solidFill>
                  <a:schemeClr val="accent3">
                    <a:lumMod val="50000"/>
                  </a:schemeClr>
                </a:solidFill>
                <a:latin typeface="Courier"/>
                <a:cs typeface="Courier"/>
                <a:hlinkClick r:id="rId2"/>
              </a:rPr>
              <a:t>http://parallel.ucsd.edu/vision</a:t>
            </a:r>
            <a:endParaRPr lang="en-US" sz="2800" dirty="0" smtClean="0">
              <a:solidFill>
                <a:schemeClr val="accent3">
                  <a:lumMod val="50000"/>
                </a:schemeClr>
              </a:solidFill>
              <a:latin typeface="Courier"/>
              <a:cs typeface="Courier"/>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buNone/>
            </a:pPr>
            <a:r>
              <a:rPr lang="en-US" sz="23900" dirty="0" smtClean="0"/>
              <a:t>*****</a:t>
            </a:r>
            <a:endParaRPr lang="en-US" sz="239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38"/>
            <a:ext cx="8229600" cy="644600"/>
          </a:xfrm>
        </p:spPr>
        <p:txBody>
          <a:bodyPr>
            <a:normAutofit fontScale="90000"/>
          </a:bodyPr>
          <a:lstStyle/>
          <a:p>
            <a:r>
              <a:rPr lang="en-US" dirty="0" smtClean="0"/>
              <a:t>SD-VBS: The San Diego Vision Benchmark Suite</a:t>
            </a:r>
            <a:endParaRPr lang="en-US" dirty="0"/>
          </a:p>
        </p:txBody>
      </p:sp>
      <p:sp>
        <p:nvSpPr>
          <p:cNvPr id="3" name="Content Placeholder 2"/>
          <p:cNvSpPr>
            <a:spLocks noGrp="1"/>
          </p:cNvSpPr>
          <p:nvPr>
            <p:ph idx="1"/>
          </p:nvPr>
        </p:nvSpPr>
        <p:spPr>
          <a:xfrm>
            <a:off x="457200" y="603949"/>
            <a:ext cx="8229600" cy="1511889"/>
          </a:xfrm>
        </p:spPr>
        <p:txBody>
          <a:bodyPr>
            <a:normAutofit/>
          </a:bodyPr>
          <a:lstStyle/>
          <a:p>
            <a:r>
              <a:rPr lang="en-US" sz="2400" dirty="0" smtClean="0"/>
              <a:t>Aim: Make vision more accessible to multi-core researchers through a comprehensive and easy to use suite.</a:t>
            </a:r>
          </a:p>
          <a:p>
            <a:r>
              <a:rPr lang="en-US" sz="2400" i="1" dirty="0" smtClean="0"/>
              <a:t>9 benchmarks in 4 different areas.</a:t>
            </a:r>
          </a:p>
          <a:p>
            <a:endParaRPr lang="en-US" dirty="0"/>
          </a:p>
        </p:txBody>
      </p:sp>
      <p:graphicFrame>
        <p:nvGraphicFramePr>
          <p:cNvPr id="4" name="Table 3"/>
          <p:cNvGraphicFramePr>
            <a:graphicFrameLocks noGrp="1"/>
          </p:cNvGraphicFramePr>
          <p:nvPr/>
        </p:nvGraphicFramePr>
        <p:xfrm>
          <a:off x="457200" y="2115838"/>
          <a:ext cx="8229600" cy="4579260"/>
        </p:xfrm>
        <a:graphic>
          <a:graphicData uri="http://schemas.openxmlformats.org/drawingml/2006/table">
            <a:tbl>
              <a:tblPr firstRow="1" bandRow="1">
                <a:tableStyleId>{5C22544A-7EE6-4342-B048-85BDC9FD1C3A}</a:tableStyleId>
              </a:tblPr>
              <a:tblGrid>
                <a:gridCol w="4114800"/>
                <a:gridCol w="4114800"/>
              </a:tblGrid>
              <a:tr h="457926">
                <a:tc>
                  <a:txBody>
                    <a:bodyPr/>
                    <a:lstStyle/>
                    <a:p>
                      <a:r>
                        <a:rPr lang="en-US" dirty="0" smtClean="0"/>
                        <a:t>Benchmark</a:t>
                      </a:r>
                      <a:endParaRPr lang="en-US" dirty="0"/>
                    </a:p>
                  </a:txBody>
                  <a:tcPr/>
                </a:tc>
                <a:tc>
                  <a:txBody>
                    <a:bodyPr/>
                    <a:lstStyle/>
                    <a:p>
                      <a:r>
                        <a:rPr lang="en-US" dirty="0" smtClean="0"/>
                        <a:t>Concentration Area</a:t>
                      </a:r>
                      <a:endParaRPr lang="en-US" dirty="0"/>
                    </a:p>
                  </a:txBody>
                  <a:tcPr/>
                </a:tc>
              </a:tr>
              <a:tr h="457926">
                <a:tc>
                  <a:txBody>
                    <a:bodyPr/>
                    <a:lstStyle/>
                    <a:p>
                      <a:r>
                        <a:rPr lang="en-US" dirty="0" smtClean="0"/>
                        <a:t>Disparity Map</a:t>
                      </a:r>
                      <a:endParaRPr lang="en-US" dirty="0"/>
                    </a:p>
                  </a:txBody>
                  <a:tcPr>
                    <a:solidFill>
                      <a:srgbClr val="FFF2CA"/>
                    </a:solidFill>
                  </a:tcPr>
                </a:tc>
                <a:tc>
                  <a:txBody>
                    <a:bodyPr/>
                    <a:lstStyle/>
                    <a:p>
                      <a:r>
                        <a:rPr lang="en-US" dirty="0" smtClean="0"/>
                        <a:t>Motion, Tracking</a:t>
                      </a:r>
                      <a:r>
                        <a:rPr lang="en-US" baseline="0" dirty="0" smtClean="0"/>
                        <a:t> and Stereo Vision</a:t>
                      </a:r>
                      <a:endParaRPr lang="en-US" dirty="0"/>
                    </a:p>
                  </a:txBody>
                  <a:tcPr>
                    <a:solidFill>
                      <a:srgbClr val="FFF2CA"/>
                    </a:solidFill>
                  </a:tcPr>
                </a:tc>
              </a:tr>
              <a:tr h="457926">
                <a:tc>
                  <a:txBody>
                    <a:bodyPr/>
                    <a:lstStyle/>
                    <a:p>
                      <a:r>
                        <a:rPr lang="en-US" dirty="0" smtClean="0"/>
                        <a:t>Feature Tracking</a:t>
                      </a:r>
                      <a:endParaRPr lang="en-US" dirty="0"/>
                    </a:p>
                  </a:txBody>
                  <a:tcPr>
                    <a:solidFill>
                      <a:srgbClr val="FFF2CA"/>
                    </a:solidFill>
                  </a:tcPr>
                </a:tc>
                <a:tc>
                  <a:txBody>
                    <a:bodyPr/>
                    <a:lstStyle/>
                    <a:p>
                      <a:r>
                        <a:rPr lang="en-US" dirty="0" smtClean="0"/>
                        <a:t>Motion,</a:t>
                      </a:r>
                      <a:r>
                        <a:rPr lang="en-US" baseline="0" dirty="0" smtClean="0"/>
                        <a:t> Tracking and Stereo Vision</a:t>
                      </a:r>
                      <a:endParaRPr lang="en-US" dirty="0"/>
                    </a:p>
                  </a:txBody>
                  <a:tcPr>
                    <a:solidFill>
                      <a:srgbClr val="FFF2CA"/>
                    </a:solidFill>
                  </a:tcPr>
                </a:tc>
              </a:tr>
              <a:tr h="457926">
                <a:tc>
                  <a:txBody>
                    <a:bodyPr/>
                    <a:lstStyle/>
                    <a:p>
                      <a:r>
                        <a:rPr lang="en-US" dirty="0" smtClean="0"/>
                        <a:t>Image Segmentation</a:t>
                      </a:r>
                      <a:endParaRPr lang="en-US" dirty="0"/>
                    </a:p>
                  </a:txBody>
                  <a:tcPr>
                    <a:solidFill>
                      <a:schemeClr val="accent2">
                        <a:lumMod val="20000"/>
                        <a:lumOff val="80000"/>
                      </a:schemeClr>
                    </a:solidFill>
                  </a:tcPr>
                </a:tc>
                <a:tc>
                  <a:txBody>
                    <a:bodyPr/>
                    <a:lstStyle/>
                    <a:p>
                      <a:r>
                        <a:rPr lang="en-US" dirty="0" smtClean="0"/>
                        <a:t>Image Analysis</a:t>
                      </a:r>
                      <a:endParaRPr lang="en-US" dirty="0"/>
                    </a:p>
                  </a:txBody>
                  <a:tcPr>
                    <a:solidFill>
                      <a:schemeClr val="accent2">
                        <a:lumMod val="20000"/>
                        <a:lumOff val="80000"/>
                      </a:schemeClr>
                    </a:solidFill>
                  </a:tcPr>
                </a:tc>
              </a:tr>
              <a:tr h="457926">
                <a:tc>
                  <a:txBody>
                    <a:bodyPr/>
                    <a:lstStyle/>
                    <a:p>
                      <a:r>
                        <a:rPr lang="en-US" dirty="0" smtClean="0"/>
                        <a:t>Scale Invariant Feature Transform (SIFT)</a:t>
                      </a:r>
                      <a:endParaRPr lang="en-US" dirty="0"/>
                    </a:p>
                  </a:txBody>
                  <a:tcPr>
                    <a:solidFill>
                      <a:schemeClr val="accent2">
                        <a:lumMod val="20000"/>
                        <a:lumOff val="80000"/>
                      </a:schemeClr>
                    </a:solidFill>
                  </a:tcPr>
                </a:tc>
                <a:tc>
                  <a:txBody>
                    <a:bodyPr/>
                    <a:lstStyle/>
                    <a:p>
                      <a:r>
                        <a:rPr lang="en-US" dirty="0" smtClean="0"/>
                        <a:t>Image Analysis</a:t>
                      </a:r>
                      <a:endParaRPr lang="en-US" dirty="0"/>
                    </a:p>
                  </a:txBody>
                  <a:tcPr>
                    <a:solidFill>
                      <a:schemeClr val="accent2">
                        <a:lumMod val="20000"/>
                        <a:lumOff val="80000"/>
                      </a:schemeClr>
                    </a:solidFill>
                  </a:tcPr>
                </a:tc>
              </a:tr>
              <a:tr h="457926">
                <a:tc>
                  <a:txBody>
                    <a:bodyPr/>
                    <a:lstStyle/>
                    <a:p>
                      <a:r>
                        <a:rPr lang="en-US" dirty="0" smtClean="0"/>
                        <a:t>Robot Localization</a:t>
                      </a:r>
                      <a:endParaRPr lang="en-US" dirty="0"/>
                    </a:p>
                  </a:txBody>
                  <a:tcPr>
                    <a:solidFill>
                      <a:schemeClr val="accent1">
                        <a:lumMod val="20000"/>
                        <a:lumOff val="80000"/>
                      </a:schemeClr>
                    </a:solidFill>
                  </a:tcPr>
                </a:tc>
                <a:tc>
                  <a:txBody>
                    <a:bodyPr/>
                    <a:lstStyle/>
                    <a:p>
                      <a:r>
                        <a:rPr lang="en-US" dirty="0" smtClean="0"/>
                        <a:t>Image Understanding</a:t>
                      </a:r>
                      <a:endParaRPr lang="en-US" dirty="0"/>
                    </a:p>
                  </a:txBody>
                  <a:tcPr>
                    <a:solidFill>
                      <a:schemeClr val="accent1">
                        <a:lumMod val="20000"/>
                        <a:lumOff val="80000"/>
                      </a:schemeClr>
                    </a:solidFill>
                  </a:tcPr>
                </a:tc>
              </a:tr>
              <a:tr h="457926">
                <a:tc>
                  <a:txBody>
                    <a:bodyPr/>
                    <a:lstStyle/>
                    <a:p>
                      <a:r>
                        <a:rPr lang="en-US" dirty="0" smtClean="0"/>
                        <a:t>Support Vector Machines (SVM)</a:t>
                      </a:r>
                      <a:endParaRPr lang="en-US" dirty="0"/>
                    </a:p>
                  </a:txBody>
                  <a:tcPr>
                    <a:solidFill>
                      <a:schemeClr val="accent1">
                        <a:lumMod val="20000"/>
                        <a:lumOff val="80000"/>
                      </a:schemeClr>
                    </a:solidFill>
                  </a:tcPr>
                </a:tc>
                <a:tc>
                  <a:txBody>
                    <a:bodyPr/>
                    <a:lstStyle/>
                    <a:p>
                      <a:r>
                        <a:rPr lang="en-US" dirty="0" smtClean="0"/>
                        <a:t>Image Understanding</a:t>
                      </a:r>
                      <a:endParaRPr lang="en-US" dirty="0"/>
                    </a:p>
                  </a:txBody>
                  <a:tcPr>
                    <a:solidFill>
                      <a:schemeClr val="accent1">
                        <a:lumMod val="20000"/>
                        <a:lumOff val="80000"/>
                      </a:schemeClr>
                    </a:solidFill>
                  </a:tcPr>
                </a:tc>
              </a:tr>
              <a:tr h="457926">
                <a:tc>
                  <a:txBody>
                    <a:bodyPr/>
                    <a:lstStyle/>
                    <a:p>
                      <a:r>
                        <a:rPr lang="en-US" dirty="0" smtClean="0"/>
                        <a:t>Face Detection</a:t>
                      </a:r>
                      <a:endParaRPr lang="en-US" dirty="0"/>
                    </a:p>
                  </a:txBody>
                  <a:tcPr>
                    <a:solidFill>
                      <a:schemeClr val="accent1">
                        <a:lumMod val="20000"/>
                        <a:lumOff val="80000"/>
                      </a:schemeClr>
                    </a:solidFill>
                  </a:tcPr>
                </a:tc>
                <a:tc>
                  <a:txBody>
                    <a:bodyPr/>
                    <a:lstStyle/>
                    <a:p>
                      <a:r>
                        <a:rPr lang="en-US" dirty="0" smtClean="0"/>
                        <a:t>Image Understanding</a:t>
                      </a:r>
                    </a:p>
                  </a:txBody>
                  <a:tcPr>
                    <a:solidFill>
                      <a:schemeClr val="accent1">
                        <a:lumMod val="20000"/>
                        <a:lumOff val="80000"/>
                      </a:schemeClr>
                    </a:solidFill>
                  </a:tcPr>
                </a:tc>
              </a:tr>
              <a:tr h="457926">
                <a:tc>
                  <a:txBody>
                    <a:bodyPr/>
                    <a:lstStyle/>
                    <a:p>
                      <a:r>
                        <a:rPr lang="en-US" dirty="0" smtClean="0"/>
                        <a:t>Image Stitch</a:t>
                      </a:r>
                      <a:endParaRPr lang="en-US" dirty="0"/>
                    </a:p>
                  </a:txBody>
                  <a:tcPr>
                    <a:solidFill>
                      <a:schemeClr val="accent3">
                        <a:lumMod val="20000"/>
                        <a:lumOff val="80000"/>
                      </a:schemeClr>
                    </a:solidFill>
                  </a:tcPr>
                </a:tc>
                <a:tc>
                  <a:txBody>
                    <a:bodyPr/>
                    <a:lstStyle/>
                    <a:p>
                      <a:r>
                        <a:rPr lang="en-US" dirty="0" smtClean="0"/>
                        <a:t>Image Processing and Formation</a:t>
                      </a:r>
                    </a:p>
                  </a:txBody>
                  <a:tcPr>
                    <a:solidFill>
                      <a:schemeClr val="accent3">
                        <a:lumMod val="20000"/>
                        <a:lumOff val="80000"/>
                      </a:schemeClr>
                    </a:solidFill>
                  </a:tcPr>
                </a:tc>
              </a:tr>
              <a:tr h="457926">
                <a:tc>
                  <a:txBody>
                    <a:bodyPr/>
                    <a:lstStyle/>
                    <a:p>
                      <a:r>
                        <a:rPr lang="en-US" dirty="0" smtClean="0"/>
                        <a:t>Texture Synthesis</a:t>
                      </a:r>
                      <a:endParaRPr lang="en-US" dirty="0"/>
                    </a:p>
                  </a:txBody>
                  <a:tcPr>
                    <a:solidFill>
                      <a:schemeClr val="accent3">
                        <a:lumMod val="20000"/>
                        <a:lumOff val="80000"/>
                      </a:schemeClr>
                    </a:solidFill>
                  </a:tcPr>
                </a:tc>
                <a:tc>
                  <a:txBody>
                    <a:bodyPr/>
                    <a:lstStyle/>
                    <a:p>
                      <a:r>
                        <a:rPr lang="en-US" dirty="0" smtClean="0"/>
                        <a:t>Image Processing and Formation</a:t>
                      </a:r>
                    </a:p>
                  </a:txBody>
                  <a:tcPr>
                    <a:solidFill>
                      <a:schemeClr val="accent3">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goals of SD-VBS</a:t>
            </a:r>
            <a:endParaRPr lang="en-US" dirty="0"/>
          </a:p>
        </p:txBody>
      </p:sp>
      <p:sp>
        <p:nvSpPr>
          <p:cNvPr id="3" name="Content Placeholder 2"/>
          <p:cNvSpPr>
            <a:spLocks noGrp="1"/>
          </p:cNvSpPr>
          <p:nvPr>
            <p:ph idx="1"/>
          </p:nvPr>
        </p:nvSpPr>
        <p:spPr/>
        <p:txBody>
          <a:bodyPr>
            <a:normAutofit/>
          </a:bodyPr>
          <a:lstStyle/>
          <a:p>
            <a:pPr>
              <a:spcAft>
                <a:spcPts val="1800"/>
              </a:spcAft>
            </a:pPr>
            <a:r>
              <a:rPr lang="en-US" dirty="0" smtClean="0"/>
              <a:t>Clean implementations for ease of analysis and transformation by researchers or their tools</a:t>
            </a:r>
          </a:p>
          <a:p>
            <a:pPr lvl="1">
              <a:spcAft>
                <a:spcPts val="1800"/>
              </a:spcAft>
            </a:pPr>
            <a:r>
              <a:rPr lang="en-US" dirty="0" smtClean="0"/>
              <a:t>“Clean” C and MATLAB versions</a:t>
            </a:r>
          </a:p>
          <a:p>
            <a:pPr lvl="1">
              <a:spcAft>
                <a:spcPts val="1800"/>
              </a:spcAft>
            </a:pPr>
            <a:r>
              <a:rPr lang="en-US" dirty="0" smtClean="0"/>
              <a:t>No dependence on custom libraries</a:t>
            </a:r>
          </a:p>
          <a:p>
            <a:pPr>
              <a:spcAft>
                <a:spcPts val="1800"/>
              </a:spcAft>
            </a:pPr>
            <a:r>
              <a:rPr lang="en-US" dirty="0" smtClean="0"/>
              <a:t>Comprehensive collection of representative benchmarks</a:t>
            </a:r>
          </a:p>
          <a:p>
            <a:pPr>
              <a:spcAft>
                <a:spcPts val="1800"/>
              </a:spcAft>
            </a:pPr>
            <a:r>
              <a:rPr lang="en-US" dirty="0" smtClean="0"/>
              <a:t>Low complexity of porting and parallelizing to different platforms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 name="Title 51"/>
          <p:cNvSpPr>
            <a:spLocks noGrp="1"/>
          </p:cNvSpPr>
          <p:nvPr>
            <p:ph type="title"/>
          </p:nvPr>
        </p:nvSpPr>
        <p:spPr>
          <a:xfrm>
            <a:off x="444241" y="-10438"/>
            <a:ext cx="8229600" cy="644600"/>
          </a:xfrm>
        </p:spPr>
        <p:txBody>
          <a:bodyPr>
            <a:normAutofit/>
          </a:bodyPr>
          <a:lstStyle/>
          <a:p>
            <a:pPr algn="ctr"/>
            <a:r>
              <a:rPr lang="en-US" dirty="0" smtClean="0"/>
              <a:t>SD-VBS: 9 applications, &gt; 25 kernels</a:t>
            </a:r>
            <a:endParaRPr lang="en-US" dirty="0"/>
          </a:p>
        </p:txBody>
      </p:sp>
      <p:sp>
        <p:nvSpPr>
          <p:cNvPr id="59" name="TextBox 58"/>
          <p:cNvSpPr txBox="1"/>
          <p:nvPr/>
        </p:nvSpPr>
        <p:spPr>
          <a:xfrm>
            <a:off x="289212" y="4855434"/>
            <a:ext cx="570251" cy="369332"/>
          </a:xfrm>
          <a:prstGeom prst="rect">
            <a:avLst/>
          </a:prstGeom>
          <a:noFill/>
        </p:spPr>
        <p:txBody>
          <a:bodyPr wrap="none" rtlCol="0" anchor="ctr">
            <a:spAutoFit/>
          </a:bodyPr>
          <a:lstStyle/>
          <a:p>
            <a:pPr algn="ctr"/>
            <a:r>
              <a:rPr lang="en-US" dirty="0" smtClean="0"/>
              <a:t>Sort</a:t>
            </a:r>
            <a:endParaRPr lang="en-US" dirty="0"/>
          </a:p>
        </p:txBody>
      </p:sp>
      <p:sp>
        <p:nvSpPr>
          <p:cNvPr id="60" name="TextBox 59"/>
          <p:cNvSpPr txBox="1"/>
          <p:nvPr/>
        </p:nvSpPr>
        <p:spPr>
          <a:xfrm>
            <a:off x="302468" y="5662500"/>
            <a:ext cx="543739" cy="369332"/>
          </a:xfrm>
          <a:prstGeom prst="rect">
            <a:avLst/>
          </a:prstGeom>
          <a:noFill/>
        </p:spPr>
        <p:txBody>
          <a:bodyPr wrap="none" rtlCol="0" anchor="ctr">
            <a:spAutoFit/>
          </a:bodyPr>
          <a:lstStyle/>
          <a:p>
            <a:pPr algn="ctr"/>
            <a:r>
              <a:rPr lang="en-US" dirty="0" smtClean="0"/>
              <a:t>SSD</a:t>
            </a:r>
            <a:endParaRPr lang="en-US" dirty="0"/>
          </a:p>
        </p:txBody>
      </p:sp>
      <p:sp>
        <p:nvSpPr>
          <p:cNvPr id="61" name="TextBox 60"/>
          <p:cNvSpPr txBox="1"/>
          <p:nvPr/>
        </p:nvSpPr>
        <p:spPr>
          <a:xfrm>
            <a:off x="-44357" y="6417129"/>
            <a:ext cx="1237388" cy="369332"/>
          </a:xfrm>
          <a:prstGeom prst="rect">
            <a:avLst/>
          </a:prstGeom>
          <a:noFill/>
        </p:spPr>
        <p:txBody>
          <a:bodyPr wrap="none" rtlCol="0">
            <a:spAutoFit/>
          </a:bodyPr>
          <a:lstStyle/>
          <a:p>
            <a:pPr algn="ctr"/>
            <a:r>
              <a:rPr lang="en-US" dirty="0" smtClean="0"/>
              <a:t>Correlation</a:t>
            </a:r>
            <a:endParaRPr lang="en-US" dirty="0"/>
          </a:p>
        </p:txBody>
      </p:sp>
      <p:sp>
        <p:nvSpPr>
          <p:cNvPr id="76" name="TextBox 75"/>
          <p:cNvSpPr txBox="1"/>
          <p:nvPr/>
        </p:nvSpPr>
        <p:spPr>
          <a:xfrm>
            <a:off x="6268630" y="3777655"/>
            <a:ext cx="1141133" cy="646331"/>
          </a:xfrm>
          <a:prstGeom prst="rect">
            <a:avLst/>
          </a:prstGeom>
          <a:noFill/>
        </p:spPr>
        <p:txBody>
          <a:bodyPr wrap="none" rtlCol="0" anchor="ctr">
            <a:spAutoFit/>
          </a:bodyPr>
          <a:lstStyle/>
          <a:p>
            <a:pPr algn="ctr"/>
            <a:r>
              <a:rPr lang="en-US" dirty="0" smtClean="0"/>
              <a:t>Adjacency </a:t>
            </a:r>
          </a:p>
          <a:p>
            <a:pPr algn="ctr"/>
            <a:r>
              <a:rPr lang="en-US" dirty="0" smtClean="0"/>
              <a:t>Matrix</a:t>
            </a:r>
            <a:endParaRPr lang="en-US" dirty="0"/>
          </a:p>
        </p:txBody>
      </p:sp>
      <p:sp>
        <p:nvSpPr>
          <p:cNvPr id="77" name="TextBox 76"/>
          <p:cNvSpPr txBox="1"/>
          <p:nvPr/>
        </p:nvSpPr>
        <p:spPr>
          <a:xfrm>
            <a:off x="6201842" y="4855434"/>
            <a:ext cx="1274708" cy="369332"/>
          </a:xfrm>
          <a:prstGeom prst="rect">
            <a:avLst/>
          </a:prstGeom>
          <a:noFill/>
        </p:spPr>
        <p:txBody>
          <a:bodyPr wrap="none" rtlCol="0" anchor="ctr">
            <a:spAutoFit/>
          </a:bodyPr>
          <a:lstStyle/>
          <a:p>
            <a:pPr algn="ctr"/>
            <a:r>
              <a:rPr lang="en-US" dirty="0" smtClean="0"/>
              <a:t>Filter Banks</a:t>
            </a:r>
            <a:endParaRPr lang="en-US" dirty="0"/>
          </a:p>
        </p:txBody>
      </p:sp>
      <p:sp>
        <p:nvSpPr>
          <p:cNvPr id="78" name="TextBox 77"/>
          <p:cNvSpPr txBox="1"/>
          <p:nvPr/>
        </p:nvSpPr>
        <p:spPr>
          <a:xfrm>
            <a:off x="6211429" y="5662500"/>
            <a:ext cx="1255535" cy="369332"/>
          </a:xfrm>
          <a:prstGeom prst="rect">
            <a:avLst/>
          </a:prstGeom>
          <a:noFill/>
        </p:spPr>
        <p:txBody>
          <a:bodyPr wrap="none" rtlCol="0" anchor="ctr">
            <a:spAutoFit/>
          </a:bodyPr>
          <a:lstStyle/>
          <a:p>
            <a:pPr algn="ctr"/>
            <a:r>
              <a:rPr lang="en-US" dirty="0" err="1" smtClean="0"/>
              <a:t>Eigensolver</a:t>
            </a:r>
            <a:endParaRPr lang="en-US" dirty="0"/>
          </a:p>
        </p:txBody>
      </p:sp>
      <p:sp>
        <p:nvSpPr>
          <p:cNvPr id="79" name="TextBox 78"/>
          <p:cNvSpPr txBox="1"/>
          <p:nvPr/>
        </p:nvSpPr>
        <p:spPr>
          <a:xfrm>
            <a:off x="6142957" y="6140130"/>
            <a:ext cx="1392479" cy="646331"/>
          </a:xfrm>
          <a:prstGeom prst="rect">
            <a:avLst/>
          </a:prstGeom>
          <a:noFill/>
        </p:spPr>
        <p:txBody>
          <a:bodyPr wrap="none" rtlCol="0" anchor="ctr">
            <a:spAutoFit/>
          </a:bodyPr>
          <a:lstStyle/>
          <a:p>
            <a:pPr algn="ctr"/>
            <a:r>
              <a:rPr lang="en-US" dirty="0" smtClean="0"/>
              <a:t>QR </a:t>
            </a:r>
          </a:p>
          <a:p>
            <a:pPr algn="ctr"/>
            <a:r>
              <a:rPr lang="en-US" dirty="0" smtClean="0"/>
              <a:t>Factorization</a:t>
            </a:r>
            <a:endParaRPr lang="en-US" dirty="0"/>
          </a:p>
        </p:txBody>
      </p:sp>
      <p:sp>
        <p:nvSpPr>
          <p:cNvPr id="80" name="TextBox 79"/>
          <p:cNvSpPr txBox="1"/>
          <p:nvPr/>
        </p:nvSpPr>
        <p:spPr>
          <a:xfrm>
            <a:off x="4992845" y="2572390"/>
            <a:ext cx="1543356" cy="369332"/>
          </a:xfrm>
          <a:prstGeom prst="rect">
            <a:avLst/>
          </a:prstGeom>
          <a:noFill/>
        </p:spPr>
        <p:txBody>
          <a:bodyPr wrap="square" rtlCol="0" anchor="ctr">
            <a:spAutoFit/>
          </a:bodyPr>
          <a:lstStyle/>
          <a:p>
            <a:pPr algn="ctr"/>
            <a:r>
              <a:rPr lang="en-US" dirty="0" smtClean="0"/>
              <a:t>Particle Filter</a:t>
            </a:r>
            <a:endParaRPr lang="en-US" dirty="0"/>
          </a:p>
        </p:txBody>
      </p:sp>
      <p:sp>
        <p:nvSpPr>
          <p:cNvPr id="81" name="TextBox 80"/>
          <p:cNvSpPr txBox="1"/>
          <p:nvPr/>
        </p:nvSpPr>
        <p:spPr>
          <a:xfrm>
            <a:off x="4850362" y="3269630"/>
            <a:ext cx="1828323" cy="369332"/>
          </a:xfrm>
          <a:prstGeom prst="rect">
            <a:avLst/>
          </a:prstGeom>
          <a:noFill/>
        </p:spPr>
        <p:txBody>
          <a:bodyPr wrap="square" rtlCol="0" anchor="ctr">
            <a:spAutoFit/>
          </a:bodyPr>
          <a:lstStyle/>
          <a:p>
            <a:pPr algn="ctr"/>
            <a:r>
              <a:rPr lang="en-US" dirty="0" smtClean="0"/>
              <a:t>Physical Model</a:t>
            </a:r>
            <a:endParaRPr lang="en-US" dirty="0"/>
          </a:p>
        </p:txBody>
      </p:sp>
      <p:sp>
        <p:nvSpPr>
          <p:cNvPr id="82" name="TextBox 81"/>
          <p:cNvSpPr txBox="1"/>
          <p:nvPr/>
        </p:nvSpPr>
        <p:spPr>
          <a:xfrm>
            <a:off x="4460271" y="5662500"/>
            <a:ext cx="560558" cy="369332"/>
          </a:xfrm>
          <a:prstGeom prst="rect">
            <a:avLst/>
          </a:prstGeom>
          <a:noFill/>
        </p:spPr>
        <p:txBody>
          <a:bodyPr wrap="none" rtlCol="0" anchor="ctr">
            <a:spAutoFit/>
          </a:bodyPr>
          <a:lstStyle/>
          <a:p>
            <a:pPr algn="ctr"/>
            <a:r>
              <a:rPr lang="en-US" dirty="0" smtClean="0"/>
              <a:t>PCA</a:t>
            </a:r>
            <a:endParaRPr lang="en-US" dirty="0"/>
          </a:p>
        </p:txBody>
      </p:sp>
      <p:sp>
        <p:nvSpPr>
          <p:cNvPr id="83" name="TextBox 82"/>
          <p:cNvSpPr txBox="1"/>
          <p:nvPr/>
        </p:nvSpPr>
        <p:spPr>
          <a:xfrm>
            <a:off x="4219126" y="6417129"/>
            <a:ext cx="1042849" cy="369332"/>
          </a:xfrm>
          <a:prstGeom prst="rect">
            <a:avLst/>
          </a:prstGeom>
          <a:noFill/>
        </p:spPr>
        <p:txBody>
          <a:bodyPr wrap="none" rtlCol="0" anchor="ctr">
            <a:spAutoFit/>
          </a:bodyPr>
          <a:lstStyle/>
          <a:p>
            <a:pPr algn="ctr"/>
            <a:r>
              <a:rPr lang="en-US" dirty="0" smtClean="0"/>
              <a:t>Sampling</a:t>
            </a:r>
            <a:endParaRPr lang="en-US" dirty="0"/>
          </a:p>
        </p:txBody>
      </p:sp>
      <p:sp>
        <p:nvSpPr>
          <p:cNvPr id="84" name="TextBox 83"/>
          <p:cNvSpPr txBox="1"/>
          <p:nvPr/>
        </p:nvSpPr>
        <p:spPr>
          <a:xfrm>
            <a:off x="8010863" y="4578435"/>
            <a:ext cx="1129749" cy="646331"/>
          </a:xfrm>
          <a:prstGeom prst="rect">
            <a:avLst/>
          </a:prstGeom>
          <a:noFill/>
        </p:spPr>
        <p:txBody>
          <a:bodyPr wrap="none" rtlCol="0" anchor="ctr">
            <a:spAutoFit/>
          </a:bodyPr>
          <a:lstStyle/>
          <a:p>
            <a:pPr algn="ctr"/>
            <a:r>
              <a:rPr lang="en-US" dirty="0" smtClean="0"/>
              <a:t>Conjugate</a:t>
            </a:r>
          </a:p>
          <a:p>
            <a:pPr algn="ctr"/>
            <a:r>
              <a:rPr lang="en-US" dirty="0" smtClean="0"/>
              <a:t>Matrix</a:t>
            </a:r>
            <a:endParaRPr lang="en-US" dirty="0"/>
          </a:p>
        </p:txBody>
      </p:sp>
      <p:sp>
        <p:nvSpPr>
          <p:cNvPr id="86" name="TextBox 85"/>
          <p:cNvSpPr txBox="1"/>
          <p:nvPr/>
        </p:nvSpPr>
        <p:spPr>
          <a:xfrm>
            <a:off x="7967413" y="5662500"/>
            <a:ext cx="1216649" cy="369332"/>
          </a:xfrm>
          <a:prstGeom prst="rect">
            <a:avLst/>
          </a:prstGeom>
          <a:noFill/>
        </p:spPr>
        <p:txBody>
          <a:bodyPr wrap="none" rtlCol="0" anchor="ctr">
            <a:spAutoFit/>
          </a:bodyPr>
          <a:lstStyle/>
          <a:p>
            <a:pPr algn="ctr"/>
            <a:r>
              <a:rPr lang="en-US" dirty="0" smtClean="0"/>
              <a:t>Matrix Ops</a:t>
            </a:r>
            <a:endParaRPr lang="en-US" dirty="0"/>
          </a:p>
        </p:txBody>
      </p:sp>
      <p:sp>
        <p:nvSpPr>
          <p:cNvPr id="88" name="TextBox 87"/>
          <p:cNvSpPr txBox="1"/>
          <p:nvPr/>
        </p:nvSpPr>
        <p:spPr>
          <a:xfrm>
            <a:off x="7160883" y="3148127"/>
            <a:ext cx="1223412" cy="646331"/>
          </a:xfrm>
          <a:prstGeom prst="rect">
            <a:avLst/>
          </a:prstGeom>
          <a:noFill/>
        </p:spPr>
        <p:txBody>
          <a:bodyPr wrap="none" rtlCol="0" anchor="ctr">
            <a:spAutoFit/>
          </a:bodyPr>
          <a:lstStyle/>
          <a:p>
            <a:pPr algn="ctr"/>
            <a:r>
              <a:rPr lang="en-US" dirty="0" smtClean="0"/>
              <a:t>Affine</a:t>
            </a:r>
          </a:p>
          <a:p>
            <a:pPr algn="ctr"/>
            <a:r>
              <a:rPr lang="en-US" dirty="0" smtClean="0"/>
              <a:t>Transforms</a:t>
            </a:r>
            <a:endParaRPr lang="en-US" dirty="0"/>
          </a:p>
        </p:txBody>
      </p:sp>
      <p:sp>
        <p:nvSpPr>
          <p:cNvPr id="63" name="TextBox 62"/>
          <p:cNvSpPr txBox="1"/>
          <p:nvPr/>
        </p:nvSpPr>
        <p:spPr>
          <a:xfrm>
            <a:off x="755129" y="3217798"/>
            <a:ext cx="1522086" cy="369332"/>
          </a:xfrm>
          <a:prstGeom prst="rect">
            <a:avLst/>
          </a:prstGeom>
          <a:noFill/>
        </p:spPr>
        <p:txBody>
          <a:bodyPr wrap="square" rtlCol="0" anchor="ctr">
            <a:spAutoFit/>
          </a:bodyPr>
          <a:lstStyle/>
          <a:p>
            <a:pPr algn="ctr"/>
            <a:r>
              <a:rPr lang="en-US" dirty="0" smtClean="0"/>
              <a:t>Matrix Invert</a:t>
            </a:r>
            <a:endParaRPr lang="en-US" dirty="0"/>
          </a:p>
        </p:txBody>
      </p:sp>
      <p:sp>
        <p:nvSpPr>
          <p:cNvPr id="64" name="TextBox 63"/>
          <p:cNvSpPr txBox="1"/>
          <p:nvPr/>
        </p:nvSpPr>
        <p:spPr>
          <a:xfrm>
            <a:off x="973671" y="4054654"/>
            <a:ext cx="1085003" cy="369332"/>
          </a:xfrm>
          <a:prstGeom prst="rect">
            <a:avLst/>
          </a:prstGeom>
          <a:noFill/>
        </p:spPr>
        <p:txBody>
          <a:bodyPr wrap="none" rtlCol="0" anchor="ctr">
            <a:spAutoFit/>
          </a:bodyPr>
          <a:lstStyle/>
          <a:p>
            <a:pPr algn="ctr"/>
            <a:r>
              <a:rPr lang="en-US" dirty="0" smtClean="0"/>
              <a:t>Area Sum</a:t>
            </a:r>
            <a:endParaRPr lang="en-US" dirty="0"/>
          </a:p>
        </p:txBody>
      </p:sp>
      <p:sp>
        <p:nvSpPr>
          <p:cNvPr id="65" name="TextBox 64"/>
          <p:cNvSpPr txBox="1"/>
          <p:nvPr/>
        </p:nvSpPr>
        <p:spPr>
          <a:xfrm>
            <a:off x="1013471" y="2520558"/>
            <a:ext cx="1005403" cy="369332"/>
          </a:xfrm>
          <a:prstGeom prst="rect">
            <a:avLst/>
          </a:prstGeom>
          <a:noFill/>
        </p:spPr>
        <p:txBody>
          <a:bodyPr wrap="none" rtlCol="0" anchor="ctr">
            <a:spAutoFit/>
          </a:bodyPr>
          <a:lstStyle/>
          <a:p>
            <a:pPr algn="ctr"/>
            <a:r>
              <a:rPr lang="en-US" dirty="0" smtClean="0"/>
              <a:t>Gradient</a:t>
            </a:r>
            <a:endParaRPr lang="en-US" dirty="0"/>
          </a:p>
        </p:txBody>
      </p:sp>
      <p:sp>
        <p:nvSpPr>
          <p:cNvPr id="89" name="TextBox 88"/>
          <p:cNvSpPr txBox="1"/>
          <p:nvPr/>
        </p:nvSpPr>
        <p:spPr>
          <a:xfrm>
            <a:off x="1026296" y="1785885"/>
            <a:ext cx="979755" cy="646331"/>
          </a:xfrm>
          <a:prstGeom prst="rect">
            <a:avLst/>
          </a:prstGeom>
          <a:solidFill>
            <a:srgbClr val="FFF2CA"/>
          </a:solidFill>
          <a:ln>
            <a:solidFill>
              <a:schemeClr val="tx1"/>
            </a:solidFill>
          </a:ln>
        </p:spPr>
        <p:txBody>
          <a:bodyPr wrap="none" rtlCol="0" anchor="ctr">
            <a:spAutoFit/>
          </a:bodyPr>
          <a:lstStyle/>
          <a:p>
            <a:pPr algn="ctr"/>
            <a:r>
              <a:rPr lang="en-US" b="1" dirty="0" smtClean="0"/>
              <a:t>Feature</a:t>
            </a:r>
          </a:p>
          <a:p>
            <a:pPr algn="ctr"/>
            <a:r>
              <a:rPr lang="en-US" b="1" dirty="0" smtClean="0"/>
              <a:t>Tracking</a:t>
            </a:r>
            <a:endParaRPr lang="en-US" b="1" dirty="0"/>
          </a:p>
        </p:txBody>
      </p:sp>
      <p:sp>
        <p:nvSpPr>
          <p:cNvPr id="90" name="TextBox 89"/>
          <p:cNvSpPr txBox="1"/>
          <p:nvPr/>
        </p:nvSpPr>
        <p:spPr>
          <a:xfrm>
            <a:off x="45987" y="996670"/>
            <a:ext cx="1056700" cy="646331"/>
          </a:xfrm>
          <a:prstGeom prst="rect">
            <a:avLst/>
          </a:prstGeom>
          <a:solidFill>
            <a:srgbClr val="FFF2CA"/>
          </a:solidFill>
          <a:ln>
            <a:solidFill>
              <a:schemeClr val="tx1"/>
            </a:solidFill>
          </a:ln>
        </p:spPr>
        <p:txBody>
          <a:bodyPr wrap="none" rtlCol="0" anchor="ctr">
            <a:spAutoFit/>
          </a:bodyPr>
          <a:lstStyle/>
          <a:p>
            <a:pPr algn="ctr"/>
            <a:r>
              <a:rPr lang="en-US" b="1" dirty="0" smtClean="0"/>
              <a:t>Disparity</a:t>
            </a:r>
          </a:p>
          <a:p>
            <a:pPr algn="ctr"/>
            <a:r>
              <a:rPr lang="en-US" b="1" dirty="0" smtClean="0"/>
              <a:t>Map</a:t>
            </a:r>
            <a:endParaRPr lang="en-US" b="1" dirty="0"/>
          </a:p>
        </p:txBody>
      </p:sp>
      <p:sp>
        <p:nvSpPr>
          <p:cNvPr id="66" name="TextBox 65"/>
          <p:cNvSpPr txBox="1"/>
          <p:nvPr/>
        </p:nvSpPr>
        <p:spPr>
          <a:xfrm>
            <a:off x="3120661" y="2572390"/>
            <a:ext cx="1079366" cy="369332"/>
          </a:xfrm>
          <a:prstGeom prst="rect">
            <a:avLst/>
          </a:prstGeom>
          <a:noFill/>
        </p:spPr>
        <p:txBody>
          <a:bodyPr wrap="square" rtlCol="0" anchor="ctr">
            <a:spAutoFit/>
          </a:bodyPr>
          <a:lstStyle/>
          <a:p>
            <a:pPr algn="ctr"/>
            <a:r>
              <a:rPr lang="en-US" dirty="0" smtClean="0"/>
              <a:t>LS Solver</a:t>
            </a:r>
            <a:endParaRPr lang="en-US" dirty="0"/>
          </a:p>
        </p:txBody>
      </p:sp>
      <p:sp>
        <p:nvSpPr>
          <p:cNvPr id="67" name="TextBox 66"/>
          <p:cNvSpPr txBox="1"/>
          <p:nvPr/>
        </p:nvSpPr>
        <p:spPr>
          <a:xfrm>
            <a:off x="3379276" y="4855434"/>
            <a:ext cx="562136" cy="369332"/>
          </a:xfrm>
          <a:prstGeom prst="rect">
            <a:avLst/>
          </a:prstGeom>
          <a:noFill/>
        </p:spPr>
        <p:txBody>
          <a:bodyPr wrap="square" rtlCol="0" anchor="ctr">
            <a:spAutoFit/>
          </a:bodyPr>
          <a:lstStyle/>
          <a:p>
            <a:pPr algn="ctr"/>
            <a:r>
              <a:rPr lang="en-US" dirty="0" smtClean="0"/>
              <a:t>SVD</a:t>
            </a:r>
            <a:endParaRPr lang="en-US" dirty="0"/>
          </a:p>
        </p:txBody>
      </p:sp>
      <p:sp>
        <p:nvSpPr>
          <p:cNvPr id="68" name="TextBox 67"/>
          <p:cNvSpPr txBox="1"/>
          <p:nvPr/>
        </p:nvSpPr>
        <p:spPr>
          <a:xfrm>
            <a:off x="3275019" y="5662500"/>
            <a:ext cx="770651" cy="369332"/>
          </a:xfrm>
          <a:prstGeom prst="rect">
            <a:avLst/>
          </a:prstGeom>
          <a:noFill/>
        </p:spPr>
        <p:txBody>
          <a:bodyPr wrap="square" rtlCol="0" anchor="ctr">
            <a:spAutoFit/>
          </a:bodyPr>
          <a:lstStyle/>
          <a:p>
            <a:pPr algn="ctr"/>
            <a:r>
              <a:rPr lang="en-US" dirty="0" smtClean="0"/>
              <a:t>ANMS</a:t>
            </a:r>
            <a:endParaRPr lang="en-US" dirty="0"/>
          </a:p>
        </p:txBody>
      </p:sp>
      <p:sp>
        <p:nvSpPr>
          <p:cNvPr id="70" name="TextBox 69"/>
          <p:cNvSpPr txBox="1"/>
          <p:nvPr/>
        </p:nvSpPr>
        <p:spPr>
          <a:xfrm>
            <a:off x="3146584" y="6256752"/>
            <a:ext cx="1027520" cy="646331"/>
          </a:xfrm>
          <a:prstGeom prst="rect">
            <a:avLst/>
          </a:prstGeom>
          <a:noFill/>
        </p:spPr>
        <p:txBody>
          <a:bodyPr wrap="square" rtlCol="0" anchor="ctr">
            <a:spAutoFit/>
          </a:bodyPr>
          <a:lstStyle/>
          <a:p>
            <a:pPr algn="ctr"/>
            <a:r>
              <a:rPr lang="en-US" dirty="0" smtClean="0"/>
              <a:t>Gaussian</a:t>
            </a:r>
          </a:p>
          <a:p>
            <a:pPr algn="ctr"/>
            <a:r>
              <a:rPr lang="en-US" dirty="0" smtClean="0"/>
              <a:t>Filter</a:t>
            </a:r>
            <a:endParaRPr lang="en-US" dirty="0"/>
          </a:p>
        </p:txBody>
      </p:sp>
      <p:sp>
        <p:nvSpPr>
          <p:cNvPr id="91" name="TextBox 90"/>
          <p:cNvSpPr txBox="1"/>
          <p:nvPr/>
        </p:nvSpPr>
        <p:spPr>
          <a:xfrm>
            <a:off x="2902468" y="1952401"/>
            <a:ext cx="1515753" cy="369332"/>
          </a:xfrm>
          <a:prstGeom prst="rect">
            <a:avLst/>
          </a:prstGeom>
          <a:solidFill>
            <a:srgbClr val="FFF2CA"/>
          </a:solidFill>
          <a:ln>
            <a:solidFill>
              <a:schemeClr val="tx1"/>
            </a:solidFill>
          </a:ln>
        </p:spPr>
        <p:txBody>
          <a:bodyPr wrap="square" rtlCol="0" anchor="ctr">
            <a:spAutoFit/>
          </a:bodyPr>
          <a:lstStyle/>
          <a:p>
            <a:pPr algn="ctr"/>
            <a:r>
              <a:rPr lang="en-US" b="1" dirty="0" smtClean="0"/>
              <a:t>Image Stitch</a:t>
            </a:r>
            <a:endParaRPr lang="en-US" b="1" dirty="0"/>
          </a:p>
        </p:txBody>
      </p:sp>
      <p:sp>
        <p:nvSpPr>
          <p:cNvPr id="73" name="TextBox 72"/>
          <p:cNvSpPr txBox="1"/>
          <p:nvPr/>
        </p:nvSpPr>
        <p:spPr>
          <a:xfrm>
            <a:off x="1759039" y="6395251"/>
            <a:ext cx="1130087" cy="369332"/>
          </a:xfrm>
          <a:prstGeom prst="rect">
            <a:avLst/>
          </a:prstGeom>
          <a:noFill/>
        </p:spPr>
        <p:txBody>
          <a:bodyPr wrap="none" rtlCol="0" anchor="ctr">
            <a:spAutoFit/>
          </a:bodyPr>
          <a:lstStyle/>
          <a:p>
            <a:pPr algn="ctr"/>
            <a:r>
              <a:rPr lang="en-US" dirty="0" err="1" smtClean="0"/>
              <a:t>Rect</a:t>
            </a:r>
            <a:r>
              <a:rPr lang="en-US" dirty="0" smtClean="0"/>
              <a:t> Filter</a:t>
            </a:r>
            <a:endParaRPr lang="en-US" dirty="0"/>
          </a:p>
        </p:txBody>
      </p:sp>
      <p:sp>
        <p:nvSpPr>
          <p:cNvPr id="74" name="TextBox 73"/>
          <p:cNvSpPr txBox="1"/>
          <p:nvPr/>
        </p:nvSpPr>
        <p:spPr>
          <a:xfrm>
            <a:off x="1782908" y="4855434"/>
            <a:ext cx="1082348" cy="369332"/>
          </a:xfrm>
          <a:prstGeom prst="rect">
            <a:avLst/>
          </a:prstGeom>
          <a:noFill/>
        </p:spPr>
        <p:txBody>
          <a:bodyPr wrap="none" rtlCol="0" anchor="ctr">
            <a:spAutoFit/>
          </a:bodyPr>
          <a:lstStyle/>
          <a:p>
            <a:pPr algn="ctr"/>
            <a:r>
              <a:rPr lang="en-US" dirty="0" err="1" smtClean="0"/>
              <a:t>Adaboost</a:t>
            </a:r>
            <a:endParaRPr lang="en-US" dirty="0"/>
          </a:p>
        </p:txBody>
      </p:sp>
      <p:sp>
        <p:nvSpPr>
          <p:cNvPr id="75" name="TextBox 74"/>
          <p:cNvSpPr txBox="1"/>
          <p:nvPr/>
        </p:nvSpPr>
        <p:spPr>
          <a:xfrm>
            <a:off x="1560836" y="5662500"/>
            <a:ext cx="1526492" cy="369332"/>
          </a:xfrm>
          <a:prstGeom prst="rect">
            <a:avLst/>
          </a:prstGeom>
          <a:noFill/>
        </p:spPr>
        <p:txBody>
          <a:bodyPr wrap="none" rtlCol="0" anchor="ctr">
            <a:spAutoFit/>
          </a:bodyPr>
          <a:lstStyle/>
          <a:p>
            <a:pPr algn="ctr"/>
            <a:r>
              <a:rPr lang="en-US" dirty="0" smtClean="0"/>
              <a:t>Integral Image</a:t>
            </a:r>
            <a:endParaRPr lang="en-US" dirty="0"/>
          </a:p>
        </p:txBody>
      </p:sp>
      <p:sp>
        <p:nvSpPr>
          <p:cNvPr id="92" name="TextBox 91"/>
          <p:cNvSpPr txBox="1"/>
          <p:nvPr/>
        </p:nvSpPr>
        <p:spPr>
          <a:xfrm>
            <a:off x="1765125" y="996670"/>
            <a:ext cx="1117914" cy="646331"/>
          </a:xfrm>
          <a:prstGeom prst="rect">
            <a:avLst/>
          </a:prstGeom>
          <a:solidFill>
            <a:srgbClr val="FFF2CA"/>
          </a:solidFill>
          <a:ln>
            <a:solidFill>
              <a:schemeClr val="tx1"/>
            </a:solidFill>
          </a:ln>
        </p:spPr>
        <p:txBody>
          <a:bodyPr wrap="none" rtlCol="0" anchor="ctr">
            <a:spAutoFit/>
          </a:bodyPr>
          <a:lstStyle/>
          <a:p>
            <a:pPr algn="ctr"/>
            <a:r>
              <a:rPr lang="en-US" b="1" dirty="0" smtClean="0"/>
              <a:t>Face</a:t>
            </a:r>
          </a:p>
          <a:p>
            <a:pPr algn="ctr"/>
            <a:r>
              <a:rPr lang="en-US" b="1" dirty="0" smtClean="0"/>
              <a:t>Detection</a:t>
            </a:r>
          </a:p>
        </p:txBody>
      </p:sp>
      <p:sp>
        <p:nvSpPr>
          <p:cNvPr id="93" name="TextBox 92"/>
          <p:cNvSpPr txBox="1"/>
          <p:nvPr/>
        </p:nvSpPr>
        <p:spPr>
          <a:xfrm>
            <a:off x="6079219" y="996670"/>
            <a:ext cx="1519955" cy="646331"/>
          </a:xfrm>
          <a:prstGeom prst="rect">
            <a:avLst/>
          </a:prstGeom>
          <a:solidFill>
            <a:srgbClr val="FFF2CA"/>
          </a:solidFill>
          <a:ln>
            <a:solidFill>
              <a:schemeClr val="tx1"/>
            </a:solidFill>
          </a:ln>
        </p:spPr>
        <p:txBody>
          <a:bodyPr wrap="none" rtlCol="0" anchor="ctr">
            <a:spAutoFit/>
          </a:bodyPr>
          <a:lstStyle/>
          <a:p>
            <a:pPr algn="ctr"/>
            <a:r>
              <a:rPr lang="en-US" b="1" dirty="0" smtClean="0"/>
              <a:t>Image</a:t>
            </a:r>
          </a:p>
          <a:p>
            <a:pPr algn="ctr"/>
            <a:r>
              <a:rPr lang="en-US" b="1" dirty="0" smtClean="0"/>
              <a:t>Segmentation</a:t>
            </a:r>
            <a:endParaRPr lang="en-US" b="1" dirty="0"/>
          </a:p>
        </p:txBody>
      </p:sp>
      <p:sp>
        <p:nvSpPr>
          <p:cNvPr id="94" name="TextBox 93"/>
          <p:cNvSpPr txBox="1"/>
          <p:nvPr/>
        </p:nvSpPr>
        <p:spPr>
          <a:xfrm>
            <a:off x="5107115" y="1776546"/>
            <a:ext cx="1314821" cy="646331"/>
          </a:xfrm>
          <a:prstGeom prst="rect">
            <a:avLst/>
          </a:prstGeom>
          <a:solidFill>
            <a:srgbClr val="FFF2CA"/>
          </a:solidFill>
          <a:ln>
            <a:solidFill>
              <a:schemeClr val="tx1"/>
            </a:solidFill>
          </a:ln>
        </p:spPr>
        <p:txBody>
          <a:bodyPr wrap="none" rtlCol="0" anchor="ctr">
            <a:spAutoFit/>
          </a:bodyPr>
          <a:lstStyle/>
          <a:p>
            <a:pPr algn="ctr"/>
            <a:r>
              <a:rPr lang="en-US" b="1" dirty="0" smtClean="0"/>
              <a:t>Robot</a:t>
            </a:r>
          </a:p>
          <a:p>
            <a:pPr algn="ctr"/>
            <a:r>
              <a:rPr lang="en-US" b="1" dirty="0" smtClean="0"/>
              <a:t>Localization</a:t>
            </a:r>
          </a:p>
        </p:txBody>
      </p:sp>
      <p:sp>
        <p:nvSpPr>
          <p:cNvPr id="95" name="TextBox 94"/>
          <p:cNvSpPr txBox="1"/>
          <p:nvPr/>
        </p:nvSpPr>
        <p:spPr>
          <a:xfrm>
            <a:off x="4199289" y="996670"/>
            <a:ext cx="1082523" cy="646331"/>
          </a:xfrm>
          <a:prstGeom prst="rect">
            <a:avLst/>
          </a:prstGeom>
          <a:solidFill>
            <a:srgbClr val="FFF2CA"/>
          </a:solidFill>
          <a:ln>
            <a:solidFill>
              <a:schemeClr val="tx1"/>
            </a:solidFill>
          </a:ln>
        </p:spPr>
        <p:txBody>
          <a:bodyPr wrap="none" rtlCol="0" anchor="ctr">
            <a:spAutoFit/>
          </a:bodyPr>
          <a:lstStyle/>
          <a:p>
            <a:pPr algn="ctr"/>
            <a:r>
              <a:rPr lang="en-US" b="1" dirty="0" smtClean="0"/>
              <a:t>Texture</a:t>
            </a:r>
          </a:p>
          <a:p>
            <a:pPr algn="ctr"/>
            <a:r>
              <a:rPr lang="en-US" b="1" dirty="0" smtClean="0"/>
              <a:t>Synthesis</a:t>
            </a:r>
            <a:endParaRPr lang="en-US" b="1" dirty="0"/>
          </a:p>
        </p:txBody>
      </p:sp>
      <p:sp>
        <p:nvSpPr>
          <p:cNvPr id="96" name="TextBox 95"/>
          <p:cNvSpPr txBox="1"/>
          <p:nvPr/>
        </p:nvSpPr>
        <p:spPr>
          <a:xfrm>
            <a:off x="7975512" y="719671"/>
            <a:ext cx="1174532" cy="923330"/>
          </a:xfrm>
          <a:prstGeom prst="rect">
            <a:avLst/>
          </a:prstGeom>
          <a:solidFill>
            <a:srgbClr val="FFF2CA"/>
          </a:solidFill>
          <a:ln>
            <a:solidFill>
              <a:schemeClr val="tx1"/>
            </a:solidFill>
          </a:ln>
        </p:spPr>
        <p:txBody>
          <a:bodyPr wrap="square" rtlCol="0" anchor="ctr">
            <a:spAutoFit/>
          </a:bodyPr>
          <a:lstStyle/>
          <a:p>
            <a:pPr algn="ctr"/>
            <a:r>
              <a:rPr lang="en-US" b="1" dirty="0" smtClean="0"/>
              <a:t>Support </a:t>
            </a:r>
          </a:p>
          <a:p>
            <a:pPr algn="ctr"/>
            <a:r>
              <a:rPr lang="en-US" b="1" dirty="0" smtClean="0"/>
              <a:t>Vector</a:t>
            </a:r>
          </a:p>
          <a:p>
            <a:pPr algn="ctr"/>
            <a:r>
              <a:rPr lang="en-US" b="1" dirty="0" smtClean="0"/>
              <a:t>Machines</a:t>
            </a:r>
            <a:endParaRPr lang="en-US" b="1" dirty="0"/>
          </a:p>
        </p:txBody>
      </p:sp>
      <p:sp>
        <p:nvSpPr>
          <p:cNvPr id="97" name="TextBox 96"/>
          <p:cNvSpPr txBox="1"/>
          <p:nvPr/>
        </p:nvSpPr>
        <p:spPr>
          <a:xfrm>
            <a:off x="7484815" y="1952401"/>
            <a:ext cx="575548" cy="369332"/>
          </a:xfrm>
          <a:prstGeom prst="rect">
            <a:avLst/>
          </a:prstGeom>
          <a:solidFill>
            <a:srgbClr val="FFF2CA"/>
          </a:solidFill>
          <a:ln>
            <a:solidFill>
              <a:schemeClr val="tx1"/>
            </a:solidFill>
          </a:ln>
        </p:spPr>
        <p:txBody>
          <a:bodyPr wrap="none" rtlCol="0" anchor="ctr">
            <a:spAutoFit/>
          </a:bodyPr>
          <a:lstStyle/>
          <a:p>
            <a:pPr algn="ctr"/>
            <a:r>
              <a:rPr lang="en-US" b="1" dirty="0" smtClean="0"/>
              <a:t>SIFT</a:t>
            </a:r>
            <a:endParaRPr lang="en-US" b="1" dirty="0"/>
          </a:p>
        </p:txBody>
      </p:sp>
      <p:cxnSp>
        <p:nvCxnSpPr>
          <p:cNvPr id="106" name="Curved Connector 105"/>
          <p:cNvCxnSpPr>
            <a:stCxn id="90" idx="2"/>
            <a:endCxn id="59" idx="0"/>
          </p:cNvCxnSpPr>
          <p:nvPr/>
        </p:nvCxnSpPr>
        <p:spPr>
          <a:xfrm rot="16200000" flipH="1">
            <a:off x="-1031879" y="3249216"/>
            <a:ext cx="3212433"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59" idx="2"/>
            <a:endCxn id="60" idx="0"/>
          </p:cNvCxnSpPr>
          <p:nvPr/>
        </p:nvCxnSpPr>
        <p:spPr>
          <a:xfrm rot="5400000">
            <a:off x="355471" y="5443633"/>
            <a:ext cx="437734"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7" name="Curved Connector 116"/>
          <p:cNvCxnSpPr>
            <a:stCxn id="89" idx="2"/>
          </p:cNvCxnSpPr>
          <p:nvPr/>
        </p:nvCxnSpPr>
        <p:spPr>
          <a:xfrm rot="16200000" flipH="1">
            <a:off x="1446087" y="2502302"/>
            <a:ext cx="140174"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0" name="Curved Connector 119"/>
          <p:cNvCxnSpPr/>
          <p:nvPr/>
        </p:nvCxnSpPr>
        <p:spPr>
          <a:xfrm rot="5400000">
            <a:off x="1352218" y="3053844"/>
            <a:ext cx="327908"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2" name="Curved Connector 121"/>
          <p:cNvCxnSpPr/>
          <p:nvPr/>
        </p:nvCxnSpPr>
        <p:spPr>
          <a:xfrm rot="16200000" flipH="1">
            <a:off x="1282410" y="3820891"/>
            <a:ext cx="467524"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stCxn id="60" idx="2"/>
            <a:endCxn id="61" idx="0"/>
          </p:cNvCxnSpPr>
          <p:nvPr/>
        </p:nvCxnSpPr>
        <p:spPr>
          <a:xfrm rot="5400000">
            <a:off x="381690" y="6224480"/>
            <a:ext cx="385297"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4" name="Curved Connector 133"/>
          <p:cNvCxnSpPr>
            <a:stCxn id="92" idx="2"/>
            <a:endCxn id="74" idx="0"/>
          </p:cNvCxnSpPr>
          <p:nvPr/>
        </p:nvCxnSpPr>
        <p:spPr>
          <a:xfrm rot="5400000">
            <a:off x="717866" y="3249217"/>
            <a:ext cx="3212433"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6" name="Curved Connector 135"/>
          <p:cNvCxnSpPr>
            <a:stCxn id="74" idx="2"/>
            <a:endCxn id="75" idx="0"/>
          </p:cNvCxnSpPr>
          <p:nvPr/>
        </p:nvCxnSpPr>
        <p:spPr>
          <a:xfrm rot="5400000">
            <a:off x="2105215" y="5443633"/>
            <a:ext cx="437734"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1" name="Curved Connector 140"/>
          <p:cNvCxnSpPr>
            <a:stCxn id="75" idx="2"/>
            <a:endCxn id="73" idx="0"/>
          </p:cNvCxnSpPr>
          <p:nvPr/>
        </p:nvCxnSpPr>
        <p:spPr>
          <a:xfrm rot="16200000" flipH="1">
            <a:off x="2142373" y="6213540"/>
            <a:ext cx="363419"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5" name="Curved Connector 144"/>
          <p:cNvCxnSpPr/>
          <p:nvPr/>
        </p:nvCxnSpPr>
        <p:spPr>
          <a:xfrm rot="5400000">
            <a:off x="3535016" y="2447061"/>
            <a:ext cx="250657"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2" name="Curved Connector 151"/>
          <p:cNvCxnSpPr>
            <a:stCxn id="66" idx="2"/>
          </p:cNvCxnSpPr>
          <p:nvPr/>
        </p:nvCxnSpPr>
        <p:spPr>
          <a:xfrm rot="5400000">
            <a:off x="2670299" y="3930973"/>
            <a:ext cx="1979296" cy="794"/>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8" name="Curved Connector 157"/>
          <p:cNvCxnSpPr/>
          <p:nvPr/>
        </p:nvCxnSpPr>
        <p:spPr>
          <a:xfrm rot="5400000">
            <a:off x="3482208" y="6214732"/>
            <a:ext cx="361036"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7" name="Curved Connector 166"/>
          <p:cNvCxnSpPr>
            <a:stCxn id="67" idx="2"/>
            <a:endCxn id="68" idx="0"/>
          </p:cNvCxnSpPr>
          <p:nvPr/>
        </p:nvCxnSpPr>
        <p:spPr>
          <a:xfrm rot="16200000" flipH="1">
            <a:off x="3441477" y="5443632"/>
            <a:ext cx="437734"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0" name="Curved Connector 169"/>
          <p:cNvCxnSpPr>
            <a:stCxn id="95" idx="2"/>
            <a:endCxn id="82" idx="0"/>
          </p:cNvCxnSpPr>
          <p:nvPr/>
        </p:nvCxnSpPr>
        <p:spPr>
          <a:xfrm rot="5400000">
            <a:off x="2730802" y="3652750"/>
            <a:ext cx="4019499"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2" name="Curved Connector 171"/>
          <p:cNvCxnSpPr>
            <a:stCxn id="82" idx="2"/>
            <a:endCxn id="83" idx="0"/>
          </p:cNvCxnSpPr>
          <p:nvPr/>
        </p:nvCxnSpPr>
        <p:spPr>
          <a:xfrm rot="16200000" flipH="1">
            <a:off x="4547902" y="6224479"/>
            <a:ext cx="385297"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4" name="Curved Connector 173"/>
          <p:cNvCxnSpPr>
            <a:stCxn id="94" idx="2"/>
            <a:endCxn id="80" idx="0"/>
          </p:cNvCxnSpPr>
          <p:nvPr/>
        </p:nvCxnSpPr>
        <p:spPr>
          <a:xfrm rot="5400000">
            <a:off x="5689769" y="2497632"/>
            <a:ext cx="149513" cy="3"/>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6" name="Curved Connector 175"/>
          <p:cNvCxnSpPr>
            <a:stCxn id="80" idx="2"/>
          </p:cNvCxnSpPr>
          <p:nvPr/>
        </p:nvCxnSpPr>
        <p:spPr>
          <a:xfrm rot="16200000" flipH="1">
            <a:off x="5600570" y="3105675"/>
            <a:ext cx="327908" cy="2"/>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8" name="Curved Connector 177"/>
          <p:cNvCxnSpPr>
            <a:stCxn id="93" idx="2"/>
            <a:endCxn id="76" idx="0"/>
          </p:cNvCxnSpPr>
          <p:nvPr/>
        </p:nvCxnSpPr>
        <p:spPr>
          <a:xfrm rot="5400000">
            <a:off x="5771870" y="2710328"/>
            <a:ext cx="2134654"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0" name="Curved Connector 179"/>
          <p:cNvCxnSpPr>
            <a:stCxn id="76" idx="2"/>
          </p:cNvCxnSpPr>
          <p:nvPr/>
        </p:nvCxnSpPr>
        <p:spPr>
          <a:xfrm rot="16200000" flipH="1">
            <a:off x="6590681" y="4672501"/>
            <a:ext cx="497032"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2" name="Curved Connector 181"/>
          <p:cNvCxnSpPr>
            <a:stCxn id="77" idx="2"/>
            <a:endCxn id="78" idx="0"/>
          </p:cNvCxnSpPr>
          <p:nvPr/>
        </p:nvCxnSpPr>
        <p:spPr>
          <a:xfrm rot="16200000" flipH="1">
            <a:off x="6620329" y="5443632"/>
            <a:ext cx="437734"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4" name="Curved Connector 183"/>
          <p:cNvCxnSpPr>
            <a:stCxn id="78" idx="2"/>
            <a:endCxn id="79" idx="0"/>
          </p:cNvCxnSpPr>
          <p:nvPr/>
        </p:nvCxnSpPr>
        <p:spPr>
          <a:xfrm rot="5400000">
            <a:off x="6785048" y="6085981"/>
            <a:ext cx="108298"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7" name="Curved Connector 186"/>
          <p:cNvCxnSpPr>
            <a:stCxn id="97" idx="2"/>
            <a:endCxn id="87" idx="0"/>
          </p:cNvCxnSpPr>
          <p:nvPr/>
        </p:nvCxnSpPr>
        <p:spPr>
          <a:xfrm rot="16200000" flipH="1">
            <a:off x="7647261" y="2447060"/>
            <a:ext cx="250657"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0" name="Curved Connector 189"/>
          <p:cNvCxnSpPr>
            <a:stCxn id="87" idx="2"/>
            <a:endCxn id="88" idx="0"/>
          </p:cNvCxnSpPr>
          <p:nvPr/>
        </p:nvCxnSpPr>
        <p:spPr>
          <a:xfrm rot="5400000">
            <a:off x="7669388" y="3044924"/>
            <a:ext cx="206405"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2" name="Curved Connector 191"/>
          <p:cNvCxnSpPr/>
          <p:nvPr/>
        </p:nvCxnSpPr>
        <p:spPr>
          <a:xfrm rot="5400000">
            <a:off x="7089866" y="3108784"/>
            <a:ext cx="2935434" cy="386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4" name="Curved Connector 193"/>
          <p:cNvCxnSpPr>
            <a:stCxn id="84" idx="2"/>
          </p:cNvCxnSpPr>
          <p:nvPr/>
        </p:nvCxnSpPr>
        <p:spPr>
          <a:xfrm rot="5400000">
            <a:off x="8348364" y="5435920"/>
            <a:ext cx="438528" cy="1622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7067446" y="2572390"/>
            <a:ext cx="1410287" cy="369332"/>
          </a:xfrm>
          <a:prstGeom prst="rect">
            <a:avLst/>
          </a:prstGeom>
          <a:noFill/>
        </p:spPr>
        <p:txBody>
          <a:bodyPr wrap="none" rtlCol="0" anchor="ctr">
            <a:spAutoFit/>
          </a:bodyPr>
          <a:lstStyle/>
          <a:p>
            <a:pPr algn="ctr"/>
            <a:r>
              <a:rPr lang="en-US" dirty="0" smtClean="0"/>
              <a:t>Interpolation</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 name="Title 51"/>
          <p:cNvSpPr>
            <a:spLocks noGrp="1"/>
          </p:cNvSpPr>
          <p:nvPr>
            <p:ph type="title"/>
          </p:nvPr>
        </p:nvSpPr>
        <p:spPr>
          <a:xfrm>
            <a:off x="444241" y="-10438"/>
            <a:ext cx="8229600" cy="644600"/>
          </a:xfrm>
        </p:spPr>
        <p:txBody>
          <a:bodyPr>
            <a:normAutofit/>
          </a:bodyPr>
          <a:lstStyle/>
          <a:p>
            <a:pPr algn="ctr"/>
            <a:r>
              <a:rPr lang="en-US" dirty="0" smtClean="0"/>
              <a:t>Rich Reuse of Kernels in Vision</a:t>
            </a:r>
            <a:endParaRPr lang="en-US" dirty="0"/>
          </a:p>
        </p:txBody>
      </p:sp>
      <p:sp>
        <p:nvSpPr>
          <p:cNvPr id="59" name="TextBox 58"/>
          <p:cNvSpPr txBox="1"/>
          <p:nvPr/>
        </p:nvSpPr>
        <p:spPr>
          <a:xfrm>
            <a:off x="289212" y="4855434"/>
            <a:ext cx="570251" cy="369332"/>
          </a:xfrm>
          <a:prstGeom prst="rect">
            <a:avLst/>
          </a:prstGeom>
          <a:noFill/>
        </p:spPr>
        <p:txBody>
          <a:bodyPr wrap="none" rtlCol="0" anchor="ctr">
            <a:spAutoFit/>
          </a:bodyPr>
          <a:lstStyle/>
          <a:p>
            <a:pPr algn="ctr"/>
            <a:r>
              <a:rPr lang="en-US" dirty="0" smtClean="0"/>
              <a:t>Sort</a:t>
            </a:r>
            <a:endParaRPr lang="en-US" dirty="0"/>
          </a:p>
        </p:txBody>
      </p:sp>
      <p:sp>
        <p:nvSpPr>
          <p:cNvPr id="60" name="TextBox 59"/>
          <p:cNvSpPr txBox="1"/>
          <p:nvPr/>
        </p:nvSpPr>
        <p:spPr>
          <a:xfrm>
            <a:off x="302468" y="5662500"/>
            <a:ext cx="543739" cy="369332"/>
          </a:xfrm>
          <a:prstGeom prst="rect">
            <a:avLst/>
          </a:prstGeom>
          <a:noFill/>
        </p:spPr>
        <p:txBody>
          <a:bodyPr wrap="none" rtlCol="0" anchor="ctr">
            <a:spAutoFit/>
          </a:bodyPr>
          <a:lstStyle/>
          <a:p>
            <a:pPr algn="ctr"/>
            <a:r>
              <a:rPr lang="en-US" dirty="0" smtClean="0"/>
              <a:t>SSD</a:t>
            </a:r>
            <a:endParaRPr lang="en-US" dirty="0"/>
          </a:p>
        </p:txBody>
      </p:sp>
      <p:sp>
        <p:nvSpPr>
          <p:cNvPr id="61" name="TextBox 60"/>
          <p:cNvSpPr txBox="1"/>
          <p:nvPr/>
        </p:nvSpPr>
        <p:spPr>
          <a:xfrm>
            <a:off x="-44357" y="6417129"/>
            <a:ext cx="1237388" cy="369332"/>
          </a:xfrm>
          <a:prstGeom prst="rect">
            <a:avLst/>
          </a:prstGeom>
          <a:noFill/>
        </p:spPr>
        <p:txBody>
          <a:bodyPr wrap="none" rtlCol="0">
            <a:spAutoFit/>
          </a:bodyPr>
          <a:lstStyle/>
          <a:p>
            <a:pPr algn="ctr"/>
            <a:r>
              <a:rPr lang="en-US" dirty="0" smtClean="0"/>
              <a:t>Correlation</a:t>
            </a:r>
            <a:endParaRPr lang="en-US" dirty="0"/>
          </a:p>
        </p:txBody>
      </p:sp>
      <p:sp>
        <p:nvSpPr>
          <p:cNvPr id="76" name="TextBox 75"/>
          <p:cNvSpPr txBox="1"/>
          <p:nvPr/>
        </p:nvSpPr>
        <p:spPr>
          <a:xfrm>
            <a:off x="6268630" y="3777655"/>
            <a:ext cx="1141133" cy="646331"/>
          </a:xfrm>
          <a:prstGeom prst="rect">
            <a:avLst/>
          </a:prstGeom>
          <a:noFill/>
        </p:spPr>
        <p:txBody>
          <a:bodyPr wrap="none" rtlCol="0" anchor="ctr">
            <a:spAutoFit/>
          </a:bodyPr>
          <a:lstStyle/>
          <a:p>
            <a:pPr algn="ctr"/>
            <a:r>
              <a:rPr lang="en-US" dirty="0" smtClean="0"/>
              <a:t>Adjacency </a:t>
            </a:r>
          </a:p>
          <a:p>
            <a:pPr algn="ctr"/>
            <a:r>
              <a:rPr lang="en-US" dirty="0" smtClean="0"/>
              <a:t>Matrix</a:t>
            </a:r>
            <a:endParaRPr lang="en-US" dirty="0"/>
          </a:p>
        </p:txBody>
      </p:sp>
      <p:sp>
        <p:nvSpPr>
          <p:cNvPr id="77" name="TextBox 76"/>
          <p:cNvSpPr txBox="1"/>
          <p:nvPr/>
        </p:nvSpPr>
        <p:spPr>
          <a:xfrm>
            <a:off x="6201842" y="4855434"/>
            <a:ext cx="1274708" cy="369332"/>
          </a:xfrm>
          <a:prstGeom prst="rect">
            <a:avLst/>
          </a:prstGeom>
          <a:noFill/>
        </p:spPr>
        <p:txBody>
          <a:bodyPr wrap="none" rtlCol="0" anchor="ctr">
            <a:spAutoFit/>
          </a:bodyPr>
          <a:lstStyle/>
          <a:p>
            <a:pPr algn="ctr"/>
            <a:r>
              <a:rPr lang="en-US" dirty="0" smtClean="0"/>
              <a:t>Filter Banks</a:t>
            </a:r>
            <a:endParaRPr lang="en-US" dirty="0"/>
          </a:p>
        </p:txBody>
      </p:sp>
      <p:sp>
        <p:nvSpPr>
          <p:cNvPr id="78" name="TextBox 77"/>
          <p:cNvSpPr txBox="1"/>
          <p:nvPr/>
        </p:nvSpPr>
        <p:spPr>
          <a:xfrm>
            <a:off x="6211429" y="5662500"/>
            <a:ext cx="1255535" cy="369332"/>
          </a:xfrm>
          <a:prstGeom prst="rect">
            <a:avLst/>
          </a:prstGeom>
          <a:noFill/>
        </p:spPr>
        <p:txBody>
          <a:bodyPr wrap="none" rtlCol="0" anchor="ctr">
            <a:spAutoFit/>
          </a:bodyPr>
          <a:lstStyle/>
          <a:p>
            <a:pPr algn="ctr"/>
            <a:r>
              <a:rPr lang="en-US" dirty="0" err="1" smtClean="0"/>
              <a:t>Eigensolver</a:t>
            </a:r>
            <a:endParaRPr lang="en-US" dirty="0"/>
          </a:p>
        </p:txBody>
      </p:sp>
      <p:sp>
        <p:nvSpPr>
          <p:cNvPr id="79" name="TextBox 78"/>
          <p:cNvSpPr txBox="1"/>
          <p:nvPr/>
        </p:nvSpPr>
        <p:spPr>
          <a:xfrm>
            <a:off x="6142957" y="6140130"/>
            <a:ext cx="1392479" cy="646331"/>
          </a:xfrm>
          <a:prstGeom prst="rect">
            <a:avLst/>
          </a:prstGeom>
          <a:noFill/>
        </p:spPr>
        <p:txBody>
          <a:bodyPr wrap="none" rtlCol="0" anchor="ctr">
            <a:spAutoFit/>
          </a:bodyPr>
          <a:lstStyle/>
          <a:p>
            <a:pPr algn="ctr"/>
            <a:r>
              <a:rPr lang="en-US" dirty="0" smtClean="0"/>
              <a:t>QR </a:t>
            </a:r>
          </a:p>
          <a:p>
            <a:pPr algn="ctr"/>
            <a:r>
              <a:rPr lang="en-US" dirty="0" smtClean="0"/>
              <a:t>Factorization</a:t>
            </a:r>
            <a:endParaRPr lang="en-US" dirty="0"/>
          </a:p>
        </p:txBody>
      </p:sp>
      <p:sp>
        <p:nvSpPr>
          <p:cNvPr id="80" name="TextBox 79"/>
          <p:cNvSpPr txBox="1"/>
          <p:nvPr/>
        </p:nvSpPr>
        <p:spPr>
          <a:xfrm>
            <a:off x="4992845" y="2572390"/>
            <a:ext cx="1543356" cy="369332"/>
          </a:xfrm>
          <a:prstGeom prst="rect">
            <a:avLst/>
          </a:prstGeom>
          <a:noFill/>
        </p:spPr>
        <p:txBody>
          <a:bodyPr wrap="square" rtlCol="0" anchor="ctr">
            <a:spAutoFit/>
          </a:bodyPr>
          <a:lstStyle/>
          <a:p>
            <a:pPr algn="ctr"/>
            <a:r>
              <a:rPr lang="en-US" dirty="0" smtClean="0"/>
              <a:t>Particle Filter</a:t>
            </a:r>
            <a:endParaRPr lang="en-US" dirty="0"/>
          </a:p>
        </p:txBody>
      </p:sp>
      <p:sp>
        <p:nvSpPr>
          <p:cNvPr id="81" name="TextBox 80"/>
          <p:cNvSpPr txBox="1"/>
          <p:nvPr/>
        </p:nvSpPr>
        <p:spPr>
          <a:xfrm>
            <a:off x="4850362" y="3269630"/>
            <a:ext cx="1828323" cy="369332"/>
          </a:xfrm>
          <a:prstGeom prst="rect">
            <a:avLst/>
          </a:prstGeom>
          <a:noFill/>
        </p:spPr>
        <p:txBody>
          <a:bodyPr wrap="square" rtlCol="0" anchor="ctr">
            <a:spAutoFit/>
          </a:bodyPr>
          <a:lstStyle/>
          <a:p>
            <a:pPr algn="ctr"/>
            <a:r>
              <a:rPr lang="en-US" dirty="0" smtClean="0"/>
              <a:t>Physical Model</a:t>
            </a:r>
            <a:endParaRPr lang="en-US" dirty="0"/>
          </a:p>
        </p:txBody>
      </p:sp>
      <p:sp>
        <p:nvSpPr>
          <p:cNvPr id="82" name="TextBox 81"/>
          <p:cNvSpPr txBox="1"/>
          <p:nvPr/>
        </p:nvSpPr>
        <p:spPr>
          <a:xfrm>
            <a:off x="4460271" y="5662500"/>
            <a:ext cx="560558" cy="369332"/>
          </a:xfrm>
          <a:prstGeom prst="rect">
            <a:avLst/>
          </a:prstGeom>
          <a:noFill/>
        </p:spPr>
        <p:txBody>
          <a:bodyPr wrap="none" rtlCol="0" anchor="ctr">
            <a:spAutoFit/>
          </a:bodyPr>
          <a:lstStyle/>
          <a:p>
            <a:pPr algn="ctr"/>
            <a:r>
              <a:rPr lang="en-US" dirty="0" smtClean="0"/>
              <a:t>PCA</a:t>
            </a:r>
            <a:endParaRPr lang="en-US" dirty="0"/>
          </a:p>
        </p:txBody>
      </p:sp>
      <p:sp>
        <p:nvSpPr>
          <p:cNvPr id="83" name="TextBox 82"/>
          <p:cNvSpPr txBox="1"/>
          <p:nvPr/>
        </p:nvSpPr>
        <p:spPr>
          <a:xfrm>
            <a:off x="4219126" y="6417129"/>
            <a:ext cx="1042849" cy="369332"/>
          </a:xfrm>
          <a:prstGeom prst="rect">
            <a:avLst/>
          </a:prstGeom>
          <a:noFill/>
        </p:spPr>
        <p:txBody>
          <a:bodyPr wrap="none" rtlCol="0" anchor="ctr">
            <a:spAutoFit/>
          </a:bodyPr>
          <a:lstStyle/>
          <a:p>
            <a:pPr algn="ctr"/>
            <a:r>
              <a:rPr lang="en-US" dirty="0" smtClean="0"/>
              <a:t>Sampling</a:t>
            </a:r>
            <a:endParaRPr lang="en-US" dirty="0"/>
          </a:p>
        </p:txBody>
      </p:sp>
      <p:sp>
        <p:nvSpPr>
          <p:cNvPr id="84" name="TextBox 83"/>
          <p:cNvSpPr txBox="1"/>
          <p:nvPr/>
        </p:nvSpPr>
        <p:spPr>
          <a:xfrm>
            <a:off x="8010863" y="4578435"/>
            <a:ext cx="1129749" cy="646331"/>
          </a:xfrm>
          <a:prstGeom prst="rect">
            <a:avLst/>
          </a:prstGeom>
          <a:noFill/>
        </p:spPr>
        <p:txBody>
          <a:bodyPr wrap="none" rtlCol="0" anchor="ctr">
            <a:spAutoFit/>
          </a:bodyPr>
          <a:lstStyle/>
          <a:p>
            <a:pPr algn="ctr"/>
            <a:r>
              <a:rPr lang="en-US" dirty="0" smtClean="0"/>
              <a:t>Conjugate</a:t>
            </a:r>
          </a:p>
          <a:p>
            <a:pPr algn="ctr"/>
            <a:r>
              <a:rPr lang="en-US" dirty="0" smtClean="0"/>
              <a:t>Matrix</a:t>
            </a:r>
            <a:endParaRPr lang="en-US" dirty="0"/>
          </a:p>
        </p:txBody>
      </p:sp>
      <p:sp>
        <p:nvSpPr>
          <p:cNvPr id="86" name="TextBox 85"/>
          <p:cNvSpPr txBox="1"/>
          <p:nvPr/>
        </p:nvSpPr>
        <p:spPr>
          <a:xfrm>
            <a:off x="7967413" y="5662500"/>
            <a:ext cx="1216649" cy="369332"/>
          </a:xfrm>
          <a:prstGeom prst="rect">
            <a:avLst/>
          </a:prstGeom>
          <a:noFill/>
        </p:spPr>
        <p:txBody>
          <a:bodyPr wrap="none" rtlCol="0" anchor="ctr">
            <a:spAutoFit/>
          </a:bodyPr>
          <a:lstStyle/>
          <a:p>
            <a:pPr algn="ctr"/>
            <a:r>
              <a:rPr lang="en-US" dirty="0" smtClean="0"/>
              <a:t>Matrix Ops</a:t>
            </a:r>
            <a:endParaRPr lang="en-US" dirty="0"/>
          </a:p>
        </p:txBody>
      </p:sp>
      <p:sp>
        <p:nvSpPr>
          <p:cNvPr id="88" name="TextBox 87"/>
          <p:cNvSpPr txBox="1"/>
          <p:nvPr/>
        </p:nvSpPr>
        <p:spPr>
          <a:xfrm>
            <a:off x="7160883" y="3148127"/>
            <a:ext cx="1223412" cy="646331"/>
          </a:xfrm>
          <a:prstGeom prst="rect">
            <a:avLst/>
          </a:prstGeom>
          <a:noFill/>
        </p:spPr>
        <p:txBody>
          <a:bodyPr wrap="none" rtlCol="0" anchor="ctr">
            <a:spAutoFit/>
          </a:bodyPr>
          <a:lstStyle/>
          <a:p>
            <a:pPr algn="ctr"/>
            <a:r>
              <a:rPr lang="en-US" dirty="0" smtClean="0"/>
              <a:t>Affine</a:t>
            </a:r>
          </a:p>
          <a:p>
            <a:pPr algn="ctr"/>
            <a:r>
              <a:rPr lang="en-US" dirty="0" smtClean="0"/>
              <a:t>Transforms</a:t>
            </a:r>
            <a:endParaRPr lang="en-US" dirty="0"/>
          </a:p>
        </p:txBody>
      </p:sp>
      <p:sp>
        <p:nvSpPr>
          <p:cNvPr id="63" name="TextBox 62"/>
          <p:cNvSpPr txBox="1"/>
          <p:nvPr/>
        </p:nvSpPr>
        <p:spPr>
          <a:xfrm>
            <a:off x="755129" y="3217798"/>
            <a:ext cx="1522086" cy="369332"/>
          </a:xfrm>
          <a:prstGeom prst="rect">
            <a:avLst/>
          </a:prstGeom>
          <a:noFill/>
        </p:spPr>
        <p:txBody>
          <a:bodyPr wrap="square" rtlCol="0" anchor="ctr">
            <a:spAutoFit/>
          </a:bodyPr>
          <a:lstStyle/>
          <a:p>
            <a:pPr algn="ctr"/>
            <a:r>
              <a:rPr lang="en-US" dirty="0" smtClean="0"/>
              <a:t>Matrix Invert</a:t>
            </a:r>
            <a:endParaRPr lang="en-US" dirty="0"/>
          </a:p>
        </p:txBody>
      </p:sp>
      <p:sp>
        <p:nvSpPr>
          <p:cNvPr id="64" name="TextBox 63"/>
          <p:cNvSpPr txBox="1"/>
          <p:nvPr/>
        </p:nvSpPr>
        <p:spPr>
          <a:xfrm>
            <a:off x="973671" y="4054654"/>
            <a:ext cx="1085003" cy="369332"/>
          </a:xfrm>
          <a:prstGeom prst="rect">
            <a:avLst/>
          </a:prstGeom>
          <a:noFill/>
        </p:spPr>
        <p:txBody>
          <a:bodyPr wrap="none" rtlCol="0" anchor="ctr">
            <a:spAutoFit/>
          </a:bodyPr>
          <a:lstStyle/>
          <a:p>
            <a:pPr algn="ctr"/>
            <a:r>
              <a:rPr lang="en-US" dirty="0" smtClean="0"/>
              <a:t>Area Sum</a:t>
            </a:r>
            <a:endParaRPr lang="en-US" dirty="0"/>
          </a:p>
        </p:txBody>
      </p:sp>
      <p:sp>
        <p:nvSpPr>
          <p:cNvPr id="65" name="TextBox 64"/>
          <p:cNvSpPr txBox="1"/>
          <p:nvPr/>
        </p:nvSpPr>
        <p:spPr>
          <a:xfrm>
            <a:off x="1013471" y="2520558"/>
            <a:ext cx="1005403" cy="369332"/>
          </a:xfrm>
          <a:prstGeom prst="rect">
            <a:avLst/>
          </a:prstGeom>
          <a:noFill/>
        </p:spPr>
        <p:txBody>
          <a:bodyPr wrap="none" rtlCol="0" anchor="ctr">
            <a:spAutoFit/>
          </a:bodyPr>
          <a:lstStyle/>
          <a:p>
            <a:pPr algn="ctr"/>
            <a:r>
              <a:rPr lang="en-US" dirty="0" smtClean="0"/>
              <a:t>Gradient</a:t>
            </a:r>
            <a:endParaRPr lang="en-US" dirty="0"/>
          </a:p>
        </p:txBody>
      </p:sp>
      <p:sp>
        <p:nvSpPr>
          <p:cNvPr id="89" name="TextBox 88"/>
          <p:cNvSpPr txBox="1"/>
          <p:nvPr/>
        </p:nvSpPr>
        <p:spPr>
          <a:xfrm>
            <a:off x="1026296" y="1785885"/>
            <a:ext cx="979755" cy="646331"/>
          </a:xfrm>
          <a:prstGeom prst="rect">
            <a:avLst/>
          </a:prstGeom>
          <a:solidFill>
            <a:srgbClr val="FFF2CA"/>
          </a:solidFill>
          <a:ln>
            <a:solidFill>
              <a:schemeClr val="tx1"/>
            </a:solidFill>
          </a:ln>
        </p:spPr>
        <p:txBody>
          <a:bodyPr wrap="none" rtlCol="0" anchor="ctr">
            <a:spAutoFit/>
          </a:bodyPr>
          <a:lstStyle/>
          <a:p>
            <a:pPr algn="ctr"/>
            <a:r>
              <a:rPr lang="en-US" b="1" dirty="0" smtClean="0"/>
              <a:t>Feature</a:t>
            </a:r>
          </a:p>
          <a:p>
            <a:pPr algn="ctr"/>
            <a:r>
              <a:rPr lang="en-US" b="1" dirty="0" smtClean="0"/>
              <a:t>Tracking</a:t>
            </a:r>
            <a:endParaRPr lang="en-US" b="1" dirty="0"/>
          </a:p>
        </p:txBody>
      </p:sp>
      <p:sp>
        <p:nvSpPr>
          <p:cNvPr id="90" name="TextBox 89"/>
          <p:cNvSpPr txBox="1"/>
          <p:nvPr/>
        </p:nvSpPr>
        <p:spPr>
          <a:xfrm>
            <a:off x="45987" y="996670"/>
            <a:ext cx="1056700" cy="646331"/>
          </a:xfrm>
          <a:prstGeom prst="rect">
            <a:avLst/>
          </a:prstGeom>
          <a:solidFill>
            <a:srgbClr val="FFF2CA"/>
          </a:solidFill>
          <a:ln>
            <a:solidFill>
              <a:schemeClr val="tx1"/>
            </a:solidFill>
          </a:ln>
        </p:spPr>
        <p:txBody>
          <a:bodyPr wrap="none" rtlCol="0" anchor="ctr">
            <a:spAutoFit/>
          </a:bodyPr>
          <a:lstStyle/>
          <a:p>
            <a:pPr algn="ctr"/>
            <a:r>
              <a:rPr lang="en-US" b="1" dirty="0" smtClean="0"/>
              <a:t>Disparity</a:t>
            </a:r>
          </a:p>
          <a:p>
            <a:pPr algn="ctr"/>
            <a:r>
              <a:rPr lang="en-US" b="1" dirty="0" smtClean="0"/>
              <a:t>Map</a:t>
            </a:r>
            <a:endParaRPr lang="en-US" b="1" dirty="0"/>
          </a:p>
        </p:txBody>
      </p:sp>
      <p:sp>
        <p:nvSpPr>
          <p:cNvPr id="66" name="TextBox 65"/>
          <p:cNvSpPr txBox="1"/>
          <p:nvPr/>
        </p:nvSpPr>
        <p:spPr>
          <a:xfrm>
            <a:off x="3120661" y="2572390"/>
            <a:ext cx="1079366" cy="369332"/>
          </a:xfrm>
          <a:prstGeom prst="rect">
            <a:avLst/>
          </a:prstGeom>
          <a:noFill/>
        </p:spPr>
        <p:txBody>
          <a:bodyPr wrap="square" rtlCol="0" anchor="ctr">
            <a:spAutoFit/>
          </a:bodyPr>
          <a:lstStyle/>
          <a:p>
            <a:pPr algn="ctr"/>
            <a:r>
              <a:rPr lang="en-US" dirty="0" smtClean="0"/>
              <a:t>LS Solver</a:t>
            </a:r>
            <a:endParaRPr lang="en-US" dirty="0"/>
          </a:p>
        </p:txBody>
      </p:sp>
      <p:sp>
        <p:nvSpPr>
          <p:cNvPr id="67" name="TextBox 66"/>
          <p:cNvSpPr txBox="1"/>
          <p:nvPr/>
        </p:nvSpPr>
        <p:spPr>
          <a:xfrm>
            <a:off x="3379276" y="4855434"/>
            <a:ext cx="562136" cy="369332"/>
          </a:xfrm>
          <a:prstGeom prst="rect">
            <a:avLst/>
          </a:prstGeom>
          <a:noFill/>
        </p:spPr>
        <p:txBody>
          <a:bodyPr wrap="square" rtlCol="0" anchor="ctr">
            <a:spAutoFit/>
          </a:bodyPr>
          <a:lstStyle/>
          <a:p>
            <a:pPr algn="ctr"/>
            <a:r>
              <a:rPr lang="en-US" dirty="0" smtClean="0"/>
              <a:t>SVD</a:t>
            </a:r>
            <a:endParaRPr lang="en-US" dirty="0"/>
          </a:p>
        </p:txBody>
      </p:sp>
      <p:sp>
        <p:nvSpPr>
          <p:cNvPr id="68" name="TextBox 67"/>
          <p:cNvSpPr txBox="1"/>
          <p:nvPr/>
        </p:nvSpPr>
        <p:spPr>
          <a:xfrm>
            <a:off x="3275019" y="5662500"/>
            <a:ext cx="770651" cy="369332"/>
          </a:xfrm>
          <a:prstGeom prst="rect">
            <a:avLst/>
          </a:prstGeom>
          <a:noFill/>
        </p:spPr>
        <p:txBody>
          <a:bodyPr wrap="square" rtlCol="0" anchor="ctr">
            <a:spAutoFit/>
          </a:bodyPr>
          <a:lstStyle/>
          <a:p>
            <a:pPr algn="ctr"/>
            <a:r>
              <a:rPr lang="en-US" dirty="0" smtClean="0"/>
              <a:t>ANMS</a:t>
            </a:r>
            <a:endParaRPr lang="en-US" dirty="0"/>
          </a:p>
        </p:txBody>
      </p:sp>
      <p:sp>
        <p:nvSpPr>
          <p:cNvPr id="70" name="TextBox 69"/>
          <p:cNvSpPr txBox="1"/>
          <p:nvPr/>
        </p:nvSpPr>
        <p:spPr>
          <a:xfrm>
            <a:off x="3146584" y="6256752"/>
            <a:ext cx="1027520" cy="646331"/>
          </a:xfrm>
          <a:prstGeom prst="rect">
            <a:avLst/>
          </a:prstGeom>
          <a:noFill/>
        </p:spPr>
        <p:txBody>
          <a:bodyPr wrap="square" rtlCol="0" anchor="ctr">
            <a:spAutoFit/>
          </a:bodyPr>
          <a:lstStyle/>
          <a:p>
            <a:pPr algn="ctr"/>
            <a:r>
              <a:rPr lang="en-US" dirty="0" smtClean="0"/>
              <a:t>Gaussian</a:t>
            </a:r>
          </a:p>
          <a:p>
            <a:pPr algn="ctr"/>
            <a:r>
              <a:rPr lang="en-US" dirty="0" smtClean="0"/>
              <a:t>Filter</a:t>
            </a:r>
            <a:endParaRPr lang="en-US" dirty="0"/>
          </a:p>
        </p:txBody>
      </p:sp>
      <p:sp>
        <p:nvSpPr>
          <p:cNvPr id="91" name="TextBox 90"/>
          <p:cNvSpPr txBox="1"/>
          <p:nvPr/>
        </p:nvSpPr>
        <p:spPr>
          <a:xfrm>
            <a:off x="2902468" y="1952401"/>
            <a:ext cx="1515753" cy="369332"/>
          </a:xfrm>
          <a:prstGeom prst="rect">
            <a:avLst/>
          </a:prstGeom>
          <a:solidFill>
            <a:srgbClr val="FFF2CA"/>
          </a:solidFill>
          <a:ln>
            <a:solidFill>
              <a:schemeClr val="tx1"/>
            </a:solidFill>
          </a:ln>
        </p:spPr>
        <p:txBody>
          <a:bodyPr wrap="square" rtlCol="0" anchor="ctr">
            <a:spAutoFit/>
          </a:bodyPr>
          <a:lstStyle/>
          <a:p>
            <a:pPr algn="ctr"/>
            <a:r>
              <a:rPr lang="en-US" b="1" dirty="0" smtClean="0"/>
              <a:t>Image Stitch</a:t>
            </a:r>
            <a:endParaRPr lang="en-US" b="1" dirty="0"/>
          </a:p>
        </p:txBody>
      </p:sp>
      <p:sp>
        <p:nvSpPr>
          <p:cNvPr id="73" name="TextBox 72"/>
          <p:cNvSpPr txBox="1"/>
          <p:nvPr/>
        </p:nvSpPr>
        <p:spPr>
          <a:xfrm>
            <a:off x="1759039" y="6395251"/>
            <a:ext cx="1130087" cy="369332"/>
          </a:xfrm>
          <a:prstGeom prst="rect">
            <a:avLst/>
          </a:prstGeom>
          <a:noFill/>
        </p:spPr>
        <p:txBody>
          <a:bodyPr wrap="none" rtlCol="0" anchor="ctr">
            <a:spAutoFit/>
          </a:bodyPr>
          <a:lstStyle/>
          <a:p>
            <a:pPr algn="ctr"/>
            <a:r>
              <a:rPr lang="en-US" dirty="0" err="1" smtClean="0"/>
              <a:t>Rect</a:t>
            </a:r>
            <a:r>
              <a:rPr lang="en-US" dirty="0" smtClean="0"/>
              <a:t> Filter</a:t>
            </a:r>
            <a:endParaRPr lang="en-US" dirty="0"/>
          </a:p>
        </p:txBody>
      </p:sp>
      <p:sp>
        <p:nvSpPr>
          <p:cNvPr id="74" name="TextBox 73"/>
          <p:cNvSpPr txBox="1"/>
          <p:nvPr/>
        </p:nvSpPr>
        <p:spPr>
          <a:xfrm>
            <a:off x="1782908" y="4855434"/>
            <a:ext cx="1082348" cy="369332"/>
          </a:xfrm>
          <a:prstGeom prst="rect">
            <a:avLst/>
          </a:prstGeom>
          <a:noFill/>
        </p:spPr>
        <p:txBody>
          <a:bodyPr wrap="none" rtlCol="0" anchor="ctr">
            <a:spAutoFit/>
          </a:bodyPr>
          <a:lstStyle/>
          <a:p>
            <a:pPr algn="ctr"/>
            <a:r>
              <a:rPr lang="en-US" dirty="0" err="1" smtClean="0"/>
              <a:t>Adaboost</a:t>
            </a:r>
            <a:endParaRPr lang="en-US" dirty="0"/>
          </a:p>
        </p:txBody>
      </p:sp>
      <p:sp>
        <p:nvSpPr>
          <p:cNvPr id="75" name="TextBox 74"/>
          <p:cNvSpPr txBox="1"/>
          <p:nvPr/>
        </p:nvSpPr>
        <p:spPr>
          <a:xfrm>
            <a:off x="1560836" y="5662500"/>
            <a:ext cx="1526492" cy="369332"/>
          </a:xfrm>
          <a:prstGeom prst="rect">
            <a:avLst/>
          </a:prstGeom>
          <a:noFill/>
        </p:spPr>
        <p:txBody>
          <a:bodyPr wrap="none" rtlCol="0" anchor="ctr">
            <a:spAutoFit/>
          </a:bodyPr>
          <a:lstStyle/>
          <a:p>
            <a:pPr algn="ctr"/>
            <a:r>
              <a:rPr lang="en-US" dirty="0" smtClean="0"/>
              <a:t>Integral Image</a:t>
            </a:r>
            <a:endParaRPr lang="en-US" dirty="0"/>
          </a:p>
        </p:txBody>
      </p:sp>
      <p:sp>
        <p:nvSpPr>
          <p:cNvPr id="92" name="TextBox 91"/>
          <p:cNvSpPr txBox="1"/>
          <p:nvPr/>
        </p:nvSpPr>
        <p:spPr>
          <a:xfrm>
            <a:off x="1765125" y="996670"/>
            <a:ext cx="1117914" cy="646331"/>
          </a:xfrm>
          <a:prstGeom prst="rect">
            <a:avLst/>
          </a:prstGeom>
          <a:solidFill>
            <a:srgbClr val="FFF2CA"/>
          </a:solidFill>
          <a:ln>
            <a:solidFill>
              <a:schemeClr val="tx1"/>
            </a:solidFill>
          </a:ln>
        </p:spPr>
        <p:txBody>
          <a:bodyPr wrap="none" rtlCol="0" anchor="ctr">
            <a:spAutoFit/>
          </a:bodyPr>
          <a:lstStyle/>
          <a:p>
            <a:pPr algn="ctr"/>
            <a:r>
              <a:rPr lang="en-US" b="1" dirty="0" smtClean="0"/>
              <a:t>Face</a:t>
            </a:r>
          </a:p>
          <a:p>
            <a:pPr algn="ctr"/>
            <a:r>
              <a:rPr lang="en-US" b="1" dirty="0" smtClean="0"/>
              <a:t>Detection</a:t>
            </a:r>
          </a:p>
        </p:txBody>
      </p:sp>
      <p:sp>
        <p:nvSpPr>
          <p:cNvPr id="93" name="TextBox 92"/>
          <p:cNvSpPr txBox="1"/>
          <p:nvPr/>
        </p:nvSpPr>
        <p:spPr>
          <a:xfrm>
            <a:off x="6079219" y="996670"/>
            <a:ext cx="1519955" cy="646331"/>
          </a:xfrm>
          <a:prstGeom prst="rect">
            <a:avLst/>
          </a:prstGeom>
          <a:solidFill>
            <a:srgbClr val="FFF2CA"/>
          </a:solidFill>
          <a:ln>
            <a:solidFill>
              <a:schemeClr val="tx1"/>
            </a:solidFill>
          </a:ln>
        </p:spPr>
        <p:txBody>
          <a:bodyPr wrap="none" rtlCol="0" anchor="ctr">
            <a:spAutoFit/>
          </a:bodyPr>
          <a:lstStyle/>
          <a:p>
            <a:pPr algn="ctr"/>
            <a:r>
              <a:rPr lang="en-US" b="1" dirty="0" smtClean="0"/>
              <a:t>Image</a:t>
            </a:r>
          </a:p>
          <a:p>
            <a:pPr algn="ctr"/>
            <a:r>
              <a:rPr lang="en-US" b="1" dirty="0" smtClean="0"/>
              <a:t>Segmentation</a:t>
            </a:r>
            <a:endParaRPr lang="en-US" b="1" dirty="0"/>
          </a:p>
        </p:txBody>
      </p:sp>
      <p:sp>
        <p:nvSpPr>
          <p:cNvPr id="94" name="TextBox 93"/>
          <p:cNvSpPr txBox="1"/>
          <p:nvPr/>
        </p:nvSpPr>
        <p:spPr>
          <a:xfrm>
            <a:off x="5107115" y="1776546"/>
            <a:ext cx="1314821" cy="646331"/>
          </a:xfrm>
          <a:prstGeom prst="rect">
            <a:avLst/>
          </a:prstGeom>
          <a:solidFill>
            <a:srgbClr val="FFF2CA"/>
          </a:solidFill>
          <a:ln>
            <a:solidFill>
              <a:schemeClr val="tx1"/>
            </a:solidFill>
          </a:ln>
        </p:spPr>
        <p:txBody>
          <a:bodyPr wrap="none" rtlCol="0" anchor="ctr">
            <a:spAutoFit/>
          </a:bodyPr>
          <a:lstStyle/>
          <a:p>
            <a:pPr algn="ctr"/>
            <a:r>
              <a:rPr lang="en-US" b="1" dirty="0" smtClean="0"/>
              <a:t>Robot</a:t>
            </a:r>
          </a:p>
          <a:p>
            <a:pPr algn="ctr"/>
            <a:r>
              <a:rPr lang="en-US" b="1" dirty="0" smtClean="0"/>
              <a:t>Localization</a:t>
            </a:r>
          </a:p>
        </p:txBody>
      </p:sp>
      <p:sp>
        <p:nvSpPr>
          <p:cNvPr id="95" name="TextBox 94"/>
          <p:cNvSpPr txBox="1"/>
          <p:nvPr/>
        </p:nvSpPr>
        <p:spPr>
          <a:xfrm>
            <a:off x="4199289" y="996670"/>
            <a:ext cx="1082523" cy="646331"/>
          </a:xfrm>
          <a:prstGeom prst="rect">
            <a:avLst/>
          </a:prstGeom>
          <a:solidFill>
            <a:srgbClr val="FFF2CA"/>
          </a:solidFill>
          <a:ln>
            <a:solidFill>
              <a:schemeClr val="tx1"/>
            </a:solidFill>
          </a:ln>
        </p:spPr>
        <p:txBody>
          <a:bodyPr wrap="none" rtlCol="0" anchor="ctr">
            <a:spAutoFit/>
          </a:bodyPr>
          <a:lstStyle/>
          <a:p>
            <a:pPr algn="ctr"/>
            <a:r>
              <a:rPr lang="en-US" b="1" dirty="0" smtClean="0"/>
              <a:t>Texture</a:t>
            </a:r>
          </a:p>
          <a:p>
            <a:pPr algn="ctr"/>
            <a:r>
              <a:rPr lang="en-US" b="1" dirty="0" smtClean="0"/>
              <a:t>Synthesis</a:t>
            </a:r>
            <a:endParaRPr lang="en-US" b="1" dirty="0"/>
          </a:p>
        </p:txBody>
      </p:sp>
      <p:sp>
        <p:nvSpPr>
          <p:cNvPr id="96" name="TextBox 95"/>
          <p:cNvSpPr txBox="1"/>
          <p:nvPr/>
        </p:nvSpPr>
        <p:spPr>
          <a:xfrm>
            <a:off x="7975512" y="719671"/>
            <a:ext cx="1174532" cy="923330"/>
          </a:xfrm>
          <a:prstGeom prst="rect">
            <a:avLst/>
          </a:prstGeom>
          <a:solidFill>
            <a:srgbClr val="FFF2CA"/>
          </a:solidFill>
          <a:ln>
            <a:solidFill>
              <a:schemeClr val="tx1"/>
            </a:solidFill>
          </a:ln>
        </p:spPr>
        <p:txBody>
          <a:bodyPr wrap="square" rtlCol="0" anchor="ctr">
            <a:spAutoFit/>
          </a:bodyPr>
          <a:lstStyle/>
          <a:p>
            <a:pPr algn="ctr"/>
            <a:r>
              <a:rPr lang="en-US" b="1" dirty="0" smtClean="0"/>
              <a:t>Support </a:t>
            </a:r>
          </a:p>
          <a:p>
            <a:pPr algn="ctr"/>
            <a:r>
              <a:rPr lang="en-US" b="1" dirty="0" smtClean="0"/>
              <a:t>Vector</a:t>
            </a:r>
          </a:p>
          <a:p>
            <a:pPr algn="ctr"/>
            <a:r>
              <a:rPr lang="en-US" b="1" dirty="0" smtClean="0"/>
              <a:t>Machines</a:t>
            </a:r>
            <a:endParaRPr lang="en-US" b="1" dirty="0"/>
          </a:p>
        </p:txBody>
      </p:sp>
      <p:sp>
        <p:nvSpPr>
          <p:cNvPr id="97" name="TextBox 96"/>
          <p:cNvSpPr txBox="1"/>
          <p:nvPr/>
        </p:nvSpPr>
        <p:spPr>
          <a:xfrm>
            <a:off x="7484815" y="1952401"/>
            <a:ext cx="575548" cy="369332"/>
          </a:xfrm>
          <a:prstGeom prst="rect">
            <a:avLst/>
          </a:prstGeom>
          <a:solidFill>
            <a:srgbClr val="FFF2CA"/>
          </a:solidFill>
          <a:ln>
            <a:solidFill>
              <a:schemeClr val="tx1"/>
            </a:solidFill>
          </a:ln>
        </p:spPr>
        <p:txBody>
          <a:bodyPr wrap="none" rtlCol="0" anchor="ctr">
            <a:spAutoFit/>
          </a:bodyPr>
          <a:lstStyle/>
          <a:p>
            <a:pPr algn="ctr"/>
            <a:r>
              <a:rPr lang="en-US" b="1" dirty="0" smtClean="0"/>
              <a:t>SIFT</a:t>
            </a:r>
            <a:endParaRPr lang="en-US" b="1" dirty="0"/>
          </a:p>
        </p:txBody>
      </p:sp>
      <p:cxnSp>
        <p:nvCxnSpPr>
          <p:cNvPr id="106" name="Curved Connector 105"/>
          <p:cNvCxnSpPr>
            <a:stCxn id="90" idx="2"/>
            <a:endCxn id="59" idx="0"/>
          </p:cNvCxnSpPr>
          <p:nvPr/>
        </p:nvCxnSpPr>
        <p:spPr>
          <a:xfrm rot="16200000" flipH="1">
            <a:off x="-1031879" y="3249216"/>
            <a:ext cx="3212433"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59" idx="2"/>
            <a:endCxn id="60" idx="0"/>
          </p:cNvCxnSpPr>
          <p:nvPr/>
        </p:nvCxnSpPr>
        <p:spPr>
          <a:xfrm rot="5400000">
            <a:off x="355471" y="5443633"/>
            <a:ext cx="437734"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7" name="Curved Connector 116"/>
          <p:cNvCxnSpPr>
            <a:stCxn id="89" idx="2"/>
          </p:cNvCxnSpPr>
          <p:nvPr/>
        </p:nvCxnSpPr>
        <p:spPr>
          <a:xfrm rot="5400000">
            <a:off x="1458908" y="2488696"/>
            <a:ext cx="113747" cy="787"/>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0" name="Curved Connector 119"/>
          <p:cNvCxnSpPr/>
          <p:nvPr/>
        </p:nvCxnSpPr>
        <p:spPr>
          <a:xfrm rot="5400000">
            <a:off x="1352218" y="3053844"/>
            <a:ext cx="327908"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2" name="Curved Connector 121"/>
          <p:cNvCxnSpPr/>
          <p:nvPr/>
        </p:nvCxnSpPr>
        <p:spPr>
          <a:xfrm rot="16200000" flipH="1">
            <a:off x="1282410" y="3820891"/>
            <a:ext cx="467524"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stCxn id="60" idx="2"/>
            <a:endCxn id="61" idx="0"/>
          </p:cNvCxnSpPr>
          <p:nvPr/>
        </p:nvCxnSpPr>
        <p:spPr>
          <a:xfrm rot="5400000">
            <a:off x="381690" y="6224480"/>
            <a:ext cx="385297"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4" name="Curved Connector 133"/>
          <p:cNvCxnSpPr>
            <a:stCxn id="92" idx="2"/>
            <a:endCxn id="74" idx="0"/>
          </p:cNvCxnSpPr>
          <p:nvPr/>
        </p:nvCxnSpPr>
        <p:spPr>
          <a:xfrm rot="5400000">
            <a:off x="717866" y="3249217"/>
            <a:ext cx="3212433"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6" name="Curved Connector 135"/>
          <p:cNvCxnSpPr>
            <a:stCxn id="74" idx="2"/>
            <a:endCxn id="75" idx="0"/>
          </p:cNvCxnSpPr>
          <p:nvPr/>
        </p:nvCxnSpPr>
        <p:spPr>
          <a:xfrm rot="5400000">
            <a:off x="2105215" y="5443633"/>
            <a:ext cx="437734"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1" name="Curved Connector 140"/>
          <p:cNvCxnSpPr>
            <a:stCxn id="75" idx="2"/>
            <a:endCxn id="73" idx="0"/>
          </p:cNvCxnSpPr>
          <p:nvPr/>
        </p:nvCxnSpPr>
        <p:spPr>
          <a:xfrm rot="16200000" flipH="1">
            <a:off x="2142373" y="6213540"/>
            <a:ext cx="363419"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5" name="Curved Connector 144"/>
          <p:cNvCxnSpPr/>
          <p:nvPr/>
        </p:nvCxnSpPr>
        <p:spPr>
          <a:xfrm rot="5400000">
            <a:off x="3535016" y="2447061"/>
            <a:ext cx="250657"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2" name="Curved Connector 151"/>
          <p:cNvCxnSpPr>
            <a:stCxn id="66" idx="2"/>
          </p:cNvCxnSpPr>
          <p:nvPr/>
        </p:nvCxnSpPr>
        <p:spPr>
          <a:xfrm rot="5400000">
            <a:off x="2670299" y="3930973"/>
            <a:ext cx="1979296" cy="794"/>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8" name="Curved Connector 157"/>
          <p:cNvCxnSpPr/>
          <p:nvPr/>
        </p:nvCxnSpPr>
        <p:spPr>
          <a:xfrm rot="5400000">
            <a:off x="3482208" y="6214732"/>
            <a:ext cx="361036"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7" name="Curved Connector 166"/>
          <p:cNvCxnSpPr>
            <a:stCxn id="67" idx="2"/>
            <a:endCxn id="68" idx="0"/>
          </p:cNvCxnSpPr>
          <p:nvPr/>
        </p:nvCxnSpPr>
        <p:spPr>
          <a:xfrm rot="16200000" flipH="1">
            <a:off x="3441477" y="5443632"/>
            <a:ext cx="437734"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0" name="Curved Connector 169"/>
          <p:cNvCxnSpPr>
            <a:stCxn id="95" idx="2"/>
            <a:endCxn id="82" idx="0"/>
          </p:cNvCxnSpPr>
          <p:nvPr/>
        </p:nvCxnSpPr>
        <p:spPr>
          <a:xfrm rot="5400000">
            <a:off x="2730802" y="3652750"/>
            <a:ext cx="4019499"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2" name="Curved Connector 171"/>
          <p:cNvCxnSpPr>
            <a:stCxn id="82" idx="2"/>
            <a:endCxn id="83" idx="0"/>
          </p:cNvCxnSpPr>
          <p:nvPr/>
        </p:nvCxnSpPr>
        <p:spPr>
          <a:xfrm rot="16200000" flipH="1">
            <a:off x="4547902" y="6224479"/>
            <a:ext cx="385297"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4" name="Curved Connector 173"/>
          <p:cNvCxnSpPr>
            <a:stCxn id="94" idx="2"/>
            <a:endCxn id="80" idx="0"/>
          </p:cNvCxnSpPr>
          <p:nvPr/>
        </p:nvCxnSpPr>
        <p:spPr>
          <a:xfrm rot="5400000">
            <a:off x="5689769" y="2497632"/>
            <a:ext cx="149513" cy="3"/>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6" name="Curved Connector 175"/>
          <p:cNvCxnSpPr>
            <a:stCxn id="80" idx="2"/>
          </p:cNvCxnSpPr>
          <p:nvPr/>
        </p:nvCxnSpPr>
        <p:spPr>
          <a:xfrm rot="16200000" flipH="1">
            <a:off x="5600570" y="3105675"/>
            <a:ext cx="327908" cy="2"/>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8" name="Curved Connector 177"/>
          <p:cNvCxnSpPr>
            <a:stCxn id="93" idx="2"/>
            <a:endCxn id="76" idx="0"/>
          </p:cNvCxnSpPr>
          <p:nvPr/>
        </p:nvCxnSpPr>
        <p:spPr>
          <a:xfrm rot="5400000">
            <a:off x="5771870" y="2710328"/>
            <a:ext cx="2134654"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0" name="Curved Connector 179"/>
          <p:cNvCxnSpPr>
            <a:stCxn id="76" idx="2"/>
          </p:cNvCxnSpPr>
          <p:nvPr/>
        </p:nvCxnSpPr>
        <p:spPr>
          <a:xfrm rot="16200000" flipH="1">
            <a:off x="6590681" y="4672501"/>
            <a:ext cx="497032"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2" name="Curved Connector 181"/>
          <p:cNvCxnSpPr>
            <a:stCxn id="77" idx="2"/>
            <a:endCxn id="78" idx="0"/>
          </p:cNvCxnSpPr>
          <p:nvPr/>
        </p:nvCxnSpPr>
        <p:spPr>
          <a:xfrm rot="16200000" flipH="1">
            <a:off x="6620329" y="5443632"/>
            <a:ext cx="437734"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4" name="Curved Connector 183"/>
          <p:cNvCxnSpPr>
            <a:stCxn id="78" idx="2"/>
            <a:endCxn id="79" idx="0"/>
          </p:cNvCxnSpPr>
          <p:nvPr/>
        </p:nvCxnSpPr>
        <p:spPr>
          <a:xfrm rot="5400000">
            <a:off x="6785048" y="6085981"/>
            <a:ext cx="108298"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7" name="Curved Connector 186"/>
          <p:cNvCxnSpPr>
            <a:stCxn id="97" idx="2"/>
            <a:endCxn id="87" idx="0"/>
          </p:cNvCxnSpPr>
          <p:nvPr/>
        </p:nvCxnSpPr>
        <p:spPr>
          <a:xfrm rot="16200000" flipH="1">
            <a:off x="7647261" y="2447060"/>
            <a:ext cx="250657"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0" name="Curved Connector 189"/>
          <p:cNvCxnSpPr>
            <a:stCxn id="87" idx="2"/>
            <a:endCxn id="88" idx="0"/>
          </p:cNvCxnSpPr>
          <p:nvPr/>
        </p:nvCxnSpPr>
        <p:spPr>
          <a:xfrm rot="5400000">
            <a:off x="7669388" y="3044924"/>
            <a:ext cx="206405" cy="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2" name="Curved Connector 191"/>
          <p:cNvCxnSpPr/>
          <p:nvPr/>
        </p:nvCxnSpPr>
        <p:spPr>
          <a:xfrm rot="5400000">
            <a:off x="7089866" y="3108784"/>
            <a:ext cx="2935434" cy="386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4" name="Curved Connector 193"/>
          <p:cNvCxnSpPr>
            <a:stCxn id="84" idx="2"/>
          </p:cNvCxnSpPr>
          <p:nvPr/>
        </p:nvCxnSpPr>
        <p:spPr>
          <a:xfrm rot="5400000">
            <a:off x="8348364" y="5435920"/>
            <a:ext cx="438528" cy="1622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9" name="Shape 198"/>
          <p:cNvCxnSpPr>
            <a:stCxn id="92" idx="2"/>
            <a:endCxn id="65" idx="3"/>
          </p:cNvCxnSpPr>
          <p:nvPr/>
        </p:nvCxnSpPr>
        <p:spPr>
          <a:xfrm rot="5400000">
            <a:off x="1640367" y="2021508"/>
            <a:ext cx="1062223" cy="305208"/>
          </a:xfrm>
          <a:prstGeom prst="curvedConnector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04" name="Curved Connector 203"/>
          <p:cNvCxnSpPr>
            <a:stCxn id="95" idx="2"/>
            <a:endCxn id="70" idx="3"/>
          </p:cNvCxnSpPr>
          <p:nvPr/>
        </p:nvCxnSpPr>
        <p:spPr>
          <a:xfrm rot="5400000">
            <a:off x="1988870" y="3828236"/>
            <a:ext cx="4936917" cy="566447"/>
          </a:xfrm>
          <a:prstGeom prst="curvedConnector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7067446" y="2572390"/>
            <a:ext cx="1410287" cy="369332"/>
          </a:xfrm>
          <a:prstGeom prst="rect">
            <a:avLst/>
          </a:prstGeom>
          <a:noFill/>
        </p:spPr>
        <p:txBody>
          <a:bodyPr wrap="none" rtlCol="0" anchor="ctr">
            <a:spAutoFit/>
          </a:bodyPr>
          <a:lstStyle/>
          <a:p>
            <a:pPr algn="ctr"/>
            <a:r>
              <a:rPr lang="en-US" dirty="0" smtClean="0"/>
              <a:t>Interpolation</a:t>
            </a:r>
            <a:endParaRPr lang="en-US" dirty="0"/>
          </a:p>
        </p:txBody>
      </p:sp>
      <p:cxnSp>
        <p:nvCxnSpPr>
          <p:cNvPr id="213" name="Curved Connector 212"/>
          <p:cNvCxnSpPr>
            <a:stCxn id="64" idx="2"/>
            <a:endCxn id="75" idx="1"/>
          </p:cNvCxnSpPr>
          <p:nvPr/>
        </p:nvCxnSpPr>
        <p:spPr>
          <a:xfrm rot="16200000" flipH="1">
            <a:off x="826914" y="5113244"/>
            <a:ext cx="1423180" cy="44663"/>
          </a:xfrm>
          <a:prstGeom prst="curvedConnector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18" name="Shape 217"/>
          <p:cNvCxnSpPr>
            <a:stCxn id="97" idx="2"/>
            <a:endCxn id="75" idx="3"/>
          </p:cNvCxnSpPr>
          <p:nvPr/>
        </p:nvCxnSpPr>
        <p:spPr>
          <a:xfrm rot="5400000">
            <a:off x="3667243" y="1741819"/>
            <a:ext cx="3525433" cy="4685261"/>
          </a:xfrm>
          <a:prstGeom prst="curvedConnector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22" name="Shape 221"/>
          <p:cNvCxnSpPr>
            <a:stCxn id="90" idx="2"/>
            <a:endCxn id="75" idx="1"/>
          </p:cNvCxnSpPr>
          <p:nvPr/>
        </p:nvCxnSpPr>
        <p:spPr>
          <a:xfrm rot="16200000" flipH="1">
            <a:off x="-1034496" y="3251833"/>
            <a:ext cx="4204165" cy="986499"/>
          </a:xfrm>
          <a:prstGeom prst="curvedConnector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25" name="Curved Connector 212"/>
          <p:cNvCxnSpPr>
            <a:stCxn id="92" idx="2"/>
            <a:endCxn id="70" idx="1"/>
          </p:cNvCxnSpPr>
          <p:nvPr/>
        </p:nvCxnSpPr>
        <p:spPr>
          <a:xfrm rot="16200000" flipH="1">
            <a:off x="266875" y="3700208"/>
            <a:ext cx="4936917" cy="822502"/>
          </a:xfrm>
          <a:prstGeom prst="curvedConnector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29" name="Curved Connector 212"/>
          <p:cNvCxnSpPr>
            <a:stCxn id="89" idx="2"/>
            <a:endCxn id="70" idx="1"/>
          </p:cNvCxnSpPr>
          <p:nvPr/>
        </p:nvCxnSpPr>
        <p:spPr>
          <a:xfrm rot="16200000" flipH="1">
            <a:off x="257528" y="3690862"/>
            <a:ext cx="4147702" cy="1630410"/>
          </a:xfrm>
          <a:prstGeom prst="curvedConnector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32" name="Shape 231"/>
          <p:cNvCxnSpPr>
            <a:stCxn id="97" idx="2"/>
            <a:endCxn id="70" idx="3"/>
          </p:cNvCxnSpPr>
          <p:nvPr/>
        </p:nvCxnSpPr>
        <p:spPr>
          <a:xfrm rot="5400000">
            <a:off x="3844255" y="2651583"/>
            <a:ext cx="4258185" cy="3598485"/>
          </a:xfrm>
          <a:prstGeom prst="curvedConnector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35" name="Shape 234"/>
          <p:cNvCxnSpPr>
            <a:stCxn id="93" idx="2"/>
            <a:endCxn id="70" idx="3"/>
          </p:cNvCxnSpPr>
          <p:nvPr/>
        </p:nvCxnSpPr>
        <p:spPr>
          <a:xfrm rot="5400000">
            <a:off x="3038193" y="2778913"/>
            <a:ext cx="4936917" cy="2665093"/>
          </a:xfrm>
          <a:prstGeom prst="curvedConnector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40" name="Shape 239"/>
          <p:cNvCxnSpPr>
            <a:endCxn id="77" idx="3"/>
          </p:cNvCxnSpPr>
          <p:nvPr/>
        </p:nvCxnSpPr>
        <p:spPr>
          <a:xfrm rot="5400000">
            <a:off x="6265388" y="3532897"/>
            <a:ext cx="2718366" cy="296041"/>
          </a:xfrm>
          <a:prstGeom prst="curvedConnector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51" name="Shape 250"/>
          <p:cNvCxnSpPr>
            <a:stCxn id="90" idx="2"/>
          </p:cNvCxnSpPr>
          <p:nvPr/>
        </p:nvCxnSpPr>
        <p:spPr>
          <a:xfrm rot="16200000" flipH="1">
            <a:off x="2215269" y="2069"/>
            <a:ext cx="4204164" cy="7486028"/>
          </a:xfrm>
          <a:prstGeom prst="curvedConnector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54" name="Shape 253"/>
          <p:cNvCxnSpPr>
            <a:stCxn id="89" idx="2"/>
            <a:endCxn id="86" idx="1"/>
          </p:cNvCxnSpPr>
          <p:nvPr/>
        </p:nvCxnSpPr>
        <p:spPr>
          <a:xfrm rot="16200000" flipH="1">
            <a:off x="3034318" y="914071"/>
            <a:ext cx="3414950" cy="6451239"/>
          </a:xfrm>
          <a:prstGeom prst="curvedConnector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57" name="Shape 256"/>
          <p:cNvCxnSpPr>
            <a:stCxn id="92" idx="2"/>
            <a:endCxn id="86" idx="1"/>
          </p:cNvCxnSpPr>
          <p:nvPr/>
        </p:nvCxnSpPr>
        <p:spPr>
          <a:xfrm rot="16200000" flipH="1">
            <a:off x="3043665" y="923417"/>
            <a:ext cx="4204165" cy="5643331"/>
          </a:xfrm>
          <a:prstGeom prst="curvedConnector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60" name="Shape 259"/>
          <p:cNvCxnSpPr>
            <a:endCxn id="86" idx="1"/>
          </p:cNvCxnSpPr>
          <p:nvPr/>
        </p:nvCxnSpPr>
        <p:spPr>
          <a:xfrm>
            <a:off x="3663520" y="2321734"/>
            <a:ext cx="4303893" cy="3525432"/>
          </a:xfrm>
          <a:prstGeom prst="curvedConnector3">
            <a:avLst>
              <a:gd name="adj1" fmla="val 3404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63" name="Shape 259"/>
          <p:cNvCxnSpPr>
            <a:endCxn id="86" idx="1"/>
          </p:cNvCxnSpPr>
          <p:nvPr/>
        </p:nvCxnSpPr>
        <p:spPr>
          <a:xfrm rot="16200000" flipH="1">
            <a:off x="4252296" y="2132049"/>
            <a:ext cx="4203372" cy="3226861"/>
          </a:xfrm>
          <a:prstGeom prst="curvedConnector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66" name="Shape 259"/>
          <p:cNvCxnSpPr>
            <a:stCxn id="94" idx="2"/>
            <a:endCxn id="86" idx="1"/>
          </p:cNvCxnSpPr>
          <p:nvPr/>
        </p:nvCxnSpPr>
        <p:spPr>
          <a:xfrm rot="16200000" flipH="1">
            <a:off x="5153825" y="3033577"/>
            <a:ext cx="3424289" cy="2202887"/>
          </a:xfrm>
          <a:prstGeom prst="curvedConnector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69" name="Shape 259"/>
          <p:cNvCxnSpPr>
            <a:stCxn id="93" idx="2"/>
            <a:endCxn id="86" idx="1"/>
          </p:cNvCxnSpPr>
          <p:nvPr/>
        </p:nvCxnSpPr>
        <p:spPr>
          <a:xfrm rot="16200000" flipH="1">
            <a:off x="5301223" y="3180975"/>
            <a:ext cx="4204165" cy="1128216"/>
          </a:xfrm>
          <a:prstGeom prst="curvedConnector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73" name="Shape 259"/>
          <p:cNvCxnSpPr>
            <a:stCxn id="97" idx="2"/>
            <a:endCxn id="86" idx="1"/>
          </p:cNvCxnSpPr>
          <p:nvPr/>
        </p:nvCxnSpPr>
        <p:spPr>
          <a:xfrm rot="16200000" flipH="1">
            <a:off x="6107285" y="3987037"/>
            <a:ext cx="3525433" cy="194824"/>
          </a:xfrm>
          <a:prstGeom prst="curvedConnector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78" name="Shape 259"/>
          <p:cNvCxnSpPr>
            <a:stCxn id="95" idx="2"/>
          </p:cNvCxnSpPr>
          <p:nvPr/>
        </p:nvCxnSpPr>
        <p:spPr>
          <a:xfrm rot="16200000" flipH="1">
            <a:off x="4791173" y="1592379"/>
            <a:ext cx="3278019" cy="3379262"/>
          </a:xfrm>
          <a:prstGeom prst="curvedConnector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82" name="Shape 259"/>
          <p:cNvCxnSpPr>
            <a:stCxn id="95" idx="2"/>
            <a:endCxn id="80" idx="1"/>
          </p:cNvCxnSpPr>
          <p:nvPr/>
        </p:nvCxnSpPr>
        <p:spPr>
          <a:xfrm rot="16200000" flipH="1">
            <a:off x="4309671" y="2073881"/>
            <a:ext cx="1114055" cy="252294"/>
          </a:xfrm>
          <a:prstGeom prst="curvedConnector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85" name="Shape 284"/>
          <p:cNvCxnSpPr>
            <a:stCxn id="96" idx="2"/>
            <a:endCxn id="79" idx="3"/>
          </p:cNvCxnSpPr>
          <p:nvPr/>
        </p:nvCxnSpPr>
        <p:spPr>
          <a:xfrm rot="5400000">
            <a:off x="5638960" y="3539477"/>
            <a:ext cx="4820295" cy="1027342"/>
          </a:xfrm>
          <a:prstGeom prst="curvedConnector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89" name="Shape 259"/>
          <p:cNvCxnSpPr>
            <a:stCxn id="95" idx="2"/>
            <a:endCxn id="67" idx="3"/>
          </p:cNvCxnSpPr>
          <p:nvPr/>
        </p:nvCxnSpPr>
        <p:spPr>
          <a:xfrm rot="5400000">
            <a:off x="2642433" y="2941981"/>
            <a:ext cx="3397099" cy="799139"/>
          </a:xfrm>
          <a:prstGeom prst="curvedConnector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92" name="Shape 291"/>
          <p:cNvCxnSpPr>
            <a:stCxn id="89" idx="2"/>
            <a:endCxn id="68" idx="1"/>
          </p:cNvCxnSpPr>
          <p:nvPr/>
        </p:nvCxnSpPr>
        <p:spPr>
          <a:xfrm rot="16200000" flipH="1">
            <a:off x="688121" y="3260268"/>
            <a:ext cx="3414950" cy="1758845"/>
          </a:xfrm>
          <a:prstGeom prst="curvedConnector2">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Talk</a:t>
            </a:r>
            <a:endParaRPr lang="en-US" dirty="0"/>
          </a:p>
        </p:txBody>
      </p:sp>
      <p:sp>
        <p:nvSpPr>
          <p:cNvPr id="3" name="Content Placeholder 2"/>
          <p:cNvSpPr>
            <a:spLocks noGrp="1"/>
          </p:cNvSpPr>
          <p:nvPr>
            <p:ph idx="1"/>
          </p:nvPr>
        </p:nvSpPr>
        <p:spPr>
          <a:xfrm>
            <a:off x="263909" y="1161143"/>
            <a:ext cx="8920792" cy="5560331"/>
          </a:xfrm>
        </p:spPr>
        <p:txBody>
          <a:bodyPr/>
          <a:lstStyle/>
          <a:p>
            <a:r>
              <a:rPr lang="en-US" dirty="0" smtClean="0"/>
              <a:t>Introduction to SD-VBS</a:t>
            </a:r>
          </a:p>
          <a:p>
            <a:r>
              <a:rPr lang="en-US" dirty="0" smtClean="0">
                <a:solidFill>
                  <a:srgbClr val="800000"/>
                </a:solidFill>
              </a:rPr>
              <a:t>Vision Benchmarks Overview</a:t>
            </a:r>
          </a:p>
          <a:p>
            <a:pPr lvl="1"/>
            <a:r>
              <a:rPr lang="en-US" dirty="0" err="1" smtClean="0">
                <a:solidFill>
                  <a:srgbClr val="800000"/>
                </a:solidFill>
              </a:rPr>
              <a:t>foreach</a:t>
            </a:r>
            <a:r>
              <a:rPr lang="en-US" dirty="0" smtClean="0">
                <a:solidFill>
                  <a:srgbClr val="800000"/>
                </a:solidFill>
              </a:rPr>
              <a:t> {  </a:t>
            </a:r>
            <a:r>
              <a:rPr lang="en-US" dirty="0" smtClean="0">
                <a:solidFill>
                  <a:srgbClr val="008000"/>
                </a:solidFill>
              </a:rPr>
              <a:t>Feature Tracking, Disparity, Image Stitch, SIFT, </a:t>
            </a:r>
          </a:p>
          <a:p>
            <a:pPr lvl="1">
              <a:buNone/>
            </a:pPr>
            <a:r>
              <a:rPr lang="en-US" dirty="0" smtClean="0">
                <a:solidFill>
                  <a:srgbClr val="008000"/>
                </a:solidFill>
              </a:rPr>
              <a:t>	                  Segmentation, SVM, Robot Localization, </a:t>
            </a:r>
          </a:p>
          <a:p>
            <a:pPr lvl="1">
              <a:buNone/>
            </a:pPr>
            <a:r>
              <a:rPr lang="en-US" dirty="0" smtClean="0">
                <a:solidFill>
                  <a:srgbClr val="008000"/>
                </a:solidFill>
              </a:rPr>
              <a:t>				  Texture Synthesis</a:t>
            </a:r>
            <a:r>
              <a:rPr lang="en-US" dirty="0" smtClean="0">
                <a:solidFill>
                  <a:srgbClr val="800000"/>
                </a:solidFill>
              </a:rPr>
              <a:t> } :</a:t>
            </a:r>
          </a:p>
          <a:p>
            <a:pPr lvl="1">
              <a:buNone/>
            </a:pPr>
            <a:r>
              <a:rPr lang="en-US" dirty="0" smtClean="0">
                <a:solidFill>
                  <a:srgbClr val="800000"/>
                </a:solidFill>
              </a:rPr>
              <a:t>            Brief Demo</a:t>
            </a:r>
          </a:p>
          <a:p>
            <a:pPr lvl="1">
              <a:buNone/>
            </a:pPr>
            <a:r>
              <a:rPr lang="en-US" dirty="0" smtClean="0">
                <a:solidFill>
                  <a:srgbClr val="800000"/>
                </a:solidFill>
              </a:rPr>
              <a:t>		     Algorithm Description</a:t>
            </a:r>
          </a:p>
          <a:p>
            <a:pPr lvl="1">
              <a:buNone/>
            </a:pPr>
            <a:r>
              <a:rPr lang="en-US" dirty="0" smtClean="0">
                <a:solidFill>
                  <a:srgbClr val="800000"/>
                </a:solidFill>
              </a:rPr>
              <a:t>            Analysis of Characteristics and Hotspots</a:t>
            </a:r>
            <a:endParaRPr lang="en-US" dirty="0" smtClean="0">
              <a:solidFill>
                <a:schemeClr val="accent1">
                  <a:lumMod val="50000"/>
                </a:schemeClr>
              </a:solidFill>
            </a:endParaRPr>
          </a:p>
          <a:p>
            <a:r>
              <a:rPr lang="en-US" dirty="0" smtClean="0">
                <a:solidFill>
                  <a:schemeClr val="accent1">
                    <a:lumMod val="50000"/>
                  </a:schemeClr>
                </a:solidFill>
              </a:rPr>
              <a:t>Results</a:t>
            </a:r>
          </a:p>
          <a:p>
            <a:r>
              <a:rPr lang="en-US" dirty="0" smtClean="0">
                <a:solidFill>
                  <a:schemeClr val="accent1">
                    <a:lumMod val="50000"/>
                  </a:schemeClr>
                </a:solidFill>
              </a:rPr>
              <a:t>Related Work</a:t>
            </a:r>
          </a:p>
          <a:p>
            <a:r>
              <a:rPr lang="en-US" dirty="0" smtClean="0"/>
              <a:t>Conclusion</a:t>
            </a:r>
          </a:p>
          <a:p>
            <a:endParaRPr lang="en-US" dirty="0" smtClean="0"/>
          </a:p>
        </p:txBody>
      </p:sp>
      <p:graphicFrame>
        <p:nvGraphicFramePr>
          <p:cNvPr id="5" name="Table 4"/>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rgbClr val="800000"/>
                    </a:solidFill>
                  </a:tcPr>
                </a:tc>
                <a:tc>
                  <a:txBody>
                    <a:bodyPr/>
                    <a:lstStyle/>
                    <a:p>
                      <a:pPr algn="ctr"/>
                      <a:r>
                        <a:rPr lang="en-US" dirty="0" smtClean="0"/>
                        <a:t>B1</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tc>
                <a:tc>
                  <a:txBody>
                    <a:bodyPr/>
                    <a:lstStyle/>
                    <a:p>
                      <a:pPr algn="ctr"/>
                      <a:r>
                        <a:rPr lang="en-US" dirty="0" smtClean="0"/>
                        <a:t>Conclusion</a:t>
                      </a:r>
                      <a:endParaRPr lang="en-US" dirty="0"/>
                    </a:p>
                  </a:txBody>
                  <a:tcPr marL="0" marR="0" marT="9144" marB="9144"/>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65170" y="274638"/>
            <a:ext cx="8229600" cy="644600"/>
          </a:xfrm>
        </p:spPr>
        <p:txBody>
          <a:bodyPr/>
          <a:lstStyle/>
          <a:p>
            <a:r>
              <a:rPr lang="en-US" dirty="0" smtClean="0"/>
              <a:t> </a:t>
            </a:r>
            <a:r>
              <a:rPr lang="en-US" dirty="0" smtClean="0">
                <a:solidFill>
                  <a:srgbClr val="AE1F17"/>
                </a:solidFill>
              </a:rPr>
              <a:t>Feature Tracking</a:t>
            </a:r>
            <a:r>
              <a:rPr lang="en-US" dirty="0" smtClean="0"/>
              <a:t>: Overview</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Process of locating moving </a:t>
            </a:r>
            <a:r>
              <a:rPr lang="en-US" dirty="0" err="1" smtClean="0"/>
              <a:t>object(s</a:t>
            </a:r>
            <a:r>
              <a:rPr lang="en-US" dirty="0" smtClean="0"/>
              <a:t>) across frames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r>
              <a:rPr lang="en-US" dirty="0" smtClean="0"/>
              <a:t>Applications: </a:t>
            </a:r>
          </a:p>
          <a:p>
            <a:r>
              <a:rPr lang="en-US" dirty="0" smtClean="0"/>
              <a:t> Cruise Control</a:t>
            </a:r>
          </a:p>
          <a:p>
            <a:r>
              <a:rPr lang="en-US" dirty="0" smtClean="0"/>
              <a:t> Pedestrian Tracking</a:t>
            </a:r>
          </a:p>
          <a:p>
            <a:r>
              <a:rPr lang="en-US" dirty="0" smtClean="0"/>
              <a:t> Interactive Robots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30" name="Picture 29" descr="Slide4.jpg"/>
          <p:cNvPicPr>
            <a:picLocks noChangeAspect="1"/>
          </p:cNvPicPr>
          <p:nvPr/>
        </p:nvPicPr>
        <p:blipFill>
          <a:blip r:embed="rId3"/>
          <a:srcRect l="5000" t="28178" r="57725" b="32909"/>
          <a:stretch>
            <a:fillRect/>
          </a:stretch>
        </p:blipFill>
        <p:spPr>
          <a:xfrm>
            <a:off x="5494607" y="2261259"/>
            <a:ext cx="2926825" cy="2291601"/>
          </a:xfrm>
          <a:prstGeom prst="rect">
            <a:avLst/>
          </a:prstGeom>
        </p:spPr>
      </p:pic>
      <p:sp>
        <p:nvSpPr>
          <p:cNvPr id="6" name="Line Callout 1 (No Border) 5"/>
          <p:cNvSpPr/>
          <p:nvPr/>
        </p:nvSpPr>
        <p:spPr>
          <a:xfrm>
            <a:off x="7804539" y="919238"/>
            <a:ext cx="1339461" cy="612648"/>
          </a:xfrm>
          <a:prstGeom prst="callout1">
            <a:avLst>
              <a:gd name="adj1" fmla="val 18750"/>
              <a:gd name="adj2" fmla="val -8333"/>
              <a:gd name="adj3" fmla="val 264198"/>
              <a:gd name="adj4" fmla="val -926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Motion of the tracked features</a:t>
            </a:r>
            <a:endParaRPr lang="en-US" sz="1400" dirty="0"/>
          </a:p>
        </p:txBody>
      </p:sp>
      <p:graphicFrame>
        <p:nvGraphicFramePr>
          <p:cNvPr id="8" name="Table 7"/>
          <p:cNvGraphicFramePr>
            <a:graphicFrameLocks noGrp="1"/>
          </p:cNvGraphicFramePr>
          <p:nvPr/>
        </p:nvGraphicFramePr>
        <p:xfrm>
          <a:off x="-16582" y="6507209"/>
          <a:ext cx="9201283" cy="370840"/>
        </p:xfrm>
        <a:graphic>
          <a:graphicData uri="http://schemas.openxmlformats.org/drawingml/2006/table">
            <a:tbl>
              <a:tblPr firstRow="1" bandRow="1">
                <a:tableStyleId>{5C22544A-7EE6-4342-B048-85BDC9FD1C3A}</a:tableStyleId>
              </a:tblPr>
              <a:tblGrid>
                <a:gridCol w="707791"/>
                <a:gridCol w="474272"/>
                <a:gridCol w="474230"/>
                <a:gridCol w="444300"/>
                <a:gridCol w="488084"/>
                <a:gridCol w="439952"/>
                <a:gridCol w="436168"/>
                <a:gridCol w="458155"/>
                <a:gridCol w="431618"/>
                <a:gridCol w="404109"/>
                <a:gridCol w="1086620"/>
                <a:gridCol w="1750242"/>
                <a:gridCol w="1605742"/>
              </a:tblGrid>
              <a:tr h="370840">
                <a:tc>
                  <a:txBody>
                    <a:bodyPr/>
                    <a:lstStyle/>
                    <a:p>
                      <a:pPr algn="ctr"/>
                      <a:r>
                        <a:rPr lang="en-US" dirty="0" smtClean="0"/>
                        <a:t>Intro</a:t>
                      </a:r>
                      <a:endParaRPr lang="en-US" dirty="0"/>
                    </a:p>
                  </a:txBody>
                  <a:tcPr marL="0" marR="0" marT="9144" marB="9144">
                    <a:solidFill>
                      <a:schemeClr val="accent1"/>
                    </a:solidFill>
                  </a:tcPr>
                </a:tc>
                <a:tc>
                  <a:txBody>
                    <a:bodyPr/>
                    <a:lstStyle/>
                    <a:p>
                      <a:pPr algn="ctr"/>
                      <a:r>
                        <a:rPr lang="en-US" dirty="0" smtClean="0"/>
                        <a:t>B1</a:t>
                      </a:r>
                      <a:endParaRPr lang="en-US" dirty="0"/>
                    </a:p>
                  </a:txBody>
                  <a:tcPr marL="0" marR="0" marT="9144" marB="9144">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B2</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B3</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B4</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B5</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B6</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B7</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B8</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B9</a:t>
                      </a:r>
                      <a:endParaRPr lang="en-US" dirty="0"/>
                    </a:p>
                  </a:txBody>
                  <a:tcPr marL="0" marR="0" marT="9144"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Results</a:t>
                      </a:r>
                      <a:endParaRPr lang="en-US" dirty="0"/>
                    </a:p>
                  </a:txBody>
                  <a:tcPr marL="0" marR="0" marT="9144" marB="9144"/>
                </a:tc>
                <a:tc>
                  <a:txBody>
                    <a:bodyPr/>
                    <a:lstStyle/>
                    <a:p>
                      <a:pPr algn="ctr"/>
                      <a:r>
                        <a:rPr lang="en-US" dirty="0" smtClean="0"/>
                        <a:t>Related Work</a:t>
                      </a:r>
                      <a:endParaRPr lang="en-US" dirty="0"/>
                    </a:p>
                  </a:txBody>
                  <a:tcPr marL="0" marR="0" marT="9144" marB="9144"/>
                </a:tc>
                <a:tc>
                  <a:txBody>
                    <a:bodyPr/>
                    <a:lstStyle/>
                    <a:p>
                      <a:pPr algn="ctr"/>
                      <a:r>
                        <a:rPr lang="en-US" dirty="0" smtClean="0"/>
                        <a:t>Conclusion</a:t>
                      </a:r>
                      <a:endParaRPr lang="en-US" dirty="0"/>
                    </a:p>
                  </a:txBody>
                  <a:tcPr marL="0" marR="0" marT="9144" marB="9144"/>
                </a:tc>
              </a:tr>
            </a:tbl>
          </a:graphicData>
        </a:graphic>
      </p:graphicFrame>
      <p:cxnSp>
        <p:nvCxnSpPr>
          <p:cNvPr id="14" name="Straight Arrow Connector 13"/>
          <p:cNvCxnSpPr/>
          <p:nvPr/>
        </p:nvCxnSpPr>
        <p:spPr>
          <a:xfrm flipV="1">
            <a:off x="6456416" y="2512385"/>
            <a:ext cx="185862" cy="1548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2245827" y="2089087"/>
            <a:ext cx="185861" cy="1548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2" name="Picture 11" descr="Transport 001.jpg"/>
          <p:cNvPicPr>
            <a:picLocks noChangeAspect="1"/>
          </p:cNvPicPr>
          <p:nvPr/>
        </p:nvPicPr>
        <p:blipFill>
          <a:blip r:embed="rId4"/>
          <a:stretch>
            <a:fillRect/>
          </a:stretch>
        </p:blipFill>
        <p:spPr>
          <a:xfrm>
            <a:off x="717188" y="1837961"/>
            <a:ext cx="2688227" cy="2150582"/>
          </a:xfrm>
          <a:prstGeom prst="rect">
            <a:avLst/>
          </a:prstGeom>
        </p:spPr>
      </p:pic>
      <p:pic>
        <p:nvPicPr>
          <p:cNvPr id="13" name="Picture 12" descr="Transport 005.jpg"/>
          <p:cNvPicPr>
            <a:picLocks noChangeAspect="1"/>
          </p:cNvPicPr>
          <p:nvPr/>
        </p:nvPicPr>
        <p:blipFill>
          <a:blip r:embed="rId5"/>
          <a:stretch>
            <a:fillRect/>
          </a:stretch>
        </p:blipFill>
        <p:spPr>
          <a:xfrm>
            <a:off x="1036055" y="1998341"/>
            <a:ext cx="2791266" cy="2233013"/>
          </a:xfrm>
          <a:prstGeom prst="rect">
            <a:avLst/>
          </a:prstGeom>
        </p:spPr>
      </p:pic>
      <p:pic>
        <p:nvPicPr>
          <p:cNvPr id="15" name="Picture 14" descr="Transport 009.jpg"/>
          <p:cNvPicPr>
            <a:picLocks noChangeAspect="1"/>
          </p:cNvPicPr>
          <p:nvPr/>
        </p:nvPicPr>
        <p:blipFill>
          <a:blip r:embed="rId6"/>
          <a:stretch>
            <a:fillRect/>
          </a:stretch>
        </p:blipFill>
        <p:spPr>
          <a:xfrm>
            <a:off x="1427011" y="2243982"/>
            <a:ext cx="2919696" cy="2335757"/>
          </a:xfrm>
          <a:prstGeom prst="rect">
            <a:avLst/>
          </a:prstGeom>
        </p:spPr>
      </p:pic>
      <p:sp>
        <p:nvSpPr>
          <p:cNvPr id="17" name="Right Arrow 16"/>
          <p:cNvSpPr/>
          <p:nvPr/>
        </p:nvSpPr>
        <p:spPr>
          <a:xfrm>
            <a:off x="4654152" y="3063660"/>
            <a:ext cx="591369" cy="47991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Inspiration.thmx</Template>
  <TotalTime>12803</TotalTime>
  <Words>5314</Words>
  <Application>Microsoft Macintosh PowerPoint</Application>
  <PresentationFormat>On-screen Show (4:3)</PresentationFormat>
  <Paragraphs>1085</Paragraphs>
  <Slides>36</Slides>
  <Notes>34</Notes>
  <HiddenSlides>0</HiddenSlides>
  <MMClips>0</MMClips>
  <ScaleCrop>false</ScaleCrop>
  <HeadingPairs>
    <vt:vector size="4" baseType="variant">
      <vt:variant>
        <vt:lpstr>Design Template</vt:lpstr>
      </vt:variant>
      <vt:variant>
        <vt:i4>1</vt:i4>
      </vt:variant>
      <vt:variant>
        <vt:lpstr>Slide Titles</vt:lpstr>
      </vt:variant>
      <vt:variant>
        <vt:i4>36</vt:i4>
      </vt:variant>
    </vt:vector>
  </HeadingPairs>
  <TitlesOfParts>
    <vt:vector size="37" baseType="lpstr">
      <vt:lpstr>Office Theme</vt:lpstr>
      <vt:lpstr>SD-VBS: The San Diego Vision Benchmark Suite</vt:lpstr>
      <vt:lpstr>Vision is an exciting application domain for           many-core and multi-core systems</vt:lpstr>
      <vt:lpstr>A Few Examples of Vision’s  Current and Potential Impact on Our Lives</vt:lpstr>
      <vt:lpstr>SD-VBS: The San Diego Vision Benchmark Suite</vt:lpstr>
      <vt:lpstr>Design goals of SD-VBS</vt:lpstr>
      <vt:lpstr>SD-VBS: 9 applications, &gt; 25 kernels</vt:lpstr>
      <vt:lpstr>Rich Reuse of Kernels in Vision</vt:lpstr>
      <vt:lpstr>Overview of Talk</vt:lpstr>
      <vt:lpstr> Feature Tracking: Overview</vt:lpstr>
      <vt:lpstr>Feature Tracking: Algorithm</vt:lpstr>
      <vt:lpstr>Feature Tracking: Algorithm</vt:lpstr>
      <vt:lpstr>Feature Tracking: Algorithm</vt:lpstr>
      <vt:lpstr>Feature Tracking: Algorithm</vt:lpstr>
      <vt:lpstr>Disparity Map: Overview</vt:lpstr>
      <vt:lpstr>Disparity Map: Algorithm</vt:lpstr>
      <vt:lpstr> Image Stitch: Overview </vt:lpstr>
      <vt:lpstr> Image Stitch: Overview </vt:lpstr>
      <vt:lpstr>Image Stitch: Analysis</vt:lpstr>
      <vt:lpstr>Scale Invariant Feature Transform (SIFT): Overview</vt:lpstr>
      <vt:lpstr>SIFT: Algorithm</vt:lpstr>
      <vt:lpstr>Image Segmentation: Overview</vt:lpstr>
      <vt:lpstr>Image Segmentation: Algorithm</vt:lpstr>
      <vt:lpstr>Support Vector Machine (SVM): Overview</vt:lpstr>
      <vt:lpstr>SVM: Algorithm</vt:lpstr>
      <vt:lpstr>Robot Localization: Overview</vt:lpstr>
      <vt:lpstr>Robot Localization: Algorithm</vt:lpstr>
      <vt:lpstr>Texture Synthesis: Overview</vt:lpstr>
      <vt:lpstr>Texture Synthesis: Algorithm</vt:lpstr>
      <vt:lpstr>Face Detection: Overview </vt:lpstr>
      <vt:lpstr>Results: Execution Times</vt:lpstr>
      <vt:lpstr>Results: Parallelism in Vision Kernels</vt:lpstr>
      <vt:lpstr>Related Work: Other vision codes</vt:lpstr>
      <vt:lpstr>Related Work: Intel OpenCV vs SD-VBS</vt:lpstr>
      <vt:lpstr>Conclusions</vt:lpstr>
      <vt:lpstr>Slide 35</vt:lpstr>
      <vt:lpstr>Slide 36</vt:lpstr>
    </vt:vector>
  </TitlesOfParts>
  <Company>UCSD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SD-VBS:  San Diego – Vision Benchmark Suite</dc:title>
  <dc:creator>Sravanthi G</dc:creator>
  <cp:lastModifiedBy>Sravanthi G</cp:lastModifiedBy>
  <cp:revision>461</cp:revision>
  <cp:lastPrinted>2009-10-09T17:00:41Z</cp:lastPrinted>
  <dcterms:created xsi:type="dcterms:W3CDTF">2009-10-09T16:59:51Z</dcterms:created>
  <dcterms:modified xsi:type="dcterms:W3CDTF">2009-10-09T17:01:23Z</dcterms:modified>
</cp:coreProperties>
</file>